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58" r:id="rId7"/>
    <p:sldId id="274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5" r:id="rId17"/>
    <p:sldId id="267" r:id="rId18"/>
    <p:sldId id="268" r:id="rId19"/>
    <p:sldId id="270" r:id="rId20"/>
    <p:sldId id="269" r:id="rId21"/>
    <p:sldId id="271" r:id="rId22"/>
    <p:sldId id="272" r:id="rId23"/>
    <p:sldId id="273" r:id="rId24"/>
  </p:sldIdLst>
  <p:sldSz cx="18288000" cy="10287000"/>
  <p:notesSz cx="6858000" cy="9144000"/>
  <p:embeddedFontLst>
    <p:embeddedFont>
      <p:font typeface="Arimo" panose="020B0604020202020204" charset="0"/>
      <p:regular r:id="rId26"/>
    </p:embeddedFont>
    <p:embeddedFont>
      <p:font typeface="Work Sans 1" panose="020B0604020202020204" charset="0"/>
      <p:regular r:id="rId27"/>
    </p:embeddedFont>
    <p:embeddedFont>
      <p:font typeface="Work Sans 1 Bold" panose="020B0604020202020204" charset="0"/>
      <p:regular r:id="rId28"/>
    </p:embeddedFont>
    <p:embeddedFont>
      <p:font typeface="Work Sans 2 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1EB18C-DFFB-455A-E73F-8F85761ADDA9}" v="4" dt="2026-04-23T13:04:16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sa Silén" userId="S::elsa.silen@ungaforskare.se::d0d0b83a-b1ed-4e21-945d-281aadc4e3fd" providerId="AD" clId="Web-{4A1EB18C-DFFB-455A-E73F-8F85761ADDA9}"/>
    <pc:docChg chg="modSld">
      <pc:chgData name="Elsa Silén" userId="S::elsa.silen@ungaforskare.se::d0d0b83a-b1ed-4e21-945d-281aadc4e3fd" providerId="AD" clId="Web-{4A1EB18C-DFFB-455A-E73F-8F85761ADDA9}" dt="2026-04-23T13:04:16.841" v="3" actId="1076"/>
      <pc:docMkLst>
        <pc:docMk/>
      </pc:docMkLst>
      <pc:sldChg chg="modSp">
        <pc:chgData name="Elsa Silén" userId="S::elsa.silen@ungaforskare.se::d0d0b83a-b1ed-4e21-945d-281aadc4e3fd" providerId="AD" clId="Web-{4A1EB18C-DFFB-455A-E73F-8F85761ADDA9}" dt="2026-04-23T13:04:16.841" v="3" actId="1076"/>
        <pc:sldMkLst>
          <pc:docMk/>
          <pc:sldMk cId="4292224653" sldId="274"/>
        </pc:sldMkLst>
        <pc:picChg chg="mod">
          <ac:chgData name="Elsa Silén" userId="S::elsa.silen@ungaforskare.se::d0d0b83a-b1ed-4e21-945d-281aadc4e3fd" providerId="AD" clId="Web-{4A1EB18C-DFFB-455A-E73F-8F85761ADDA9}" dt="2026-04-23T13:04:16.841" v="3" actId="1076"/>
          <ac:picMkLst>
            <pc:docMk/>
            <pc:sldMk cId="4292224653" sldId="274"/>
            <ac:picMk id="5" creationId="{58A2053E-7B10-F98C-1227-2A12ABF6D2FB}"/>
          </ac:picMkLst>
        </pc:picChg>
        <pc:picChg chg="mod">
          <ac:chgData name="Elsa Silén" userId="S::elsa.silen@ungaforskare.se::d0d0b83a-b1ed-4e21-945d-281aadc4e3fd" providerId="AD" clId="Web-{4A1EB18C-DFFB-455A-E73F-8F85761ADDA9}" dt="2026-04-23T13:04:03.560" v="2" actId="1076"/>
          <ac:picMkLst>
            <pc:docMk/>
            <pc:sldMk cId="4292224653" sldId="274"/>
            <ac:picMk id="7" creationId="{3E1C8A2A-4F56-D52B-CC7F-78E42ECDF363}"/>
          </ac:picMkLst>
        </pc:picChg>
        <pc:picChg chg="mod">
          <ac:chgData name="Elsa Silén" userId="S::elsa.silen@ungaforskare.se::d0d0b83a-b1ed-4e21-945d-281aadc4e3fd" providerId="AD" clId="Web-{4A1EB18C-DFFB-455A-E73F-8F85761ADDA9}" dt="2026-04-23T13:03:45.326" v="0" actId="1076"/>
          <ac:picMkLst>
            <pc:docMk/>
            <pc:sldMk cId="4292224653" sldId="274"/>
            <ac:picMk id="11" creationId="{2A18CBDD-6C81-2D17-56D5-DE510AC4C244}"/>
          </ac:picMkLst>
        </pc:picChg>
        <pc:picChg chg="mod">
          <ac:chgData name="Elsa Silén" userId="S::elsa.silen@ungaforskare.se::d0d0b83a-b1ed-4e21-945d-281aadc4e3fd" providerId="AD" clId="Web-{4A1EB18C-DFFB-455A-E73F-8F85761ADDA9}" dt="2026-04-23T13:03:47.420" v="1" actId="1076"/>
          <ac:picMkLst>
            <pc:docMk/>
            <pc:sldMk cId="4292224653" sldId="274"/>
            <ac:picMk id="13" creationId="{96B88FC0-C21B-AFD2-E347-8C87D9CD4C41}"/>
          </ac:picMkLst>
        </pc:picChg>
      </pc:sldChg>
    </pc:docChg>
  </pc:docChgLst>
  <pc:docChgLst>
    <pc:chgData name="Tiffany Alnefelt" userId="c3bbc24a-7a5b-4c6d-aa9d-02b142565b7e" providerId="ADAL" clId="{53AC7A3C-1B87-4539-B207-6EFE58930AA4}"/>
    <pc:docChg chg="custSel addSld delSld modSld sldOrd">
      <pc:chgData name="Tiffany Alnefelt" userId="c3bbc24a-7a5b-4c6d-aa9d-02b142565b7e" providerId="ADAL" clId="{53AC7A3C-1B87-4539-B207-6EFE58930AA4}" dt="2026-03-28T08:47:52.692" v="1078"/>
      <pc:docMkLst>
        <pc:docMk/>
      </pc:docMkLst>
      <pc:sldChg chg="addSp delSp modSp mod delAnim modAnim modNotes modNotesTx">
        <pc:chgData name="Tiffany Alnefelt" userId="c3bbc24a-7a5b-4c6d-aa9d-02b142565b7e" providerId="ADAL" clId="{53AC7A3C-1B87-4539-B207-6EFE58930AA4}" dt="2026-03-28T08:47:52.692" v="1078"/>
        <pc:sldMkLst>
          <pc:docMk/>
          <pc:sldMk cId="0" sldId="261"/>
        </pc:sldMkLst>
        <pc:picChg chg="add mod">
          <ac:chgData name="Tiffany Alnefelt" userId="c3bbc24a-7a5b-4c6d-aa9d-02b142565b7e" providerId="ADAL" clId="{53AC7A3C-1B87-4539-B207-6EFE58930AA4}" dt="2026-03-28T08:47:52.692" v="1078"/>
          <ac:picMkLst>
            <pc:docMk/>
            <pc:sldMk cId="0" sldId="261"/>
            <ac:picMk id="5" creationId="{F1055EAB-E673-BEAB-A9AD-6B78E017D3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Här</a:t>
            </a:r>
            <a:r>
              <a:rPr lang="en-US"/>
              <a:t> ser vi den </a:t>
            </a:r>
            <a:r>
              <a:rPr lang="en-US" err="1"/>
              <a:t>första</a:t>
            </a:r>
            <a:r>
              <a:rPr lang="en-US"/>
              <a:t> </a:t>
            </a:r>
            <a:r>
              <a:rPr lang="en-US" err="1"/>
              <a:t>känd</a:t>
            </a:r>
            <a:r>
              <a:rPr lang="en-US"/>
              <a:t> </a:t>
            </a:r>
            <a:r>
              <a:rPr lang="en-US" err="1"/>
              <a:t>fotot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var </a:t>
            </a:r>
            <a:r>
              <a:rPr lang="en-US" err="1"/>
              <a:t>någonsin</a:t>
            </a:r>
            <a:r>
              <a:rPr lang="en-US"/>
              <a:t> </a:t>
            </a:r>
            <a:r>
              <a:rPr lang="en-US" err="1"/>
              <a:t>tagen</a:t>
            </a:r>
            <a:r>
              <a:rPr lang="en-US"/>
              <a:t>. 1826 </a:t>
            </a:r>
            <a:r>
              <a:rPr lang="en-US" err="1"/>
              <a:t>eller</a:t>
            </a:r>
            <a:r>
              <a:rPr lang="en-US"/>
              <a:t> 1827, Joseph Nicéphore Niépce, View from the Window at Le Gras.</a:t>
            </a:r>
          </a:p>
          <a:p>
            <a:endParaRPr lang="en-US"/>
          </a:p>
          <a:p>
            <a:r>
              <a:rPr lang="en-US"/>
              <a:t>Ca 35 </a:t>
            </a:r>
            <a:r>
              <a:rPr lang="en-US" err="1"/>
              <a:t>år</a:t>
            </a:r>
            <a:r>
              <a:rPr lang="en-US"/>
              <a:t> </a:t>
            </a:r>
            <a:r>
              <a:rPr lang="en-US" err="1"/>
              <a:t>senare</a:t>
            </a:r>
            <a:r>
              <a:rPr lang="en-US"/>
              <a:t> </a:t>
            </a:r>
            <a:r>
              <a:rPr lang="en-US" err="1"/>
              <a:t>kom</a:t>
            </a:r>
            <a:r>
              <a:rPr lang="en-US"/>
              <a:t> den </a:t>
            </a:r>
            <a:r>
              <a:rPr lang="en-US" err="1"/>
              <a:t>första</a:t>
            </a:r>
            <a:r>
              <a:rPr lang="en-US"/>
              <a:t> </a:t>
            </a:r>
            <a:r>
              <a:rPr lang="en-US" err="1"/>
              <a:t>känd</a:t>
            </a:r>
            <a:r>
              <a:rPr lang="en-US"/>
              <a:t> </a:t>
            </a:r>
            <a:r>
              <a:rPr lang="en-US" err="1"/>
              <a:t>fotot</a:t>
            </a:r>
            <a:r>
              <a:rPr lang="en-US"/>
              <a:t> </a:t>
            </a:r>
            <a:r>
              <a:rPr lang="en-US" err="1"/>
              <a:t>taget</a:t>
            </a:r>
            <a:r>
              <a:rPr lang="en-US"/>
              <a:t> med </a:t>
            </a:r>
            <a:r>
              <a:rPr lang="en-US" err="1"/>
              <a:t>färg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 err="1"/>
              <a:t>Nästan</a:t>
            </a:r>
            <a:r>
              <a:rPr lang="en-US"/>
              <a:t> 100 </a:t>
            </a:r>
            <a:r>
              <a:rPr lang="en-US" err="1"/>
              <a:t>år</a:t>
            </a:r>
            <a:r>
              <a:rPr lang="en-US"/>
              <a:t> </a:t>
            </a:r>
            <a:r>
              <a:rPr lang="en-US" err="1"/>
              <a:t>senare</a:t>
            </a:r>
            <a:r>
              <a:rPr lang="en-US"/>
              <a:t> </a:t>
            </a:r>
            <a:r>
              <a:rPr lang="en-US" err="1"/>
              <a:t>kom</a:t>
            </a:r>
            <a:r>
              <a:rPr lang="en-US"/>
              <a:t> den </a:t>
            </a:r>
            <a:r>
              <a:rPr lang="en-US" err="1"/>
              <a:t>första</a:t>
            </a:r>
            <a:r>
              <a:rPr lang="en-US"/>
              <a:t> </a:t>
            </a:r>
            <a:r>
              <a:rPr lang="en-US" err="1"/>
              <a:t>digitala</a:t>
            </a:r>
            <a:r>
              <a:rPr lang="en-US"/>
              <a:t> </a:t>
            </a:r>
            <a:r>
              <a:rPr lang="en-US" err="1"/>
              <a:t>bilden</a:t>
            </a:r>
            <a:r>
              <a:rPr lang="en-US"/>
              <a:t> </a:t>
            </a:r>
            <a:r>
              <a:rPr lang="en-US" err="1"/>
              <a:t>någonsin</a:t>
            </a:r>
            <a:r>
              <a:rPr lang="en-US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sv-SE"/>
              <a:t>AI som skapar bilder har blivit mycket bättre väldigt snabbt. Det beror på att tekniken bakom har förändrats.</a:t>
            </a:r>
          </a:p>
          <a:p>
            <a:r>
              <a:rPr lang="sv-SE"/>
              <a:t>Istället för äldre metoder använder man nu smartare AI-modeller som är bättre på att förstå mönster och detaljer.</a:t>
            </a:r>
          </a:p>
          <a:p>
            <a:r>
              <a:rPr lang="sv-SE"/>
              <a:t>AI tränas också mer på bilder som den själv skapar, vilket gör att den lär sig snabbare och blir bättre.</a:t>
            </a:r>
          </a:p>
          <a:p>
            <a:r>
              <a:rPr lang="sv-SE"/>
              <a:t>Resultatet är bilder som ser så verkliga ut att många tycker de är svåra att skilja från riktiga foton. Det är både häftigt och lite läskigt. 😅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0EBBD-EF04-9C38-CA40-B5663730D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74B752-6776-7DC0-27BC-5CF1CAAEB3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0D603-3CC9-190F-7236-4453DC1759A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EE97129-5F46-B6DE-3570-F3F9EC1BF9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E442456-C979-A8D3-7F62-1C7500A420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sv-SE"/>
              <a:t>Titta på dessa bilder. Titta på hundarna. AI eller på riktigt? Dessa två med demonstrationer? Eller dessa fyra? Vad tror du om de sista två? </a:t>
            </a:r>
          </a:p>
          <a:p>
            <a:endParaRPr lang="sv-SE"/>
          </a:p>
          <a:p>
            <a:r>
              <a:rPr lang="sv-SE"/>
              <a:t>Ledtråd – 2 av dessa 10 bilder är äkta foto. </a:t>
            </a:r>
          </a:p>
          <a:p>
            <a:endParaRPr lang="sv-SE"/>
          </a:p>
          <a:p>
            <a:r>
              <a:rPr lang="sv-SE"/>
              <a:t>Svar: #4 och #9 – alla andra AI. Den tiden när man kunde lätt se skillnaden med fel antal fingrar osv är förbi.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432F6-8CF4-FF59-4DD0-55D3182ED6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405EC-AF9D-AFF6-AAC2-813B90BF9E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78637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Men vi har manipulerat filmer och bilder länge. Här har vi en klassisk teknik med </a:t>
            </a:r>
            <a:r>
              <a:rPr lang="sv-SE" err="1"/>
              <a:t>blue</a:t>
            </a:r>
            <a:r>
              <a:rPr lang="sv-SE"/>
              <a:t> </a:t>
            </a:r>
            <a:r>
              <a:rPr lang="sv-SE" err="1"/>
              <a:t>screen</a:t>
            </a:r>
            <a:r>
              <a:rPr lang="sv-SE"/>
              <a:t>. </a:t>
            </a:r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6967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Och den klassiska </a:t>
            </a:r>
            <a:r>
              <a:rPr lang="sv-SE" err="1"/>
              <a:t>greenscreen</a:t>
            </a:r>
            <a:r>
              <a:rPr lang="sv-SE"/>
              <a:t>. </a:t>
            </a:r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2150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Direktlänk</a:t>
            </a:r>
            <a:r>
              <a:rPr lang="en-US" dirty="0"/>
              <a:t>: https://www.youtube.com/watch?v=Xv1t3NXA4l4 start </a:t>
            </a:r>
            <a:r>
              <a:rPr lang="en-US" dirty="0" err="1"/>
              <a:t>på</a:t>
            </a:r>
            <a:r>
              <a:rPr lang="en-US" dirty="0"/>
              <a:t> 3:51</a:t>
            </a:r>
            <a:br>
              <a:rPr lang="en-US" dirty="0">
                <a:cs typeface="+mn-lt"/>
              </a:rPr>
            </a:br>
            <a:endParaRPr lang="en-US" dirty="0">
              <a:ea typeface="Calibri"/>
              <a:cs typeface="Calibri"/>
            </a:endParaRPr>
          </a:p>
          <a:p>
            <a:r>
              <a:rPr lang="en-US" dirty="0" err="1">
                <a:ea typeface="Calibri"/>
                <a:cs typeface="+mn-lt"/>
              </a:rPr>
              <a:t>VIdeon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som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visar</a:t>
            </a:r>
            <a:r>
              <a:rPr lang="en-US" dirty="0">
                <a:ea typeface="Calibri"/>
                <a:cs typeface="+mn-lt"/>
              </a:rPr>
              <a:t> "Will Smith Eating </a:t>
            </a:r>
            <a:r>
              <a:rPr lang="en-US" dirty="0" err="1">
                <a:ea typeface="Calibri"/>
                <a:cs typeface="+mn-lt"/>
              </a:rPr>
              <a:t>Spagetti</a:t>
            </a:r>
            <a:r>
              <a:rPr lang="en-US" dirty="0">
                <a:ea typeface="Calibri"/>
                <a:cs typeface="+mn-lt"/>
              </a:rPr>
              <a:t>" </a:t>
            </a:r>
            <a:r>
              <a:rPr lang="en-US" dirty="0" err="1">
                <a:ea typeface="Calibri"/>
                <a:cs typeface="+mn-lt"/>
              </a:rPr>
              <a:t>är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ett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informerlt</a:t>
            </a:r>
            <a:r>
              <a:rPr lang="en-US" dirty="0">
                <a:ea typeface="Calibri"/>
                <a:cs typeface="+mn-lt"/>
              </a:rPr>
              <a:t> men </a:t>
            </a:r>
            <a:r>
              <a:rPr lang="en-US" dirty="0" err="1">
                <a:ea typeface="Calibri"/>
                <a:cs typeface="+mn-lt"/>
              </a:rPr>
              <a:t>viralt</a:t>
            </a:r>
            <a:r>
              <a:rPr lang="en-US" dirty="0">
                <a:ea typeface="Calibri"/>
                <a:cs typeface="+mn-lt"/>
              </a:rPr>
              <a:t> test, </a:t>
            </a:r>
            <a:r>
              <a:rPr lang="en-US" dirty="0" err="1">
                <a:ea typeface="Calibri"/>
                <a:cs typeface="+mn-lt"/>
              </a:rPr>
              <a:t>som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använts</a:t>
            </a:r>
            <a:r>
              <a:rPr lang="en-US" dirty="0">
                <a:ea typeface="Calibri"/>
                <a:cs typeface="+mn-lt"/>
              </a:rPr>
              <a:t> för </a:t>
            </a:r>
            <a:r>
              <a:rPr lang="en-US" dirty="0" err="1">
                <a:ea typeface="Calibri"/>
                <a:cs typeface="+mn-lt"/>
              </a:rPr>
              <a:t>att</a:t>
            </a:r>
            <a:r>
              <a:rPr lang="en-US" dirty="0">
                <a:ea typeface="Calibri"/>
                <a:cs typeface="+mn-lt"/>
              </a:rPr>
              <a:t> se </a:t>
            </a:r>
            <a:r>
              <a:rPr lang="en-US" dirty="0" err="1">
                <a:ea typeface="Calibri"/>
                <a:cs typeface="+mn-lt"/>
              </a:rPr>
              <a:t>hur</a:t>
            </a:r>
            <a:r>
              <a:rPr lang="en-US" dirty="0">
                <a:ea typeface="Calibri"/>
                <a:cs typeface="+mn-lt"/>
              </a:rPr>
              <a:t> bra </a:t>
            </a:r>
            <a:r>
              <a:rPr lang="en-US" dirty="0" err="1">
                <a:ea typeface="Calibri"/>
                <a:cs typeface="+mn-lt"/>
              </a:rPr>
              <a:t>Generativa</a:t>
            </a:r>
            <a:r>
              <a:rPr lang="en-US" dirty="0">
                <a:ea typeface="Calibri"/>
                <a:cs typeface="+mn-lt"/>
              </a:rPr>
              <a:t> AI </a:t>
            </a:r>
            <a:r>
              <a:rPr lang="en-US" dirty="0" err="1">
                <a:ea typeface="Calibri"/>
                <a:cs typeface="+mn-lt"/>
              </a:rPr>
              <a:t>modeller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är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på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att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generea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männsklig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rörelse</a:t>
            </a:r>
            <a:r>
              <a:rPr lang="en-US" dirty="0">
                <a:ea typeface="Calibri"/>
                <a:cs typeface="+mn-lt"/>
              </a:rPr>
              <a:t>, </a:t>
            </a:r>
            <a:r>
              <a:rPr lang="en-US" dirty="0" err="1">
                <a:ea typeface="Calibri"/>
                <a:cs typeface="+mn-lt"/>
              </a:rPr>
              <a:t>ansiktse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utryck</a:t>
            </a:r>
            <a:r>
              <a:rPr lang="en-US" dirty="0">
                <a:ea typeface="Calibri"/>
                <a:cs typeface="+mn-lt"/>
              </a:rPr>
              <a:t> och rörliga och </a:t>
            </a:r>
            <a:r>
              <a:rPr lang="en-US" dirty="0" err="1">
                <a:ea typeface="Calibri"/>
                <a:cs typeface="+mn-lt"/>
              </a:rPr>
              <a:t>komblexa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obejekt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som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spagetti</a:t>
            </a:r>
            <a:r>
              <a:rPr lang="en-US" dirty="0">
                <a:ea typeface="Calibri"/>
                <a:cs typeface="+mn-lt"/>
              </a:rPr>
              <a:t>. Trenden </a:t>
            </a:r>
            <a:r>
              <a:rPr lang="en-US" dirty="0" err="1">
                <a:ea typeface="Calibri"/>
                <a:cs typeface="+mn-lt"/>
              </a:rPr>
              <a:t>uppkom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efter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en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förvriden</a:t>
            </a:r>
            <a:r>
              <a:rPr lang="en-US" dirty="0">
                <a:ea typeface="Calibri"/>
                <a:cs typeface="+mn-lt"/>
              </a:rPr>
              <a:t> video </a:t>
            </a:r>
            <a:r>
              <a:rPr lang="en-US" dirty="0" err="1">
                <a:ea typeface="Calibri"/>
                <a:cs typeface="+mn-lt"/>
              </a:rPr>
              <a:t>uppstod</a:t>
            </a:r>
            <a:r>
              <a:rPr lang="en-US" dirty="0">
                <a:ea typeface="Calibri"/>
                <a:cs typeface="+mn-lt"/>
              </a:rPr>
              <a:t> 2023 och </a:t>
            </a:r>
            <a:r>
              <a:rPr lang="en-US" dirty="0" err="1">
                <a:ea typeface="Calibri"/>
                <a:cs typeface="+mn-lt"/>
              </a:rPr>
              <a:t>har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fungerat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som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ett</a:t>
            </a:r>
            <a:r>
              <a:rPr lang="en-US" dirty="0">
                <a:ea typeface="Calibri"/>
                <a:cs typeface="+mn-lt"/>
              </a:rPr>
              <a:t> "</a:t>
            </a:r>
            <a:r>
              <a:rPr lang="en-US" dirty="0" err="1">
                <a:ea typeface="Calibri"/>
                <a:cs typeface="+mn-lt"/>
              </a:rPr>
              <a:t>turing</a:t>
            </a:r>
            <a:r>
              <a:rPr lang="en-US" dirty="0">
                <a:ea typeface="Calibri"/>
                <a:cs typeface="+mn-lt"/>
              </a:rPr>
              <a:t> test för AI </a:t>
            </a:r>
            <a:r>
              <a:rPr lang="en-US" dirty="0" err="1">
                <a:ea typeface="Calibri"/>
                <a:cs typeface="+mn-lt"/>
              </a:rPr>
              <a:t>där</a:t>
            </a:r>
            <a:r>
              <a:rPr lang="en-US" dirty="0">
                <a:ea typeface="Calibri"/>
                <a:cs typeface="+mn-lt"/>
              </a:rPr>
              <a:t> man sett </a:t>
            </a:r>
            <a:r>
              <a:rPr lang="en-US" dirty="0" err="1">
                <a:ea typeface="Calibri"/>
                <a:cs typeface="+mn-lt"/>
              </a:rPr>
              <a:t>hur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klippen</a:t>
            </a:r>
            <a:r>
              <a:rPr lang="en-US" dirty="0">
                <a:ea typeface="Calibri"/>
                <a:cs typeface="+mn-lt"/>
              </a:rPr>
              <a:t> blivit </a:t>
            </a:r>
            <a:r>
              <a:rPr lang="en-US" dirty="0" err="1">
                <a:ea typeface="Calibri"/>
                <a:cs typeface="+mn-lt"/>
              </a:rPr>
              <a:t>mer</a:t>
            </a:r>
            <a:r>
              <a:rPr lang="en-US" dirty="0">
                <a:ea typeface="Calibri"/>
                <a:cs typeface="+mn-lt"/>
              </a:rPr>
              <a:t> och </a:t>
            </a:r>
            <a:r>
              <a:rPr lang="en-US" dirty="0" err="1">
                <a:ea typeface="Calibri"/>
                <a:cs typeface="+mn-lt"/>
              </a:rPr>
              <a:t>mer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realistiska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över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tid</a:t>
            </a:r>
            <a:r>
              <a:rPr lang="en-US" dirty="0">
                <a:ea typeface="Calibri"/>
                <a:cs typeface="+mn-lt"/>
              </a:rPr>
              <a:t>. 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>
                <a:cs typeface="+mn-lt"/>
              </a:rPr>
            </a:br>
            <a:r>
              <a:rPr lang="en-US" dirty="0"/>
              <a:t>The "Will Smith Eating Spaghetti" test is an informal, viral AI benchmark used to measure the evolution of text-to-video models in rendering realistic human motion, facial expressions, and complex, fluid, or stringy objects. It originated from a distorted, nightmarish 2023 video, serving as a "Turing test" for AI, where improvements in realism and consistency are tracked over time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Så</a:t>
            </a:r>
            <a:r>
              <a:rPr lang="en-US" dirty="0">
                <a:ea typeface="Calibri"/>
                <a:cs typeface="Calibri"/>
              </a:rPr>
              <a:t> nu ska vi ta lite </a:t>
            </a:r>
            <a:r>
              <a:rPr lang="en-US" dirty="0" err="1">
                <a:ea typeface="Calibri"/>
                <a:cs typeface="Calibri"/>
              </a:rPr>
              <a:t>tid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att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disskutera</a:t>
            </a:r>
            <a:r>
              <a:rPr lang="en-US" dirty="0">
                <a:ea typeface="Calibri"/>
                <a:cs typeface="Calibri"/>
              </a:rPr>
              <a:t>, </a:t>
            </a:r>
            <a:r>
              <a:rPr lang="en-US" dirty="0" err="1">
                <a:ea typeface="Calibri"/>
                <a:cs typeface="Calibri"/>
              </a:rPr>
              <a:t>vad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tror</a:t>
            </a:r>
            <a:r>
              <a:rPr lang="en-US" dirty="0">
                <a:ea typeface="Calibri"/>
                <a:cs typeface="Calibri"/>
              </a:rPr>
              <a:t> vi...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9430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OBS! Med många appar har vi begränsat antal credits, men det kan vara intressant ändå att skrolla igenom och se möjligheter som finns.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Vi är säkert överens om att ”gör en cool drakbild” är inte lika detaljerat som beskrivningen till höger – men har jag lika stor rätt att säga att jag skapade designen till vänster som den till höger?</a:t>
            </a:r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722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Så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vem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är</a:t>
            </a:r>
            <a:r>
              <a:rPr lang="en-US" dirty="0">
                <a:ea typeface="Calibri"/>
                <a:cs typeface="Calibri"/>
              </a:rPr>
              <a:t> det </a:t>
            </a:r>
            <a:r>
              <a:rPr lang="en-US" dirty="0" err="1">
                <a:ea typeface="Calibri"/>
                <a:cs typeface="Calibri"/>
              </a:rPr>
              <a:t>egentligen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som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äger</a:t>
            </a:r>
            <a:r>
              <a:rPr lang="en-US" dirty="0">
                <a:ea typeface="Calibri"/>
                <a:cs typeface="Calibri"/>
              </a:rPr>
              <a:t> saker </a:t>
            </a:r>
            <a:r>
              <a:rPr lang="en-US" dirty="0" err="1">
                <a:ea typeface="Calibri"/>
                <a:cs typeface="Calibri"/>
              </a:rPr>
              <a:t>som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skapats</a:t>
            </a:r>
            <a:r>
              <a:rPr lang="en-US" dirty="0">
                <a:ea typeface="Calibri"/>
                <a:cs typeface="Calibri"/>
              </a:rPr>
              <a:t> av AI?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Dem </a:t>
            </a:r>
            <a:r>
              <a:rPr lang="en-US" err="1">
                <a:ea typeface="Calibri"/>
                <a:cs typeface="Calibri"/>
              </a:rPr>
              <a:t>flesta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länder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är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överens</a:t>
            </a:r>
            <a:r>
              <a:rPr lang="en-US" dirty="0">
                <a:ea typeface="Calibri"/>
                <a:cs typeface="Calibri"/>
              </a:rPr>
              <a:t> om </a:t>
            </a:r>
            <a:r>
              <a:rPr lang="en-US" err="1">
                <a:ea typeface="Calibri"/>
                <a:cs typeface="Calibri"/>
              </a:rPr>
              <a:t>att</a:t>
            </a:r>
            <a:r>
              <a:rPr lang="en-US" dirty="0">
                <a:ea typeface="Calibri"/>
                <a:cs typeface="Calibri"/>
              </a:rPr>
              <a:t> AI </a:t>
            </a:r>
            <a:r>
              <a:rPr lang="en-US" err="1">
                <a:ea typeface="Calibri"/>
                <a:cs typeface="Calibri"/>
              </a:rPr>
              <a:t>inte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kan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äga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något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själv</a:t>
            </a:r>
            <a:r>
              <a:rPr lang="en-US" dirty="0">
                <a:ea typeface="Calibri"/>
                <a:cs typeface="Calibri"/>
              </a:rPr>
              <a:t> och </a:t>
            </a:r>
            <a:r>
              <a:rPr lang="en-US" err="1">
                <a:ea typeface="Calibri"/>
                <a:cs typeface="Calibri"/>
              </a:rPr>
              <a:t>därav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kan</a:t>
            </a:r>
            <a:r>
              <a:rPr lang="en-US" dirty="0">
                <a:ea typeface="Calibri"/>
                <a:cs typeface="Calibri"/>
              </a:rPr>
              <a:t> den </a:t>
            </a:r>
            <a:r>
              <a:rPr lang="en-US" err="1">
                <a:ea typeface="Calibri"/>
                <a:cs typeface="Calibri"/>
              </a:rPr>
              <a:t>inte</a:t>
            </a:r>
            <a:r>
              <a:rPr lang="en-US" dirty="0">
                <a:ea typeface="Calibri"/>
                <a:cs typeface="Calibri"/>
              </a:rPr>
              <a:t> ha </a:t>
            </a:r>
            <a:r>
              <a:rPr lang="en-US" err="1">
                <a:ea typeface="Calibri"/>
                <a:cs typeface="Calibri"/>
              </a:rPr>
              <a:t>ägarskap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över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konst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eller</a:t>
            </a:r>
            <a:r>
              <a:rPr lang="en-US">
                <a:ea typeface="Calibri"/>
                <a:cs typeface="Calibri"/>
              </a:rPr>
              <a:t> texter den </a:t>
            </a:r>
            <a:r>
              <a:rPr lang="en-US" err="1">
                <a:ea typeface="Calibri"/>
                <a:cs typeface="Calibri"/>
              </a:rPr>
              <a:t>skapar</a:t>
            </a:r>
            <a:r>
              <a:rPr lang="en-US">
                <a:ea typeface="Calibri"/>
                <a:cs typeface="Calibri"/>
              </a:rPr>
              <a:t>.</a:t>
            </a:r>
          </a:p>
          <a:p>
            <a:r>
              <a:rPr lang="en-US" dirty="0" err="1">
                <a:ea typeface="Calibri"/>
                <a:cs typeface="Calibri"/>
              </a:rPr>
              <a:t>Upphovsrätt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är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ett</a:t>
            </a:r>
            <a:r>
              <a:rPr lang="en-US" dirty="0">
                <a:ea typeface="Calibri"/>
                <a:cs typeface="Calibri"/>
              </a:rPr>
              <a:t> lag </a:t>
            </a:r>
            <a:r>
              <a:rPr lang="en-US" dirty="0" err="1">
                <a:ea typeface="Calibri"/>
                <a:cs typeface="Calibri"/>
              </a:rPr>
              <a:t>område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som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skapats</a:t>
            </a:r>
            <a:r>
              <a:rPr lang="en-US" dirty="0">
                <a:ea typeface="Calibri"/>
                <a:cs typeface="Calibri"/>
              </a:rPr>
              <a:t> för </a:t>
            </a:r>
            <a:r>
              <a:rPr lang="en-US" dirty="0" err="1">
                <a:ea typeface="Calibri"/>
                <a:cs typeface="Calibri"/>
              </a:rPr>
              <a:t>att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skydda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männsklig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kreativitet</a:t>
            </a:r>
            <a:r>
              <a:rPr lang="en-US" dirty="0">
                <a:ea typeface="Calibri"/>
                <a:cs typeface="Calibri"/>
              </a:rPr>
              <a:t> och </a:t>
            </a:r>
            <a:r>
              <a:rPr lang="en-US" dirty="0" err="1">
                <a:ea typeface="Calibri"/>
                <a:cs typeface="Calibri"/>
              </a:rPr>
              <a:t>finns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ingen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människa</a:t>
            </a:r>
            <a:r>
              <a:rPr lang="en-US" dirty="0">
                <a:ea typeface="Calibri"/>
                <a:cs typeface="Calibri"/>
              </a:rPr>
              <a:t> med I </a:t>
            </a:r>
            <a:r>
              <a:rPr lang="en-US" dirty="0" err="1">
                <a:ea typeface="Calibri"/>
                <a:cs typeface="Calibri"/>
              </a:rPr>
              <a:t>bilden</a:t>
            </a:r>
            <a:r>
              <a:rPr lang="en-US" dirty="0">
                <a:ea typeface="Calibri"/>
                <a:cs typeface="Calibri"/>
              </a:rPr>
              <a:t>, </a:t>
            </a:r>
            <a:r>
              <a:rPr lang="en-US" dirty="0" err="1">
                <a:ea typeface="Calibri"/>
                <a:cs typeface="Calibri"/>
              </a:rPr>
              <a:t>så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finns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ingen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upphovsrätt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säger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många</a:t>
            </a:r>
            <a:r>
              <a:rPr lang="en-US" dirty="0">
                <a:ea typeface="Calibri"/>
                <a:cs typeface="Calibri"/>
              </a:rPr>
              <a:t>.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Men det </a:t>
            </a:r>
            <a:r>
              <a:rPr lang="en-US" dirty="0" err="1">
                <a:ea typeface="Calibri"/>
                <a:cs typeface="Calibri"/>
              </a:rPr>
              <a:t>skiljer</a:t>
            </a:r>
            <a:r>
              <a:rPr lang="en-US" dirty="0">
                <a:ea typeface="Calibri"/>
                <a:cs typeface="Calibri"/>
              </a:rPr>
              <a:t> sig...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4729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USA </a:t>
            </a:r>
            <a:r>
              <a:rPr lang="en-US" dirty="0" err="1">
                <a:ea typeface="Calibri"/>
                <a:cs typeface="Calibri"/>
              </a:rPr>
              <a:t>anser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som</a:t>
            </a:r>
            <a:r>
              <a:rPr lang="en-US" dirty="0">
                <a:ea typeface="Calibri"/>
                <a:cs typeface="Calibri"/>
              </a:rPr>
              <a:t> vi precis </a:t>
            </a:r>
            <a:r>
              <a:rPr lang="en-US" dirty="0" err="1">
                <a:ea typeface="Calibri"/>
                <a:cs typeface="Calibri"/>
              </a:rPr>
              <a:t>nämnde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att</a:t>
            </a:r>
            <a:r>
              <a:rPr lang="en-US" dirty="0">
                <a:ea typeface="Calibri"/>
                <a:cs typeface="Calibri"/>
              </a:rPr>
              <a:t> AI </a:t>
            </a:r>
            <a:r>
              <a:rPr lang="en-US" dirty="0" err="1">
                <a:ea typeface="Calibri"/>
                <a:cs typeface="Calibri"/>
              </a:rPr>
              <a:t>inte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har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någon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upphovsrätt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utan</a:t>
            </a:r>
            <a:r>
              <a:rPr lang="en-US" dirty="0">
                <a:ea typeface="Calibri"/>
                <a:cs typeface="Calibri"/>
              </a:rPr>
              <a:t> bara </a:t>
            </a:r>
            <a:r>
              <a:rPr lang="en-US" dirty="0" err="1">
                <a:ea typeface="Calibri"/>
                <a:cs typeface="Calibri"/>
              </a:rPr>
              <a:t>männskliga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delar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kan</a:t>
            </a:r>
            <a:r>
              <a:rPr lang="en-US">
                <a:ea typeface="Calibri"/>
                <a:cs typeface="Calibri"/>
              </a:rPr>
              <a:t> skyddas. 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 err="1">
                <a:ea typeface="Calibri"/>
                <a:cs typeface="Calibri"/>
              </a:rPr>
              <a:t>Storbritannien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har</a:t>
            </a:r>
            <a:r>
              <a:rPr lang="en-US" dirty="0">
                <a:ea typeface="Calibri"/>
                <a:cs typeface="Calibri"/>
              </a:rPr>
              <a:t> dock </a:t>
            </a:r>
            <a:r>
              <a:rPr lang="en-US" dirty="0" err="1">
                <a:ea typeface="Calibri"/>
                <a:cs typeface="Calibri"/>
              </a:rPr>
              <a:t>ett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lagverk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som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säger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att</a:t>
            </a:r>
            <a:r>
              <a:rPr lang="en-US" dirty="0">
                <a:ea typeface="Calibri"/>
                <a:cs typeface="Calibri"/>
              </a:rPr>
              <a:t> den so </a:t>
            </a:r>
            <a:r>
              <a:rPr lang="en-US" dirty="0" err="1">
                <a:ea typeface="Calibri"/>
                <a:cs typeface="Calibri"/>
              </a:rPr>
              <a:t>ordnade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så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att</a:t>
            </a:r>
            <a:r>
              <a:rPr lang="en-US" dirty="0">
                <a:ea typeface="Calibri"/>
                <a:cs typeface="Calibri"/>
              </a:rPr>
              <a:t> AI </a:t>
            </a:r>
            <a:r>
              <a:rPr lang="en-US" dirty="0" err="1">
                <a:ea typeface="Calibri"/>
                <a:cs typeface="Calibri"/>
              </a:rPr>
              <a:t>skapade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verket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kan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äga</a:t>
            </a:r>
            <a:r>
              <a:rPr lang="en-US">
                <a:ea typeface="Calibri"/>
                <a:cs typeface="Calibri"/>
              </a:rPr>
              <a:t> det. 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Sverige </a:t>
            </a:r>
            <a:r>
              <a:rPr lang="en-US" dirty="0" err="1">
                <a:ea typeface="Calibri"/>
                <a:cs typeface="Calibri"/>
              </a:rPr>
              <a:t>har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inte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dragit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någon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direkt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skiljelinje</a:t>
            </a:r>
            <a:r>
              <a:rPr lang="en-US" dirty="0">
                <a:ea typeface="Calibri"/>
                <a:cs typeface="Calibri"/>
              </a:rPr>
              <a:t> I </a:t>
            </a:r>
            <a:r>
              <a:rPr lang="en-US" dirty="0" err="1">
                <a:ea typeface="Calibri"/>
                <a:cs typeface="Calibri"/>
              </a:rPr>
              <a:t>lagarna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ännu</a:t>
            </a:r>
            <a:r>
              <a:rPr lang="en-US" dirty="0">
                <a:ea typeface="Calibri"/>
                <a:cs typeface="Calibri"/>
              </a:rPr>
              <a:t>, men vi </a:t>
            </a:r>
            <a:r>
              <a:rPr lang="en-US" dirty="0" err="1">
                <a:ea typeface="Calibri"/>
                <a:cs typeface="Calibri"/>
              </a:rPr>
              <a:t>bråkar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eller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funderar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på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vad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som</a:t>
            </a:r>
            <a:r>
              <a:rPr lang="en-US" dirty="0">
                <a:ea typeface="Calibri"/>
                <a:cs typeface="Calibri"/>
              </a:rPr>
              <a:t> ska </a:t>
            </a:r>
            <a:r>
              <a:rPr lang="en-US" dirty="0" err="1">
                <a:ea typeface="Calibri"/>
                <a:cs typeface="Calibri"/>
              </a:rPr>
              <a:t>gälla</a:t>
            </a:r>
            <a:r>
              <a:rPr lang="en-US" dirty="0">
                <a:ea typeface="Calibri"/>
                <a:cs typeface="Calibri"/>
              </a:rPr>
              <a:t>: AI </a:t>
            </a:r>
            <a:r>
              <a:rPr lang="en-US" dirty="0" err="1">
                <a:ea typeface="Calibri"/>
                <a:cs typeface="Calibri"/>
              </a:rPr>
              <a:t>tränas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på</a:t>
            </a:r>
            <a:r>
              <a:rPr lang="en-US" dirty="0">
                <a:ea typeface="Calibri"/>
                <a:cs typeface="Calibri"/>
              </a:rPr>
              <a:t> material </a:t>
            </a:r>
            <a:r>
              <a:rPr lang="en-US" dirty="0" err="1">
                <a:ea typeface="Calibri"/>
                <a:cs typeface="Calibri"/>
              </a:rPr>
              <a:t>gjort</a:t>
            </a:r>
            <a:r>
              <a:rPr lang="en-US" dirty="0">
                <a:ea typeface="Calibri"/>
                <a:cs typeface="Calibri"/>
              </a:rPr>
              <a:t> av </a:t>
            </a:r>
            <a:r>
              <a:rPr lang="en-US" dirty="0" err="1">
                <a:ea typeface="Calibri"/>
                <a:cs typeface="Calibri"/>
              </a:rPr>
              <a:t>andra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konstnärer</a:t>
            </a:r>
            <a:r>
              <a:rPr lang="en-US" dirty="0">
                <a:ea typeface="Calibri"/>
                <a:cs typeface="Calibri"/>
              </a:rPr>
              <a:t>, </a:t>
            </a:r>
            <a:r>
              <a:rPr lang="en-US" dirty="0" err="1">
                <a:ea typeface="Calibri"/>
                <a:cs typeface="Calibri"/>
              </a:rPr>
              <a:t>vad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händer</a:t>
            </a:r>
            <a:r>
              <a:rPr lang="en-US" dirty="0">
                <a:ea typeface="Calibri"/>
                <a:cs typeface="Calibri"/>
              </a:rPr>
              <a:t> om jag </a:t>
            </a:r>
            <a:r>
              <a:rPr lang="en-US" dirty="0" err="1">
                <a:ea typeface="Calibri"/>
                <a:cs typeface="Calibri"/>
              </a:rPr>
              <a:t>säger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skapa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låt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som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låter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som</a:t>
            </a:r>
            <a:r>
              <a:rPr lang="en-US">
                <a:ea typeface="Calibri"/>
                <a:cs typeface="Calibri"/>
              </a:rPr>
              <a:t> "Viktor leksell"? 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9549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Om du känner dig klar med Teachable Machine, kan du hitta mer om AI i IBM SkillsBuild. Här kan du även se exempel på hur AI används i olika idrott och i speldesign.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7zdVCQ52kMQ?feature=oembed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ibm.biz/ungaforskare_s" TargetMode="Externa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9566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6494821" y="6476385"/>
            <a:ext cx="4560939" cy="431390"/>
            <a:chOff x="0" y="0"/>
            <a:chExt cx="1201235" cy="11361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01235" cy="113617"/>
            </a:xfrm>
            <a:custGeom>
              <a:avLst/>
              <a:gdLst/>
              <a:ahLst/>
              <a:cxnLst/>
              <a:rect l="l" t="t" r="r" b="b"/>
              <a:pathLst>
                <a:path w="1201235" h="113617">
                  <a:moveTo>
                    <a:pt x="0" y="0"/>
                  </a:moveTo>
                  <a:lnTo>
                    <a:pt x="1201235" y="0"/>
                  </a:lnTo>
                  <a:lnTo>
                    <a:pt x="1201235" y="113617"/>
                  </a:lnTo>
                  <a:lnTo>
                    <a:pt x="0" y="113617"/>
                  </a:lnTo>
                  <a:close/>
                </a:path>
              </a:pathLst>
            </a:custGeom>
            <a:solidFill>
              <a:srgbClr val="2B5165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201235" cy="161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74913" y="6587306"/>
            <a:ext cx="7887395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Digitalt Skapande med AI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7479966" y="1585827"/>
            <a:ext cx="4648049" cy="5725179"/>
          </a:xfrm>
          <a:custGeom>
            <a:avLst/>
            <a:gdLst/>
            <a:ahLst/>
            <a:cxnLst/>
            <a:rect l="l" t="t" r="r" b="b"/>
            <a:pathLst>
              <a:path w="4648049" h="5725179">
                <a:moveTo>
                  <a:pt x="0" y="0"/>
                </a:moveTo>
                <a:lnTo>
                  <a:pt x="4648049" y="0"/>
                </a:lnTo>
                <a:lnTo>
                  <a:pt x="4648049" y="5725179"/>
                </a:lnTo>
                <a:lnTo>
                  <a:pt x="0" y="57251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>
            <a:off x="1028700" y="1998063"/>
            <a:ext cx="5888447" cy="4900707"/>
          </a:xfrm>
          <a:custGeom>
            <a:avLst/>
            <a:gdLst/>
            <a:ahLst/>
            <a:cxnLst/>
            <a:rect l="l" t="t" r="r" b="b"/>
            <a:pathLst>
              <a:path w="5888447" h="4900707">
                <a:moveTo>
                  <a:pt x="0" y="0"/>
                </a:moveTo>
                <a:lnTo>
                  <a:pt x="5888447" y="0"/>
                </a:lnTo>
                <a:lnTo>
                  <a:pt x="5888447" y="4900707"/>
                </a:lnTo>
                <a:lnTo>
                  <a:pt x="0" y="4900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Freeform 5"/>
          <p:cNvSpPr/>
          <p:nvPr/>
        </p:nvSpPr>
        <p:spPr>
          <a:xfrm>
            <a:off x="13075706" y="1585827"/>
            <a:ext cx="4149794" cy="5725179"/>
          </a:xfrm>
          <a:custGeom>
            <a:avLst/>
            <a:gdLst/>
            <a:ahLst/>
            <a:cxnLst/>
            <a:rect l="l" t="t" r="r" b="b"/>
            <a:pathLst>
              <a:path w="4149794" h="5725179">
                <a:moveTo>
                  <a:pt x="0" y="0"/>
                </a:moveTo>
                <a:lnTo>
                  <a:pt x="4149795" y="0"/>
                </a:lnTo>
                <a:lnTo>
                  <a:pt x="4149795" y="5725179"/>
                </a:lnTo>
                <a:lnTo>
                  <a:pt x="0" y="57251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" name="TextBox 6"/>
          <p:cNvSpPr txBox="1"/>
          <p:nvPr/>
        </p:nvSpPr>
        <p:spPr>
          <a:xfrm>
            <a:off x="2187154" y="7837574"/>
            <a:ext cx="3043984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1826-27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67700" y="7837574"/>
            <a:ext cx="1272580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1861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35596" y="7837574"/>
            <a:ext cx="1365250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1957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2705506" y="1908157"/>
            <a:ext cx="12876988" cy="6470687"/>
          </a:xfrm>
          <a:custGeom>
            <a:avLst/>
            <a:gdLst/>
            <a:ahLst/>
            <a:cxnLst/>
            <a:rect l="l" t="t" r="r" b="b"/>
            <a:pathLst>
              <a:path w="12876988" h="6470687">
                <a:moveTo>
                  <a:pt x="0" y="0"/>
                </a:moveTo>
                <a:lnTo>
                  <a:pt x="12876988" y="0"/>
                </a:lnTo>
                <a:lnTo>
                  <a:pt x="12876988" y="6470686"/>
                </a:lnTo>
                <a:lnTo>
                  <a:pt x="0" y="64706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42172C-DDBA-9565-6F6B-E31C48989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363B66C-4603-446F-08ED-0DBE29E2C98A}"/>
              </a:ext>
            </a:extLst>
          </p:cNvPr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A collage of a dog&#10;&#10;AI-generated content may be incorrect.">
            <a:extLst>
              <a:ext uri="{FF2B5EF4-FFF2-40B4-BE49-F238E27FC236}">
                <a16:creationId xmlns:a16="http://schemas.microsoft.com/office/drawing/2014/main" id="{58A2053E-7B10-F98C-1227-2A12ABF6D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70" y="315404"/>
            <a:ext cx="6042394" cy="3421858"/>
          </a:xfrm>
          <a:prstGeom prst="rect">
            <a:avLst/>
          </a:prstGeom>
        </p:spPr>
      </p:pic>
      <p:pic>
        <p:nvPicPr>
          <p:cNvPr id="7" name="Picture 6" descr="A group of people holding signs&#10;&#10;AI-generated content may be incorrect.">
            <a:extLst>
              <a:ext uri="{FF2B5EF4-FFF2-40B4-BE49-F238E27FC236}">
                <a16:creationId xmlns:a16="http://schemas.microsoft.com/office/drawing/2014/main" id="{3E1C8A2A-4F56-D52B-CC7F-78E42ECDF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3306" y="384242"/>
            <a:ext cx="6042394" cy="3364926"/>
          </a:xfrm>
          <a:prstGeom prst="rect">
            <a:avLst/>
          </a:prstGeom>
        </p:spPr>
      </p:pic>
      <p:pic>
        <p:nvPicPr>
          <p:cNvPr id="9" name="Picture 8" descr="A group of people walking down a street&#10;&#10;AI-generated content may be incorrect.">
            <a:extLst>
              <a:ext uri="{FF2B5EF4-FFF2-40B4-BE49-F238E27FC236}">
                <a16:creationId xmlns:a16="http://schemas.microsoft.com/office/drawing/2014/main" id="{CD0EAA62-367C-A0AA-77D7-41CFA59BC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230" y="387706"/>
            <a:ext cx="6076956" cy="3364926"/>
          </a:xfrm>
          <a:prstGeom prst="rect">
            <a:avLst/>
          </a:prstGeom>
        </p:spPr>
      </p:pic>
      <p:pic>
        <p:nvPicPr>
          <p:cNvPr id="11" name="Picture 10" descr="A collage of images of food and water&#10;&#10;AI-generated content may be incorrect.">
            <a:extLst>
              <a:ext uri="{FF2B5EF4-FFF2-40B4-BE49-F238E27FC236}">
                <a16:creationId xmlns:a16="http://schemas.microsoft.com/office/drawing/2014/main" id="{2A18CBDD-6C81-2D17-56D5-DE510AC4C2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439" y="3909367"/>
            <a:ext cx="10501745" cy="5830151"/>
          </a:xfrm>
          <a:prstGeom prst="rect">
            <a:avLst/>
          </a:prstGeom>
        </p:spPr>
      </p:pic>
      <p:pic>
        <p:nvPicPr>
          <p:cNvPr id="13" name="Picture 12" descr="A collage of two people in a hat&#10;&#10;AI-generated content may be incorrect.">
            <a:extLst>
              <a:ext uri="{FF2B5EF4-FFF2-40B4-BE49-F238E27FC236}">
                <a16:creationId xmlns:a16="http://schemas.microsoft.com/office/drawing/2014/main" id="{96B88FC0-C21B-AFD2-E347-8C87D9CD4C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55193" y="3905926"/>
            <a:ext cx="7357571" cy="409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2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10590648" y="0"/>
            <a:ext cx="7697352" cy="8582548"/>
          </a:xfrm>
          <a:custGeom>
            <a:avLst/>
            <a:gdLst/>
            <a:ahLst/>
            <a:cxnLst/>
            <a:rect l="l" t="t" r="r" b="b"/>
            <a:pathLst>
              <a:path w="7697352" h="8582548">
                <a:moveTo>
                  <a:pt x="0" y="0"/>
                </a:moveTo>
                <a:lnTo>
                  <a:pt x="7697352" y="0"/>
                </a:lnTo>
                <a:lnTo>
                  <a:pt x="7697352" y="8582548"/>
                </a:lnTo>
                <a:lnTo>
                  <a:pt x="0" y="85825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>
            <a:off x="516194" y="1988882"/>
            <a:ext cx="10074454" cy="4243864"/>
          </a:xfrm>
          <a:custGeom>
            <a:avLst/>
            <a:gdLst/>
            <a:ahLst/>
            <a:cxnLst/>
            <a:rect l="l" t="t" r="r" b="b"/>
            <a:pathLst>
              <a:path w="10074454" h="4243864">
                <a:moveTo>
                  <a:pt x="0" y="0"/>
                </a:moveTo>
                <a:lnTo>
                  <a:pt x="10074454" y="0"/>
                </a:lnTo>
                <a:lnTo>
                  <a:pt x="10074454" y="4243864"/>
                </a:lnTo>
                <a:lnTo>
                  <a:pt x="0" y="42438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Freeform 5"/>
          <p:cNvSpPr/>
          <p:nvPr/>
        </p:nvSpPr>
        <p:spPr>
          <a:xfrm>
            <a:off x="643014" y="6060881"/>
            <a:ext cx="9947634" cy="4190441"/>
          </a:xfrm>
          <a:custGeom>
            <a:avLst/>
            <a:gdLst/>
            <a:ahLst/>
            <a:cxnLst/>
            <a:rect l="l" t="t" r="r" b="b"/>
            <a:pathLst>
              <a:path w="9947634" h="4190441">
                <a:moveTo>
                  <a:pt x="0" y="0"/>
                </a:moveTo>
                <a:lnTo>
                  <a:pt x="9947634" y="0"/>
                </a:lnTo>
                <a:lnTo>
                  <a:pt x="9947634" y="4190440"/>
                </a:lnTo>
                <a:lnTo>
                  <a:pt x="0" y="41904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" name="TextBox 6"/>
          <p:cNvSpPr txBox="1"/>
          <p:nvPr/>
        </p:nvSpPr>
        <p:spPr>
          <a:xfrm>
            <a:off x="1676400" y="593814"/>
            <a:ext cx="6806092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Blue screen </a:t>
            </a:r>
            <a:r>
              <a:rPr lang="en-US" sz="5000" b="1" err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i</a:t>
            </a:r>
            <a:r>
              <a:rPr lang="en-US" sz="50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film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6986741" y="0"/>
            <a:ext cx="11301259" cy="6088553"/>
          </a:xfrm>
          <a:custGeom>
            <a:avLst/>
            <a:gdLst/>
            <a:ahLst/>
            <a:cxnLst/>
            <a:rect l="l" t="t" r="r" b="b"/>
            <a:pathLst>
              <a:path w="11301259" h="6088553">
                <a:moveTo>
                  <a:pt x="0" y="0"/>
                </a:moveTo>
                <a:lnTo>
                  <a:pt x="11301259" y="0"/>
                </a:lnTo>
                <a:lnTo>
                  <a:pt x="11301259" y="6088553"/>
                </a:lnTo>
                <a:lnTo>
                  <a:pt x="0" y="60885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>
            <a:off x="0" y="4792377"/>
            <a:ext cx="9762021" cy="5494623"/>
          </a:xfrm>
          <a:custGeom>
            <a:avLst/>
            <a:gdLst/>
            <a:ahLst/>
            <a:cxnLst/>
            <a:rect l="l" t="t" r="r" b="b"/>
            <a:pathLst>
              <a:path w="9762021" h="5494623">
                <a:moveTo>
                  <a:pt x="0" y="0"/>
                </a:moveTo>
                <a:lnTo>
                  <a:pt x="9762021" y="0"/>
                </a:lnTo>
                <a:lnTo>
                  <a:pt x="9762021" y="5494623"/>
                </a:lnTo>
                <a:lnTo>
                  <a:pt x="0" y="54946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TextBox 5"/>
          <p:cNvSpPr txBox="1"/>
          <p:nvPr/>
        </p:nvSpPr>
        <p:spPr>
          <a:xfrm>
            <a:off x="603948" y="923925"/>
            <a:ext cx="5748735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Greenscreen i film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pic>
        <p:nvPicPr>
          <p:cNvPr id="5" name="Online Media 4" title="Will Smith eating spaghetti is the official benchmark of AI evolution">
            <a:hlinkClick r:id="" action="ppaction://media"/>
            <a:extLst>
              <a:ext uri="{FF2B5EF4-FFF2-40B4-BE49-F238E27FC236}">
                <a16:creationId xmlns:a16="http://schemas.microsoft.com/office/drawing/2014/main" id="{F1055EAB-E673-BEAB-A9AD-6B78E017D33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273800" y="63500"/>
            <a:ext cx="5740400" cy="101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7348" y="2419350"/>
            <a:ext cx="15633304" cy="638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Kommer AI och AI-greenscreens </a:t>
            </a: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att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döda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</a:p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Green Screen </a:t>
            </a: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i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filmindustrin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? </a:t>
            </a:r>
          </a:p>
          <a:p>
            <a:pPr algn="ctr">
              <a:lnSpc>
                <a:spcPts val="8400"/>
              </a:lnSpc>
            </a:pP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Spelar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det </a:t>
            </a: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någon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roll? </a:t>
            </a:r>
          </a:p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Hur ser </a:t>
            </a: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filmindustrin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ut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med AI?</a:t>
            </a:r>
          </a:p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Kommer </a:t>
            </a: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fotograf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behövas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mer</a:t>
            </a: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? </a:t>
            </a:r>
          </a:p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Designers?</a:t>
            </a:r>
          </a:p>
        </p:txBody>
      </p:sp>
      <p:sp>
        <p:nvSpPr>
          <p:cNvPr id="3" name="Freeform 3"/>
          <p:cNvSpPr/>
          <p:nvPr/>
        </p:nvSpPr>
        <p:spPr>
          <a:xfrm>
            <a:off x="304185" y="405946"/>
            <a:ext cx="2711634" cy="1752394"/>
          </a:xfrm>
          <a:custGeom>
            <a:avLst/>
            <a:gdLst/>
            <a:ahLst/>
            <a:cxnLst/>
            <a:rect l="l" t="t" r="r" b="b"/>
            <a:pathLst>
              <a:path w="2711634" h="1752394">
                <a:moveTo>
                  <a:pt x="0" y="0"/>
                </a:moveTo>
                <a:lnTo>
                  <a:pt x="2711635" y="0"/>
                </a:lnTo>
                <a:lnTo>
                  <a:pt x="2711635" y="1752393"/>
                </a:lnTo>
                <a:lnTo>
                  <a:pt x="0" y="1752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357094" y="4373563"/>
            <a:ext cx="5573812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PROVA PÅ! </a:t>
            </a:r>
          </a:p>
        </p:txBody>
      </p:sp>
      <p:sp>
        <p:nvSpPr>
          <p:cNvPr id="3" name="Freeform 3"/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61035" y="2547409"/>
            <a:ext cx="13765929" cy="6710891"/>
          </a:xfrm>
          <a:custGeom>
            <a:avLst/>
            <a:gdLst/>
            <a:ahLst/>
            <a:cxnLst/>
            <a:rect l="l" t="t" r="r" b="b"/>
            <a:pathLst>
              <a:path w="13765929" h="6710891">
                <a:moveTo>
                  <a:pt x="0" y="0"/>
                </a:moveTo>
                <a:lnTo>
                  <a:pt x="13765930" y="0"/>
                </a:lnTo>
                <a:lnTo>
                  <a:pt x="13765930" y="6710891"/>
                </a:lnTo>
                <a:lnTo>
                  <a:pt x="0" y="6710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TextBox 3"/>
          <p:cNvSpPr txBox="1"/>
          <p:nvPr/>
        </p:nvSpPr>
        <p:spPr>
          <a:xfrm>
            <a:off x="3493371" y="1497996"/>
            <a:ext cx="11301259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www.canva.com</a:t>
            </a:r>
          </a:p>
        </p:txBody>
      </p:sp>
      <p:sp>
        <p:nvSpPr>
          <p:cNvPr id="4" name="AutoShape 4"/>
          <p:cNvSpPr/>
          <p:nvPr/>
        </p:nvSpPr>
        <p:spPr>
          <a:xfrm flipH="1">
            <a:off x="12693413" y="1989985"/>
            <a:ext cx="5904541" cy="269918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28643" y="3086100"/>
            <a:ext cx="3430714" cy="4114800"/>
          </a:xfrm>
          <a:custGeom>
            <a:avLst/>
            <a:gdLst/>
            <a:ahLst/>
            <a:cxnLst/>
            <a:rect l="l" t="t" r="r" b="b"/>
            <a:pathLst>
              <a:path w="3430714" h="4114800">
                <a:moveTo>
                  <a:pt x="0" y="0"/>
                </a:moveTo>
                <a:lnTo>
                  <a:pt x="3430714" y="0"/>
                </a:lnTo>
                <a:lnTo>
                  <a:pt x="34307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8345" y="-362792"/>
            <a:ext cx="8473078" cy="548367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9733" y="-380493"/>
            <a:ext cx="8442762" cy="575229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9733" y="4786358"/>
            <a:ext cx="8442762" cy="575229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994420" y="1416067"/>
            <a:ext cx="1463600" cy="701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err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djur</a:t>
            </a:r>
            <a:endParaRPr lang="en-US" sz="4200" b="1">
              <a:solidFill>
                <a:srgbClr val="2B5165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029200" y="3086100"/>
            <a:ext cx="1458626" cy="701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verb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02178" y="6806565"/>
            <a:ext cx="1776624" cy="712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sport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029200" y="8464459"/>
            <a:ext cx="1770498" cy="712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plats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5794" y="4786358"/>
            <a:ext cx="8442762" cy="5752295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1671263" y="6806565"/>
            <a:ext cx="3204356" cy="712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err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favoritspel</a:t>
            </a:r>
            <a:endParaRPr lang="en-US" sz="4200" b="1">
              <a:solidFill>
                <a:srgbClr val="2B5165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882546" y="8411522"/>
            <a:ext cx="2883842" cy="701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err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nytt</a:t>
            </a:r>
            <a:r>
              <a:rPr lang="en-US" sz="4200" b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4200" b="1" err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tema</a:t>
            </a:r>
            <a:endParaRPr lang="en-US" sz="4200" b="1">
              <a:solidFill>
                <a:srgbClr val="2B5165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5794" y="-360265"/>
            <a:ext cx="8442762" cy="5752295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1811300" y="1677697"/>
            <a:ext cx="2600511" cy="701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err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karaktär</a:t>
            </a:r>
            <a:endParaRPr lang="en-US" sz="4200" b="1">
              <a:solidFill>
                <a:srgbClr val="2B5165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875619" y="3009900"/>
            <a:ext cx="2862362" cy="14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err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i</a:t>
            </a:r>
            <a:r>
              <a:rPr lang="en-US" sz="4200" b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4200" b="1" err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en</a:t>
            </a:r>
            <a:r>
              <a:rPr lang="en-US" sz="4200" b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4200" b="1" err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annan</a:t>
            </a:r>
            <a:r>
              <a:rPr lang="en-US" sz="4200" b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</a:p>
          <a:p>
            <a:pPr algn="ctr">
              <a:lnSpc>
                <a:spcPts val="5880"/>
              </a:lnSpc>
            </a:pPr>
            <a:r>
              <a:rPr lang="en-US" sz="4200" b="1" err="1">
                <a:solidFill>
                  <a:srgbClr val="2B5165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stil</a:t>
            </a:r>
            <a:endParaRPr lang="en-US" sz="4200" b="1">
              <a:solidFill>
                <a:srgbClr val="2B5165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70522" y="4408338"/>
            <a:ext cx="12888778" cy="5509952"/>
          </a:xfrm>
          <a:custGeom>
            <a:avLst/>
            <a:gdLst/>
            <a:ahLst/>
            <a:cxnLst/>
            <a:rect l="l" t="t" r="r" b="b"/>
            <a:pathLst>
              <a:path w="12888778" h="5509952">
                <a:moveTo>
                  <a:pt x="0" y="0"/>
                </a:moveTo>
                <a:lnTo>
                  <a:pt x="12888778" y="0"/>
                </a:lnTo>
                <a:lnTo>
                  <a:pt x="12888778" y="5509952"/>
                </a:lnTo>
                <a:lnTo>
                  <a:pt x="0" y="5509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4370522" y="1187964"/>
            <a:ext cx="12888778" cy="2513312"/>
          </a:xfrm>
          <a:custGeom>
            <a:avLst/>
            <a:gdLst/>
            <a:ahLst/>
            <a:cxnLst/>
            <a:rect l="l" t="t" r="r" b="b"/>
            <a:pathLst>
              <a:path w="12888778" h="2513312">
                <a:moveTo>
                  <a:pt x="0" y="0"/>
                </a:moveTo>
                <a:lnTo>
                  <a:pt x="12888778" y="0"/>
                </a:lnTo>
                <a:lnTo>
                  <a:pt x="12888778" y="2513312"/>
                </a:lnTo>
                <a:lnTo>
                  <a:pt x="0" y="25133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TextBox 4"/>
          <p:cNvSpPr txBox="1"/>
          <p:nvPr/>
        </p:nvSpPr>
        <p:spPr>
          <a:xfrm>
            <a:off x="1244188" y="2050285"/>
            <a:ext cx="2137122" cy="712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Prompt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6450844"/>
            <a:ext cx="2520339" cy="712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Redigera</a:t>
            </a:r>
            <a:endParaRPr lang="en-US" sz="42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6D083F-ABFF-58E0-DC92-63CEED8E4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9BF3FC1-9142-ECE2-94A9-A13F7F62CA0A}"/>
              </a:ext>
            </a:extLst>
          </p:cNvPr>
          <p:cNvSpPr/>
          <p:nvPr/>
        </p:nvSpPr>
        <p:spPr>
          <a:xfrm>
            <a:off x="7428643" y="3086100"/>
            <a:ext cx="3430714" cy="4114800"/>
          </a:xfrm>
          <a:custGeom>
            <a:avLst/>
            <a:gdLst/>
            <a:ahLst/>
            <a:cxnLst/>
            <a:rect l="l" t="t" r="r" b="b"/>
            <a:pathLst>
              <a:path w="3430714" h="4114800">
                <a:moveTo>
                  <a:pt x="0" y="0"/>
                </a:moveTo>
                <a:lnTo>
                  <a:pt x="3430714" y="0"/>
                </a:lnTo>
                <a:lnTo>
                  <a:pt x="34307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CA39E48-BAB0-B3DC-42A8-465861B80450}"/>
              </a:ext>
            </a:extLst>
          </p:cNvPr>
          <p:cNvSpPr txBox="1"/>
          <p:nvPr/>
        </p:nvSpPr>
        <p:spPr>
          <a:xfrm>
            <a:off x="4495800" y="1104900"/>
            <a:ext cx="8864937" cy="79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err="1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Work Sans 2 Bold"/>
                <a:ea typeface="Work Sans 2 Bold"/>
                <a:cs typeface="Work Sans 2 Bold"/>
                <a:sym typeface="Work Sans 2 Bold"/>
              </a:rPr>
              <a:t>Tävlingsmoment</a:t>
            </a:r>
            <a:endParaRPr kumimoji="0" lang="en-US" sz="70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2C349F8-68AE-65BC-B0F3-60002F137EEA}"/>
              </a:ext>
            </a:extLst>
          </p:cNvPr>
          <p:cNvSpPr txBox="1"/>
          <p:nvPr/>
        </p:nvSpPr>
        <p:spPr>
          <a:xfrm>
            <a:off x="5029200" y="3086100"/>
            <a:ext cx="1458626" cy="701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solidFill>
                  <a:srgbClr val="2B5165"/>
                </a:solidFill>
                <a:effectLst/>
                <a:uLnTx/>
                <a:uFillTx/>
                <a:latin typeface="Work Sans 2 Bold"/>
                <a:ea typeface="Work Sans 2 Bold"/>
                <a:cs typeface="Work Sans 2 Bold"/>
                <a:sym typeface="Work Sans 2 Bold"/>
              </a:rPr>
              <a:t>verb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9CB8B5F-19BF-5DC0-43CE-A2C09C269CE8}"/>
              </a:ext>
            </a:extLst>
          </p:cNvPr>
          <p:cNvSpPr txBox="1"/>
          <p:nvPr/>
        </p:nvSpPr>
        <p:spPr>
          <a:xfrm>
            <a:off x="1905000" y="4357991"/>
            <a:ext cx="4267200" cy="1457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Work Sans 2 Bold"/>
                <a:ea typeface="Work Sans 2 Bold"/>
                <a:cs typeface="Work Sans 2 Bold"/>
                <a:sym typeface="Work Sans 2 Bold"/>
              </a:rPr>
              <a:t>Skapa den </a:t>
            </a:r>
            <a:r>
              <a:rPr kumimoji="0" lang="en-US" sz="4200" b="1" i="0" u="none" strike="noStrike" kern="1200" cap="none" spc="0" normalizeH="0" baseline="0" noProof="0" err="1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Work Sans 2 Bold"/>
                <a:ea typeface="Work Sans 2 Bold"/>
                <a:cs typeface="Work Sans 2 Bold"/>
                <a:sym typeface="Work Sans 2 Bold"/>
              </a:rPr>
              <a:t>roligaste</a:t>
            </a: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kumimoji="0" lang="en-US" sz="4200" b="1" i="0" u="none" strike="noStrike" kern="1200" cap="none" spc="0" normalizeH="0" baseline="0" noProof="0" err="1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Work Sans 2 Bold"/>
                <a:ea typeface="Work Sans 2 Bold"/>
                <a:cs typeface="Work Sans 2 Bold"/>
                <a:sym typeface="Work Sans 2 Bold"/>
              </a:rPr>
              <a:t>bilden</a:t>
            </a:r>
            <a:endParaRPr kumimoji="0" lang="en-US" sz="42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7A424B3B-AD43-3699-0CEA-16A8C7A629A1}"/>
              </a:ext>
            </a:extLst>
          </p:cNvPr>
          <p:cNvSpPr txBox="1"/>
          <p:nvPr/>
        </p:nvSpPr>
        <p:spPr>
          <a:xfrm>
            <a:off x="12115800" y="4357990"/>
            <a:ext cx="4267200" cy="1457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Work Sans 2 Bold"/>
                <a:ea typeface="Work Sans 2 Bold"/>
                <a:cs typeface="Work Sans 2 Bold"/>
                <a:sym typeface="Work Sans 2 Bold"/>
              </a:rPr>
              <a:t>Skapa den </a:t>
            </a:r>
            <a:r>
              <a:rPr kumimoji="0" lang="en-US" sz="4200" b="1" i="0" u="none" strike="noStrike" kern="1200" cap="none" spc="0" normalizeH="0" baseline="0" noProof="0" err="1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Work Sans 2 Bold"/>
                <a:ea typeface="Work Sans 2 Bold"/>
                <a:cs typeface="Work Sans 2 Bold"/>
                <a:sym typeface="Work Sans 2 Bold"/>
              </a:rPr>
              <a:t>sötaste</a:t>
            </a: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kumimoji="0" lang="en-US" sz="4200" b="1" i="0" u="none" strike="noStrike" kern="1200" cap="none" spc="0" normalizeH="0" baseline="0" noProof="0" err="1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Work Sans 2 Bold"/>
                <a:ea typeface="Work Sans 2 Bold"/>
                <a:cs typeface="Work Sans 2 Bold"/>
                <a:sym typeface="Work Sans 2 Bold"/>
              </a:rPr>
              <a:t>bilden</a:t>
            </a:r>
            <a:endParaRPr kumimoji="0" lang="en-US" sz="42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</p:spTree>
    <p:extLst>
      <p:ext uri="{BB962C8B-B14F-4D97-AF65-F5344CB8AC3E}">
        <p14:creationId xmlns:p14="http://schemas.microsoft.com/office/powerpoint/2010/main" val="2297492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634490"/>
            <a:ext cx="18288000" cy="7018020"/>
          </a:xfrm>
          <a:custGeom>
            <a:avLst/>
            <a:gdLst/>
            <a:ahLst/>
            <a:cxnLst/>
            <a:rect l="l" t="t" r="r" b="b"/>
            <a:pathLst>
              <a:path w="18288000" h="7018020">
                <a:moveTo>
                  <a:pt x="0" y="0"/>
                </a:moveTo>
                <a:lnTo>
                  <a:pt x="18288000" y="0"/>
                </a:lnTo>
                <a:lnTo>
                  <a:pt x="18288000" y="7018020"/>
                </a:lnTo>
                <a:lnTo>
                  <a:pt x="0" y="7018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 rot="1589219">
            <a:off x="515958" y="7527230"/>
            <a:ext cx="4094878" cy="1692962"/>
            <a:chOff x="0" y="0"/>
            <a:chExt cx="921962" cy="3811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21962" cy="381171"/>
            </a:xfrm>
            <a:custGeom>
              <a:avLst/>
              <a:gdLst/>
              <a:ahLst/>
              <a:cxnLst/>
              <a:rect l="l" t="t" r="r" b="b"/>
              <a:pathLst>
                <a:path w="921962" h="381171">
                  <a:moveTo>
                    <a:pt x="239386" y="165431"/>
                  </a:moveTo>
                  <a:lnTo>
                    <a:pt x="921962" y="165431"/>
                  </a:lnTo>
                  <a:lnTo>
                    <a:pt x="921962" y="215730"/>
                  </a:lnTo>
                  <a:lnTo>
                    <a:pt x="239373" y="215730"/>
                  </a:lnTo>
                  <a:lnTo>
                    <a:pt x="302255" y="381171"/>
                  </a:lnTo>
                  <a:lnTo>
                    <a:pt x="0" y="190585"/>
                  </a:lnTo>
                  <a:lnTo>
                    <a:pt x="302255" y="0"/>
                  </a:lnTo>
                  <a:lnTo>
                    <a:pt x="239386" y="165431"/>
                  </a:lnTo>
                  <a:close/>
                </a:path>
              </a:pathLst>
            </a:custGeom>
            <a:solidFill>
              <a:srgbClr val="EA528E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0650" y="117475"/>
              <a:ext cx="801312" cy="985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931990">
            <a:off x="2699557" y="2268385"/>
            <a:ext cx="4094878" cy="1692962"/>
            <a:chOff x="0" y="0"/>
            <a:chExt cx="921962" cy="3811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1962" cy="381171"/>
            </a:xfrm>
            <a:custGeom>
              <a:avLst/>
              <a:gdLst/>
              <a:ahLst/>
              <a:cxnLst/>
              <a:rect l="l" t="t" r="r" b="b"/>
              <a:pathLst>
                <a:path w="921962" h="381171">
                  <a:moveTo>
                    <a:pt x="239386" y="165431"/>
                  </a:moveTo>
                  <a:lnTo>
                    <a:pt x="921962" y="165431"/>
                  </a:lnTo>
                  <a:lnTo>
                    <a:pt x="921962" y="215730"/>
                  </a:lnTo>
                  <a:lnTo>
                    <a:pt x="239373" y="215730"/>
                  </a:lnTo>
                  <a:lnTo>
                    <a:pt x="302255" y="381171"/>
                  </a:lnTo>
                  <a:lnTo>
                    <a:pt x="0" y="190585"/>
                  </a:lnTo>
                  <a:lnTo>
                    <a:pt x="302255" y="0"/>
                  </a:lnTo>
                  <a:lnTo>
                    <a:pt x="239386" y="165431"/>
                  </a:lnTo>
                  <a:close/>
                </a:path>
              </a:pathLst>
            </a:custGeom>
            <a:solidFill>
              <a:srgbClr val="EA528E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650" y="117475"/>
              <a:ext cx="801312" cy="985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485524" y="8951289"/>
            <a:ext cx="7173076" cy="701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06780" lvl="1" indent="-453390" algn="ctr">
              <a:lnSpc>
                <a:spcPts val="5880"/>
              </a:lnSpc>
              <a:buAutoNum type="arabicPeriod"/>
            </a:pPr>
            <a:r>
              <a:rPr lang="en-US" sz="4200" b="1">
                <a:solidFill>
                  <a:srgbClr val="EA528E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Klick och välj “Appar”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04662" y="634364"/>
            <a:ext cx="10087738" cy="701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06780" lvl="1" indent="-453390" algn="ctr">
              <a:lnSpc>
                <a:spcPts val="5880"/>
              </a:lnSpc>
              <a:buAutoNum type="arabicPeriod"/>
            </a:pPr>
            <a:r>
              <a:rPr lang="en-US" sz="4200" b="1" err="1">
                <a:solidFill>
                  <a:srgbClr val="EA528E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Välj</a:t>
            </a:r>
            <a:r>
              <a:rPr lang="en-US" sz="4200" b="1">
                <a:solidFill>
                  <a:srgbClr val="EA528E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AI-</a:t>
            </a:r>
            <a:r>
              <a:rPr lang="en-US" sz="4200" b="1" err="1">
                <a:solidFill>
                  <a:srgbClr val="EA528E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generering</a:t>
            </a:r>
            <a:r>
              <a:rPr lang="en-US" sz="4200" b="1">
                <a:solidFill>
                  <a:srgbClr val="EA528E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och </a:t>
            </a:r>
            <a:r>
              <a:rPr lang="en-US" sz="4200" b="1" err="1">
                <a:solidFill>
                  <a:srgbClr val="EA528E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prova</a:t>
            </a:r>
            <a:r>
              <a:rPr lang="en-US" sz="4200" b="1">
                <a:solidFill>
                  <a:srgbClr val="EA528E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4200" b="1" err="1">
                <a:solidFill>
                  <a:srgbClr val="EA528E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på</a:t>
            </a:r>
            <a:endParaRPr lang="en-US" sz="4200" b="1">
              <a:solidFill>
                <a:srgbClr val="EA528E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16163" y="4632079"/>
            <a:ext cx="5455674" cy="5455674"/>
          </a:xfrm>
          <a:custGeom>
            <a:avLst/>
            <a:gdLst/>
            <a:ahLst/>
            <a:cxnLst/>
            <a:rect l="l" t="t" r="r" b="b"/>
            <a:pathLst>
              <a:path w="5455674" h="5455674">
                <a:moveTo>
                  <a:pt x="0" y="0"/>
                </a:moveTo>
                <a:lnTo>
                  <a:pt x="5455674" y="0"/>
                </a:lnTo>
                <a:lnTo>
                  <a:pt x="5455674" y="5455674"/>
                </a:lnTo>
                <a:lnTo>
                  <a:pt x="0" y="5455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304185" y="405946"/>
            <a:ext cx="2711634" cy="1752394"/>
          </a:xfrm>
          <a:custGeom>
            <a:avLst/>
            <a:gdLst/>
            <a:ahLst/>
            <a:cxnLst/>
            <a:rect l="l" t="t" r="r" b="b"/>
            <a:pathLst>
              <a:path w="2711634" h="1752394">
                <a:moveTo>
                  <a:pt x="0" y="0"/>
                </a:moveTo>
                <a:lnTo>
                  <a:pt x="2711635" y="0"/>
                </a:lnTo>
                <a:lnTo>
                  <a:pt x="2711635" y="1752393"/>
                </a:lnTo>
                <a:lnTo>
                  <a:pt x="0" y="1752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TextBox 4"/>
          <p:cNvSpPr txBox="1"/>
          <p:nvPr/>
        </p:nvSpPr>
        <p:spPr>
          <a:xfrm>
            <a:off x="0" y="1411544"/>
            <a:ext cx="18288000" cy="318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Hur mycket var människa </a:t>
            </a:r>
          </a:p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och hur mycket var maskin som skapade bilden? Är det din? </a:t>
            </a:r>
          </a:p>
        </p:txBody>
      </p:sp>
      <p:sp>
        <p:nvSpPr>
          <p:cNvPr id="5" name="Freeform 5"/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7410" y="4903654"/>
            <a:ext cx="4977765" cy="4977765"/>
          </a:xfrm>
          <a:custGeom>
            <a:avLst/>
            <a:gdLst/>
            <a:ahLst/>
            <a:cxnLst/>
            <a:rect l="l" t="t" r="r" b="b"/>
            <a:pathLst>
              <a:path w="4977765" h="4977765">
                <a:moveTo>
                  <a:pt x="0" y="0"/>
                </a:moveTo>
                <a:lnTo>
                  <a:pt x="4977765" y="0"/>
                </a:lnTo>
                <a:lnTo>
                  <a:pt x="4977765" y="4977765"/>
                </a:lnTo>
                <a:lnTo>
                  <a:pt x="0" y="49777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11343888" y="6161674"/>
            <a:ext cx="3719746" cy="3719746"/>
          </a:xfrm>
          <a:custGeom>
            <a:avLst/>
            <a:gdLst/>
            <a:ahLst/>
            <a:cxnLst/>
            <a:rect l="l" t="t" r="r" b="b"/>
            <a:pathLst>
              <a:path w="3719746" h="3719746">
                <a:moveTo>
                  <a:pt x="0" y="0"/>
                </a:moveTo>
                <a:lnTo>
                  <a:pt x="3719746" y="0"/>
                </a:lnTo>
                <a:lnTo>
                  <a:pt x="3719746" y="3719745"/>
                </a:lnTo>
                <a:lnTo>
                  <a:pt x="0" y="37197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TextBox 4"/>
          <p:cNvSpPr txBox="1"/>
          <p:nvPr/>
        </p:nvSpPr>
        <p:spPr>
          <a:xfrm>
            <a:off x="2438400" y="-76200"/>
            <a:ext cx="12388602" cy="4721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Hur </a:t>
            </a:r>
            <a:r>
              <a:rPr lang="en-US" sz="5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funkar</a:t>
            </a:r>
            <a:r>
              <a:rPr lang="en-US" sz="5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det </a:t>
            </a:r>
            <a:r>
              <a:rPr lang="en-US" sz="5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i</a:t>
            </a:r>
            <a:r>
              <a:rPr lang="en-US" sz="5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5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praktiken</a:t>
            </a:r>
            <a:r>
              <a:rPr lang="en-US" sz="5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?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endParaRPr lang="en-US" sz="5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Om </a:t>
            </a:r>
            <a:r>
              <a:rPr lang="en-US" sz="4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en</a:t>
            </a: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4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människa</a:t>
            </a: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4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använder</a:t>
            </a: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AI </a:t>
            </a:r>
            <a:r>
              <a:rPr lang="en-US" sz="4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som</a:t>
            </a: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4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ett</a:t>
            </a: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4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verktyg</a:t>
            </a:r>
            <a:endParaRPr lang="en-US" sz="4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algn="ctr">
              <a:lnSpc>
                <a:spcPts val="5880"/>
              </a:lnSpc>
              <a:spcBef>
                <a:spcPct val="0"/>
              </a:spcBef>
            </a:pPr>
            <a:endParaRPr lang="en-US" sz="4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algn="ctr">
              <a:lnSpc>
                <a:spcPts val="5880"/>
              </a:lnSpc>
              <a:spcBef>
                <a:spcPct val="0"/>
              </a:spcBef>
            </a:pPr>
            <a:endParaRPr lang="en-US" sz="4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89829" y="3960031"/>
            <a:ext cx="6347520" cy="688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“</a:t>
            </a:r>
            <a:r>
              <a:rPr lang="en-US" sz="4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Gör</a:t>
            </a: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4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en</a:t>
            </a: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cool </a:t>
            </a:r>
            <a:r>
              <a:rPr lang="en-US" sz="4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drakbild</a:t>
            </a: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19522" y="3789229"/>
            <a:ext cx="10168478" cy="209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“Gör en orange drake inspirerad av Smaug från The Hobbit men det ska vara en drakunge och andas blå eld.”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8097" y="1615440"/>
            <a:ext cx="18029903" cy="764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endParaRPr/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Det de flesta länder är överens om (än så länge)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999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AI kan inte äga något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AI är inte en människa. Den har inga känslor, inget ansvar och inga rättigheter.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Därför kan den inte äga konst eller räknas som en “upphovsperson”.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Upphovsrätt kräver oftast en människa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Upphovsrättslagar skapades för att skydda mänsklig kreativitet.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Om ingen människa gjort viktiga kreativa val, säger många länder att det inte finns någon upphovsrätt alls.</a:t>
            </a:r>
          </a:p>
        </p:txBody>
      </p:sp>
      <p:sp>
        <p:nvSpPr>
          <p:cNvPr id="3" name="Freeform 3"/>
          <p:cNvSpPr/>
          <p:nvPr/>
        </p:nvSpPr>
        <p:spPr>
          <a:xfrm>
            <a:off x="14873748" y="2422423"/>
            <a:ext cx="3414252" cy="3414252"/>
          </a:xfrm>
          <a:custGeom>
            <a:avLst/>
            <a:gdLst/>
            <a:ahLst/>
            <a:cxnLst/>
            <a:rect l="l" t="t" r="r" b="b"/>
            <a:pathLst>
              <a:path w="3414252" h="3414252">
                <a:moveTo>
                  <a:pt x="0" y="0"/>
                </a:moveTo>
                <a:lnTo>
                  <a:pt x="3414252" y="0"/>
                </a:lnTo>
                <a:lnTo>
                  <a:pt x="3414252" y="3414251"/>
                </a:lnTo>
                <a:lnTo>
                  <a:pt x="0" y="34142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>
            <a:off x="12834351" y="6139016"/>
            <a:ext cx="2039398" cy="2057400"/>
          </a:xfrm>
          <a:custGeom>
            <a:avLst/>
            <a:gdLst/>
            <a:ahLst/>
            <a:cxnLst/>
            <a:rect l="l" t="t" r="r" b="b"/>
            <a:pathLst>
              <a:path w="2039398" h="2057400">
                <a:moveTo>
                  <a:pt x="0" y="0"/>
                </a:moveTo>
                <a:lnTo>
                  <a:pt x="2039397" y="0"/>
                </a:lnTo>
                <a:lnTo>
                  <a:pt x="203939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TextBox 5"/>
          <p:cNvSpPr txBox="1"/>
          <p:nvPr/>
        </p:nvSpPr>
        <p:spPr>
          <a:xfrm>
            <a:off x="1600200" y="316229"/>
            <a:ext cx="14591357" cy="701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Den Stora </a:t>
            </a:r>
            <a:r>
              <a:rPr lang="en-US" sz="42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Frågan</a:t>
            </a:r>
            <a:r>
              <a:rPr lang="en-US" sz="42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: Vem </a:t>
            </a:r>
            <a:r>
              <a:rPr lang="en-US" sz="42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äger</a:t>
            </a:r>
            <a:r>
              <a:rPr lang="en-US" sz="42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saker </a:t>
            </a:r>
            <a:r>
              <a:rPr lang="en-US" sz="42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som</a:t>
            </a:r>
            <a:r>
              <a:rPr lang="en-US" sz="42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42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skapats</a:t>
            </a:r>
            <a:r>
              <a:rPr lang="en-US" sz="42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av AI?</a:t>
            </a:r>
          </a:p>
        </p:txBody>
      </p:sp>
      <p:sp>
        <p:nvSpPr>
          <p:cNvPr id="6" name="Freeform 6"/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1839" y="1726790"/>
            <a:ext cx="17662086" cy="3090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USA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Ganska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tydligt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: material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som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är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helt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AI-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skapat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har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ingen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upphovsrätt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Bara de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mänskligt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skapade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delarna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kan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skyddas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.</a:t>
            </a:r>
          </a:p>
          <a:p>
            <a:pPr algn="l">
              <a:lnSpc>
                <a:spcPts val="5880"/>
              </a:lnSpc>
              <a:spcBef>
                <a:spcPct val="0"/>
              </a:spcBef>
            </a:pPr>
            <a:endParaRPr lang="en-US" sz="3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4571406" y="553065"/>
            <a:ext cx="3303639" cy="3303639"/>
          </a:xfrm>
          <a:custGeom>
            <a:avLst/>
            <a:gdLst/>
            <a:ahLst/>
            <a:cxnLst/>
            <a:rect l="l" t="t" r="r" b="b"/>
            <a:pathLst>
              <a:path w="3303639" h="3303639">
                <a:moveTo>
                  <a:pt x="0" y="0"/>
                </a:moveTo>
                <a:lnTo>
                  <a:pt x="3303639" y="0"/>
                </a:lnTo>
                <a:lnTo>
                  <a:pt x="3303639" y="3303638"/>
                </a:lnTo>
                <a:lnTo>
                  <a:pt x="0" y="33036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TextBox 4"/>
          <p:cNvSpPr txBox="1"/>
          <p:nvPr/>
        </p:nvSpPr>
        <p:spPr>
          <a:xfrm>
            <a:off x="5562601" y="0"/>
            <a:ext cx="6032202" cy="3167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AI </a:t>
            </a:r>
            <a:r>
              <a:rPr lang="en-US" sz="5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i</a:t>
            </a:r>
            <a:r>
              <a:rPr lang="en-US" sz="5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5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olika</a:t>
            </a:r>
            <a:r>
              <a:rPr lang="en-US" sz="5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5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länder</a:t>
            </a:r>
            <a:endParaRPr lang="en-US" sz="5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algn="ctr">
              <a:lnSpc>
                <a:spcPts val="5880"/>
              </a:lnSpc>
              <a:spcBef>
                <a:spcPct val="0"/>
              </a:spcBef>
            </a:pPr>
            <a:endParaRPr lang="en-US" sz="5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algn="ctr">
              <a:lnSpc>
                <a:spcPts val="5880"/>
              </a:lnSpc>
              <a:spcBef>
                <a:spcPct val="0"/>
              </a:spcBef>
            </a:pPr>
            <a:endParaRPr lang="en-US" sz="5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5025811" y="9396257"/>
            <a:ext cx="2968114" cy="691496"/>
          </a:xfrm>
          <a:custGeom>
            <a:avLst/>
            <a:gdLst/>
            <a:ahLst/>
            <a:cxnLst/>
            <a:rect l="l" t="t" r="r" b="b"/>
            <a:pathLst>
              <a:path w="2968114" h="691496">
                <a:moveTo>
                  <a:pt x="0" y="0"/>
                </a:moveTo>
                <a:lnTo>
                  <a:pt x="2968114" y="0"/>
                </a:lnTo>
                <a:lnTo>
                  <a:pt x="2968114" y="691496"/>
                </a:lnTo>
                <a:lnTo>
                  <a:pt x="0" y="6914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E3ADED-F63A-E0BF-CEE5-B766FCA0D4ED}"/>
              </a:ext>
            </a:extLst>
          </p:cNvPr>
          <p:cNvSpPr txBox="1"/>
          <p:nvPr/>
        </p:nvSpPr>
        <p:spPr>
          <a:xfrm>
            <a:off x="8710263" y="4695640"/>
            <a:ext cx="9144000" cy="3464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Sverige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Precis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som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i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andra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länder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bråkar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man om:</a:t>
            </a:r>
          </a:p>
          <a:p>
            <a:pPr marL="647700" lvl="1" indent="-323850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Vad AI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tränats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på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(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böcker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,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bilder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,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musik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)</a:t>
            </a:r>
          </a:p>
          <a:p>
            <a:pPr marL="647700" lvl="1" indent="-323850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Om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konstnärers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verk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använts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utan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tillstånd</a:t>
            </a:r>
            <a:endParaRPr lang="en-US" sz="3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 marL="647700" lvl="1" indent="-323850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Om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lagarna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behöver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ändras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för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framtiden</a:t>
            </a:r>
            <a:endParaRPr lang="en-US" sz="30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Men: inga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stora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nya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svenska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lagar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är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klara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än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B540F8-A36E-1568-6818-84CCAE7BEE92}"/>
              </a:ext>
            </a:extLst>
          </p:cNvPr>
          <p:cNvSpPr txBox="1"/>
          <p:nvPr/>
        </p:nvSpPr>
        <p:spPr>
          <a:xfrm>
            <a:off x="294075" y="4695640"/>
            <a:ext cx="7630725" cy="3503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880"/>
              </a:lnSpc>
              <a:spcBef>
                <a:spcPct val="0"/>
              </a:spcBef>
            </a:pPr>
            <a:r>
              <a:rPr lang="en-US" sz="42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Storbritannien</a:t>
            </a:r>
            <a:endParaRPr lang="en-US" sz="4200" b="1">
              <a:solidFill>
                <a:srgbClr val="AEC2D3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Lite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annorlunda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: 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lagen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säger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att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den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som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ordnade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så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att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AI:n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skapade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verket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kan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äga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det.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(Detta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är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omdiskuterat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och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kan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komma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att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3000" b="1" err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ändras</a:t>
            </a:r>
            <a:r>
              <a:rPr lang="en-US" sz="3000" b="1">
                <a:solidFill>
                  <a:srgbClr val="AEC2D3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93371" y="3781161"/>
            <a:ext cx="11301259" cy="6116806"/>
          </a:xfrm>
          <a:custGeom>
            <a:avLst/>
            <a:gdLst/>
            <a:ahLst/>
            <a:cxnLst/>
            <a:rect l="l" t="t" r="r" b="b"/>
            <a:pathLst>
              <a:path w="11301259" h="6116806">
                <a:moveTo>
                  <a:pt x="0" y="0"/>
                </a:moveTo>
                <a:lnTo>
                  <a:pt x="11301258" y="0"/>
                </a:lnTo>
                <a:lnTo>
                  <a:pt x="11301258" y="6116807"/>
                </a:lnTo>
                <a:lnTo>
                  <a:pt x="0" y="61168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2437482" y="1028700"/>
            <a:ext cx="2111777" cy="2111777"/>
          </a:xfrm>
          <a:custGeom>
            <a:avLst/>
            <a:gdLst/>
            <a:ahLst/>
            <a:cxnLst/>
            <a:rect l="l" t="t" r="r" b="b"/>
            <a:pathLst>
              <a:path w="2111777" h="2111777">
                <a:moveTo>
                  <a:pt x="0" y="0"/>
                </a:moveTo>
                <a:lnTo>
                  <a:pt x="2111777" y="0"/>
                </a:lnTo>
                <a:lnTo>
                  <a:pt x="2111777" y="2111777"/>
                </a:lnTo>
                <a:lnTo>
                  <a:pt x="0" y="21117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TextBox 4"/>
          <p:cNvSpPr txBox="1"/>
          <p:nvPr/>
        </p:nvSpPr>
        <p:spPr>
          <a:xfrm>
            <a:off x="4871715" y="1028700"/>
            <a:ext cx="8544570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FFFFFF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Vill du </a:t>
            </a:r>
            <a:r>
              <a:rPr lang="en-US" sz="5000" b="1" err="1">
                <a:solidFill>
                  <a:srgbClr val="FFFFFF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fördjupa</a:t>
            </a:r>
            <a:r>
              <a:rPr lang="en-US" sz="5000" b="1">
                <a:solidFill>
                  <a:srgbClr val="FFFFFF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dig </a:t>
            </a:r>
            <a:r>
              <a:rPr lang="en-US" sz="5000" b="1" err="1">
                <a:solidFill>
                  <a:srgbClr val="FFFFFF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i</a:t>
            </a:r>
            <a:r>
              <a:rPr lang="en-US" sz="5000" b="1">
                <a:solidFill>
                  <a:srgbClr val="FFFFFF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AI?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47829" y="2323651"/>
            <a:ext cx="9153971" cy="749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u="sng">
                <a:solidFill>
                  <a:schemeClr val="accent5">
                    <a:lumMod val="40000"/>
                    <a:lumOff val="60000"/>
                  </a:schemeClr>
                </a:solidFill>
                <a:latin typeface="Arimo"/>
                <a:ea typeface="Arimo"/>
                <a:cs typeface="Arimo"/>
                <a:sym typeface="Arimo"/>
                <a:hlinkClick r:id="rId5" tooltip="https://ibm.biz/ungaforskare_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https://ibm.biz/ungaforskare_s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54685" y="4240038"/>
            <a:ext cx="12378630" cy="1186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9"/>
              </a:lnSpc>
            </a:pPr>
            <a:r>
              <a:rPr lang="en-US" sz="6899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I nästa pass: Desinformation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bf4a64-6aa3-458c-aa08-8b0f5a39a430" xsi:nil="true"/>
    <lcf76f155ced4ddcb4097134ff3c332f xmlns="25806b8c-0817-40f8-9b44-cee3d4bb6c0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1E502A17FBC9143A91EBDACEB479DB6" ma:contentTypeVersion="15" ma:contentTypeDescription="Skapa ett nytt dokument." ma:contentTypeScope="" ma:versionID="e2fab5550e7387818ffdad74745c3829">
  <xsd:schema xmlns:xsd="http://www.w3.org/2001/XMLSchema" xmlns:xs="http://www.w3.org/2001/XMLSchema" xmlns:p="http://schemas.microsoft.com/office/2006/metadata/properties" xmlns:ns2="25806b8c-0817-40f8-9b44-cee3d4bb6c05" xmlns:ns3="02bf4a64-6aa3-458c-aa08-8b0f5a39a430" targetNamespace="http://schemas.microsoft.com/office/2006/metadata/properties" ma:root="true" ma:fieldsID="199741d4465249c7b4d29de7ac0c86ad" ns2:_="" ns3:_="">
    <xsd:import namespace="25806b8c-0817-40f8-9b44-cee3d4bb6c05"/>
    <xsd:import namespace="02bf4a64-6aa3-458c-aa08-8b0f5a39a4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  <xsd:element ref="ns3:MigrationSource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806b8c-0817-40f8-9b44-cee3d4bb6c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e338d291-7395-4225-a51e-3261c92484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bf4a64-6aa3-458c-aa08-8b0f5a39a43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eeafedf-00ae-4b7e-b9e8-103a1c4f1eaf}" ma:internalName="TaxCatchAll" ma:showField="CatchAllData" ma:web="02bf4a64-6aa3-458c-aa08-8b0f5a39a4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grationSourceID" ma:index="22" nillable="true" ma:displayName="MigrationSourceID" ma:internalName="MigrationSourceID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E28B35-FD96-4F49-B413-0B4EAF6A4B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23F7CF-99A4-4B56-97BB-7F5E3C56CBDB}">
  <ds:schemaRefs>
    <ds:schemaRef ds:uri="http://purl.org/dc/terms/"/>
    <ds:schemaRef ds:uri="http://www.w3.org/XML/1998/namespace"/>
    <ds:schemaRef ds:uri="ab5666f1-f400-4fd1-8be7-4e873e63de06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0cbd405f-b6aa-46e3-8daf-4c6eb670c4cf"/>
  </ds:schemaRefs>
</ds:datastoreItem>
</file>

<file path=customXml/itemProps3.xml><?xml version="1.0" encoding="utf-8"?>
<ds:datastoreItem xmlns:ds="http://schemas.openxmlformats.org/officeDocument/2006/customXml" ds:itemID="{874E7ADA-F175-4D2E-AAC0-26F77A87803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1058</Words>
  <Application>Microsoft Office PowerPoint</Application>
  <PresentationFormat>Anpassad</PresentationFormat>
  <Paragraphs>122</Paragraphs>
  <Slides>20</Slides>
  <Notes>12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1" baseType="lpstr"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Digitalt Skapande med AI</dc:title>
  <cp:lastModifiedBy>Tiffany Alnefelt</cp:lastModifiedBy>
  <cp:revision>66</cp:revision>
  <dcterms:created xsi:type="dcterms:W3CDTF">2006-08-16T00:00:00Z</dcterms:created>
  <dcterms:modified xsi:type="dcterms:W3CDTF">2026-04-23T13:04:23Z</dcterms:modified>
  <dc:identifier>DAG_4HM0NJo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0x01010011E502A17FBC9143A91EBDACEB479DB6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lpwstr/>
  </property>
  <property fmtid="{D5CDD505-2E9C-101B-9397-08002B2CF9AE}" pid="10" name="Order">
    <vt:lpwstr>23758700.0000000</vt:lpwstr>
  </property>
  <property fmtid="{D5CDD505-2E9C-101B-9397-08002B2CF9AE}" pid="11" name="_SourceUrl">
    <vt:lpwstr/>
  </property>
  <property fmtid="{D5CDD505-2E9C-101B-9397-08002B2CF9AE}" pid="12" name="_SharedFileIndex">
    <vt:lpwstr/>
  </property>
</Properties>
</file>