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389" r:id="rId36"/>
  </p:sldIdLst>
  <p:sldSz cx="12192000" cy="6858000"/>
  <p:notesSz cx="6858000" cy="9144000"/>
  <p:embeddedFontLst>
    <p:embeddedFont>
      <p:font typeface="Georgia" panose="02040502050405020303" pitchFamily="18" charset="0"/>
      <p:regular r:id="rId38"/>
      <p:bold r:id="rId39"/>
      <p:italic r:id="rId40"/>
      <p:boldItalic r:id="rId41"/>
    </p:embeddedFont>
    <p:embeddedFont>
      <p:font typeface="Gill Sans" panose="020B0604020202020204" charset="0"/>
      <p:regular r:id="rId42"/>
      <p:bold r:id="rId43"/>
    </p:embeddedFont>
    <p:embeddedFont>
      <p:font typeface="Helvetica Neue" panose="020B0604020202020204" charset="0"/>
      <p:regular r:id="rId44"/>
      <p:bold r:id="rId45"/>
      <p:italic r:id="rId46"/>
      <p:boldItalic r:id="rId47"/>
    </p:embeddedFont>
    <p:embeddedFont>
      <p:font typeface="Inter" panose="020B0604020202020204" charset="0"/>
      <p:regular r:id="rId48"/>
      <p:bold r:id="rId49"/>
      <p:italic r:id="rId50"/>
      <p:boldItalic r:id="rId51"/>
    </p:embeddedFont>
    <p:embeddedFont>
      <p:font typeface="Sniglet" panose="020B0604020202020204" charset="0"/>
      <p:regular r:id="rId52"/>
    </p:embeddedFont>
    <p:embeddedFont>
      <p:font typeface="Work Sans" pitchFamily="2"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jPEA5svItPbzhirY8kg7FbEs0MD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83CC47-D04E-4A2F-8E90-6D0F8334A963}" v="1" dt="2026-04-28T12:52:05.6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46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8" Type="http://schemas.openxmlformats.org/officeDocument/2006/relationships/slide" Target="slides/slide4.xml"/><Relationship Id="rId51" Type="http://schemas.openxmlformats.org/officeDocument/2006/relationships/font" Target="fonts/font14.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4.fntdata"/><Relationship Id="rId54" Type="http://schemas.openxmlformats.org/officeDocument/2006/relationships/font" Target="fonts/font17.fntdata"/><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2.fntdata"/><Relationship Id="rId57" Type="http://customschemas.google.com/relationships/presentationmetadata" Target="meta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i Kähäri Bryskhe" userId="add6ce41-1bef-4f20-a836-a0ab7a4d104e" providerId="ADAL" clId="{CEF4AAD9-F84C-4A5D-A891-DD421718C81B}"/>
    <pc:docChg chg="addSld delSld modSld">
      <pc:chgData name="Elli Kähäri Bryskhe" userId="add6ce41-1bef-4f20-a836-a0ab7a4d104e" providerId="ADAL" clId="{CEF4AAD9-F84C-4A5D-A891-DD421718C81B}" dt="2026-04-28T12:52:05.590" v="1"/>
      <pc:docMkLst>
        <pc:docMk/>
      </pc:docMkLst>
      <pc:sldChg chg="del">
        <pc:chgData name="Elli Kähäri Bryskhe" userId="add6ce41-1bef-4f20-a836-a0ab7a4d104e" providerId="ADAL" clId="{CEF4AAD9-F84C-4A5D-A891-DD421718C81B}" dt="2026-04-28T12:51:56.264" v="0" actId="2696"/>
        <pc:sldMkLst>
          <pc:docMk/>
          <pc:sldMk cId="0" sldId="287"/>
        </pc:sldMkLst>
      </pc:sldChg>
      <pc:sldChg chg="add">
        <pc:chgData name="Elli Kähäri Bryskhe" userId="add6ce41-1bef-4f20-a836-a0ab7a4d104e" providerId="ADAL" clId="{CEF4AAD9-F84C-4A5D-A891-DD421718C81B}" dt="2026-04-28T12:52:05.590" v="1"/>
        <pc:sldMkLst>
          <pc:docMk/>
          <pc:sldMk cId="2483189541" sldId="38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haveibeenpwned.co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e96e574c3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2e96e574c3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g2e96e574c3c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b="1">
                <a:latin typeface="Arial"/>
                <a:ea typeface="Arial"/>
                <a:cs typeface="Arial"/>
                <a:sym typeface="Arial"/>
              </a:rPr>
              <a:t>(Förslag talmanus) </a:t>
            </a:r>
            <a:endParaRPr/>
          </a:p>
          <a:p>
            <a:pPr marL="0" lvl="0" indent="0" algn="l" rtl="0">
              <a:lnSpc>
                <a:spcPct val="115000"/>
              </a:lnSpc>
              <a:spcBef>
                <a:spcPts val="0"/>
              </a:spcBef>
              <a:spcAft>
                <a:spcPts val="0"/>
              </a:spcAft>
              <a:buClr>
                <a:schemeClr val="dk1"/>
              </a:buClr>
              <a:buSzPts val="1100"/>
              <a:buFont typeface="Arial"/>
              <a:buNone/>
            </a:pPr>
            <a:r>
              <a:rPr lang="en-US" sz="1100" b="0">
                <a:latin typeface="Arial"/>
                <a:ea typeface="Arial"/>
                <a:cs typeface="Arial"/>
                <a:sym typeface="Arial"/>
              </a:rPr>
              <a:t>Idag kommer vi att prata om cyberattacker på nätet och hur de ser ut i praktiken</a:t>
            </a:r>
            <a:endParaRPr sz="1100" b="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88" name="Google Shape;8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e96e574c3c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2e96e574c3c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b="1">
                <a:latin typeface="Arial"/>
                <a:ea typeface="Arial"/>
                <a:cs typeface="Arial"/>
                <a:sym typeface="Arial"/>
              </a:rPr>
              <a:t>Eventuell presentation om dig själv</a:t>
            </a:r>
            <a:endParaRPr sz="1100" b="1">
              <a:latin typeface="Arial"/>
              <a:ea typeface="Arial"/>
              <a:cs typeface="Arial"/>
              <a:sym typeface="Arial"/>
            </a:endParaRPr>
          </a:p>
          <a:p>
            <a:pPr marL="457200" lvl="0" indent="-298450" algn="l" rtl="0">
              <a:lnSpc>
                <a:spcPct val="115000"/>
              </a:lnSpc>
              <a:spcBef>
                <a:spcPts val="0"/>
              </a:spcBef>
              <a:spcAft>
                <a:spcPts val="0"/>
              </a:spcAft>
              <a:buClr>
                <a:schemeClr val="dk1"/>
              </a:buClr>
              <a:buSzPts val="1100"/>
              <a:buChar char="●"/>
            </a:pPr>
            <a:r>
              <a:rPr lang="en-US" sz="1100">
                <a:latin typeface="Arial"/>
                <a:ea typeface="Arial"/>
                <a:cs typeface="Arial"/>
                <a:sym typeface="Arial"/>
              </a:rPr>
              <a:t>Berätta kort om vem du är och varför du är intresserad av cybersäkerhet.</a:t>
            </a:r>
            <a:endParaRPr sz="1100">
              <a:latin typeface="Arial"/>
              <a:ea typeface="Arial"/>
              <a:cs typeface="Arial"/>
              <a:sym typeface="Arial"/>
            </a:endParaRPr>
          </a:p>
          <a:p>
            <a:pPr marL="457200" lvl="0" indent="-298450" algn="l" rtl="0">
              <a:lnSpc>
                <a:spcPct val="115000"/>
              </a:lnSpc>
              <a:spcBef>
                <a:spcPts val="0"/>
              </a:spcBef>
              <a:spcAft>
                <a:spcPts val="0"/>
              </a:spcAft>
              <a:buSzPts val="1100"/>
              <a:buFont typeface="Arial"/>
              <a:buChar char="●"/>
            </a:pPr>
            <a:r>
              <a:rPr lang="en-US" sz="1100">
                <a:latin typeface="Arial"/>
                <a:ea typeface="Arial"/>
                <a:cs typeface="Arial"/>
                <a:sym typeface="Arial"/>
              </a:rPr>
              <a:t>Byt ut bild till en personlig bild</a:t>
            </a:r>
            <a:endParaRPr sz="1100">
              <a:latin typeface="Arial"/>
              <a:ea typeface="Arial"/>
              <a:cs typeface="Arial"/>
              <a:sym typeface="Arial"/>
            </a:endParaRPr>
          </a:p>
          <a:p>
            <a:pPr marL="457200" lvl="0" indent="-298450" algn="l" rtl="0">
              <a:lnSpc>
                <a:spcPct val="115000"/>
              </a:lnSpc>
              <a:spcBef>
                <a:spcPts val="0"/>
              </a:spcBef>
              <a:spcAft>
                <a:spcPts val="0"/>
              </a:spcAft>
              <a:buSzPts val="1100"/>
              <a:buFont typeface="Arial"/>
              <a:buChar char="●"/>
            </a:pPr>
            <a:r>
              <a:rPr lang="en-US" sz="1100">
                <a:latin typeface="Arial"/>
                <a:ea typeface="Arial"/>
                <a:cs typeface="Arial"/>
                <a:sym typeface="Arial"/>
              </a:rPr>
              <a:t>Ändra / ta bort företagets logo</a:t>
            </a:r>
            <a:endParaRPr sz="1100">
              <a:latin typeface="Arial"/>
              <a:ea typeface="Arial"/>
              <a:cs typeface="Arial"/>
              <a:sym typeface="Arial"/>
            </a:endParaRPr>
          </a:p>
        </p:txBody>
      </p:sp>
      <p:sp>
        <p:nvSpPr>
          <p:cNvPr id="96" name="Google Shape;96;g2e96e574c3c_0_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b="1">
                <a:latin typeface="Arial"/>
                <a:ea typeface="Arial"/>
                <a:cs typeface="Arial"/>
                <a:sym typeface="Arial"/>
              </a:rPr>
              <a:t>Gå igenom vad eleverna kommer att få lära sig idag och hur upplägget ser ut</a:t>
            </a:r>
            <a:endParaRPr sz="1100" b="1">
              <a:latin typeface="Arial"/>
              <a:ea typeface="Arial"/>
              <a:cs typeface="Arial"/>
              <a:sym typeface="Arial"/>
            </a:endParaRPr>
          </a:p>
          <a:p>
            <a:pPr marL="457200" lvl="0" indent="-298450" algn="l" rtl="0">
              <a:lnSpc>
                <a:spcPct val="115000"/>
              </a:lnSpc>
              <a:spcBef>
                <a:spcPts val="0"/>
              </a:spcBef>
              <a:spcAft>
                <a:spcPts val="0"/>
              </a:spcAft>
              <a:buClr>
                <a:schemeClr val="dk1"/>
              </a:buClr>
              <a:buSzPts val="1100"/>
              <a:buChar char="●"/>
            </a:pPr>
            <a:r>
              <a:rPr lang="en-US" sz="1100">
                <a:latin typeface="Arial"/>
                <a:ea typeface="Arial"/>
                <a:cs typeface="Arial"/>
                <a:sym typeface="Arial"/>
              </a:rPr>
              <a:t>Dagens lektion kommer att handla om vad cyberattacker är, olika typer av attacker, och hur man skyddar sig</a:t>
            </a: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00000"/>
              </a:lnSpc>
              <a:spcBef>
                <a:spcPts val="0"/>
              </a:spcBef>
              <a:spcAft>
                <a:spcPts val="0"/>
              </a:spcAft>
              <a:buSzPts val="1400"/>
              <a:buNone/>
            </a:pPr>
            <a:endParaRPr/>
          </a:p>
        </p:txBody>
      </p:sp>
      <p:sp>
        <p:nvSpPr>
          <p:cNvPr id="108" name="Google Shape;10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lvl="0" indent="0" algn="l" rtl="0">
              <a:lnSpc>
                <a:spcPct val="115000"/>
              </a:lnSpc>
              <a:spcBef>
                <a:spcPts val="1200"/>
              </a:spcBef>
              <a:spcAft>
                <a:spcPts val="0"/>
              </a:spcAft>
              <a:buClr>
                <a:schemeClr val="dk1"/>
              </a:buClr>
              <a:buSzPts val="1100"/>
              <a:buFont typeface="Arial"/>
              <a:buNone/>
            </a:pPr>
            <a:r>
              <a:rPr lang="en-US" sz="1100" b="1">
                <a:latin typeface="Arial"/>
                <a:ea typeface="Arial"/>
                <a:cs typeface="Arial"/>
                <a:sym typeface="Arial"/>
              </a:rPr>
              <a:t>[Förslag talmanus] </a:t>
            </a:r>
            <a:endParaRPr/>
          </a:p>
          <a:p>
            <a:pPr marL="0" lvl="0" indent="0" algn="l" rtl="0">
              <a:lnSpc>
                <a:spcPct val="115000"/>
              </a:lnSpc>
              <a:spcBef>
                <a:spcPts val="2400"/>
              </a:spcBef>
              <a:spcAft>
                <a:spcPts val="1200"/>
              </a:spcAft>
              <a:buClr>
                <a:schemeClr val="dk1"/>
              </a:buClr>
              <a:buSzPts val="1100"/>
              <a:buFont typeface="Arial"/>
              <a:buNone/>
            </a:pPr>
            <a:r>
              <a:rPr lang="en-US" sz="1100">
                <a:latin typeface="Arial"/>
                <a:ea typeface="Arial"/>
                <a:cs typeface="Arial"/>
                <a:sym typeface="Arial"/>
              </a:rPr>
              <a:t>Vad är egentligen cyberattacker? Låt oss börja med att förstå.</a:t>
            </a:r>
            <a:endParaRPr/>
          </a:p>
        </p:txBody>
      </p:sp>
      <p:sp>
        <p:nvSpPr>
          <p:cNvPr id="119" name="Google Shape;11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b="1"/>
              <a:t>[Genomförande + förslag talmanus] </a:t>
            </a:r>
            <a:endParaRPr/>
          </a:p>
          <a:p>
            <a:pPr marL="457200" marR="0" lvl="0" indent="-228600" algn="l" rtl="0">
              <a:lnSpc>
                <a:spcPct val="100000"/>
              </a:lnSpc>
              <a:spcBef>
                <a:spcPts val="0"/>
              </a:spcBef>
              <a:spcAft>
                <a:spcPts val="0"/>
              </a:spcAft>
              <a:buClr>
                <a:srgbClr val="000000"/>
              </a:buClr>
              <a:buSzPts val="1400"/>
              <a:buFont typeface="Arial"/>
              <a:buNone/>
            </a:pPr>
            <a:endParaRPr b="1"/>
          </a:p>
          <a:p>
            <a:pPr marL="457200" marR="0" lvl="0" indent="-228600" algn="l" rtl="0">
              <a:lnSpc>
                <a:spcPct val="100000"/>
              </a:lnSpc>
              <a:spcBef>
                <a:spcPts val="0"/>
              </a:spcBef>
              <a:spcAft>
                <a:spcPts val="0"/>
              </a:spcAft>
              <a:buClr>
                <a:srgbClr val="000000"/>
              </a:buClr>
              <a:buSzPts val="1400"/>
              <a:buFont typeface="Arial"/>
              <a:buNone/>
            </a:pPr>
            <a:r>
              <a:rPr lang="en-US" b="1"/>
              <a:t>[Klicka fram Coop-bilden ] </a:t>
            </a:r>
            <a:r>
              <a:rPr lang="en-US"/>
              <a:t>Har ni hört talas om såna här nyheter? Kan ni komma på egna förslag på såna här attacker som ni har läst om?  [Be eleverna räcka upp handen]</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Vad kan såna här attacker få för konsekvenser?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b="1"/>
              <a:t>[klicka] </a:t>
            </a:r>
            <a:r>
              <a:rPr lang="en-US"/>
              <a:t>Vi tar exemplet här – en attack som gjorde att man inte kunde köpa biobiljetter eller snacks på biografer.</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b="1"/>
              <a:t>[klicka</a:t>
            </a:r>
            <a:r>
              <a:rPr lang="en-US" b="0"/>
              <a:t>]  här är ett annat exempel mot Svenska kyrkan som gjorde att begravningar inte kunde genomföras</a:t>
            </a:r>
            <a:endParaRPr/>
          </a:p>
          <a:p>
            <a:pPr marL="457200" marR="0" lvl="0" indent="-228600" algn="l" rtl="0">
              <a:lnSpc>
                <a:spcPct val="100000"/>
              </a:lnSpc>
              <a:spcBef>
                <a:spcPts val="0"/>
              </a:spcBef>
              <a:spcAft>
                <a:spcPts val="0"/>
              </a:spcAft>
              <a:buClr>
                <a:srgbClr val="000000"/>
              </a:buClr>
              <a:buSzPts val="1400"/>
              <a:buFont typeface="Arial"/>
              <a:buNone/>
            </a:pPr>
            <a:endParaRPr b="0"/>
          </a:p>
          <a:p>
            <a:pPr marL="457200" marR="0" lvl="0" indent="-228600" algn="l" rtl="0">
              <a:lnSpc>
                <a:spcPct val="100000"/>
              </a:lnSpc>
              <a:spcBef>
                <a:spcPts val="0"/>
              </a:spcBef>
              <a:spcAft>
                <a:spcPts val="0"/>
              </a:spcAft>
              <a:buClr>
                <a:srgbClr val="000000"/>
              </a:buClr>
              <a:buSzPts val="1400"/>
              <a:buFont typeface="Arial"/>
              <a:buNone/>
            </a:pPr>
            <a:endParaRPr b="0"/>
          </a:p>
          <a:p>
            <a:pPr marL="457200" marR="0" lvl="0" indent="-228600" algn="l" rtl="0">
              <a:lnSpc>
                <a:spcPct val="100000"/>
              </a:lnSpc>
              <a:spcBef>
                <a:spcPts val="0"/>
              </a:spcBef>
              <a:spcAft>
                <a:spcPts val="0"/>
              </a:spcAft>
              <a:buClr>
                <a:srgbClr val="000000"/>
              </a:buClr>
              <a:buSzPts val="1400"/>
              <a:buFont typeface="Arial"/>
              <a:buNone/>
            </a:pPr>
            <a:r>
              <a:rPr lang="en-US" b="0"/>
              <a:t>Som vi alla hör kan såna här attacker faktiskt få konsekvenser för vårt vardagliga liv. Idag ska vi prata lite om vad en sån här attack faktiskt innebär och varför vi som enskilda personer ska bry oss om det. </a:t>
            </a:r>
            <a:endParaRPr/>
          </a:p>
        </p:txBody>
      </p:sp>
      <p:sp>
        <p:nvSpPr>
          <p:cNvPr id="126" name="Google Shape;12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b="1">
                <a:latin typeface="Arial"/>
                <a:ea typeface="Arial"/>
                <a:cs typeface="Arial"/>
                <a:sym typeface="Arial"/>
              </a:rPr>
              <a:t>[Förslag talmanus] </a:t>
            </a:r>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sz="1100" b="1">
                <a:latin typeface="Arial"/>
                <a:ea typeface="Arial"/>
                <a:cs typeface="Arial"/>
                <a:sym typeface="Arial"/>
              </a:rPr>
              <a:t>[Klicka] </a:t>
            </a:r>
            <a:r>
              <a:rPr lang="en-US" sz="1100">
                <a:latin typeface="Arial"/>
                <a:ea typeface="Arial"/>
                <a:cs typeface="Arial"/>
                <a:sym typeface="Arial"/>
              </a:rPr>
              <a:t>Europaparlamentet definierar en cyberattack såhär: </a:t>
            </a:r>
            <a:r>
              <a:rPr lang="en-US" sz="1100" b="0" i="0">
                <a:solidFill>
                  <a:schemeClr val="lt1"/>
                </a:solidFill>
                <a:latin typeface="Helvetica Neue"/>
                <a:ea typeface="Helvetica Neue"/>
                <a:cs typeface="Helvetica Neue"/>
                <a:sym typeface="Helvetica Neue"/>
              </a:rPr>
              <a:t>Cyberattacker är </a:t>
            </a:r>
            <a:r>
              <a:rPr lang="en-US" sz="1100" b="1" i="0">
                <a:solidFill>
                  <a:schemeClr val="lt1"/>
                </a:solidFill>
                <a:latin typeface="Helvetica Neue"/>
                <a:ea typeface="Helvetica Neue"/>
                <a:cs typeface="Helvetica Neue"/>
                <a:sym typeface="Helvetica Neue"/>
              </a:rPr>
              <a:t>missbruk</a:t>
            </a:r>
            <a:r>
              <a:rPr lang="en-US" sz="1100" b="0" i="0">
                <a:solidFill>
                  <a:schemeClr val="lt1"/>
                </a:solidFill>
                <a:latin typeface="Helvetica Neue"/>
                <a:ea typeface="Helvetica Neue"/>
                <a:cs typeface="Helvetica Neue"/>
                <a:sym typeface="Helvetica Neue"/>
              </a:rPr>
              <a:t> av information genom att: </a:t>
            </a:r>
            <a:r>
              <a:rPr lang="en-US" sz="1100" b="1" i="0">
                <a:solidFill>
                  <a:schemeClr val="lt1"/>
                </a:solidFill>
                <a:latin typeface="Helvetica Neue"/>
                <a:ea typeface="Helvetica Neue"/>
                <a:cs typeface="Helvetica Neue"/>
                <a:sym typeface="Helvetica Neue"/>
              </a:rPr>
              <a:t>stjäla, förstöra </a:t>
            </a:r>
            <a:r>
              <a:rPr lang="en-US" sz="1100" b="0" i="0">
                <a:solidFill>
                  <a:schemeClr val="lt1"/>
                </a:solidFill>
                <a:latin typeface="Helvetica Neue"/>
                <a:ea typeface="Helvetica Neue"/>
                <a:cs typeface="Helvetica Neue"/>
                <a:sym typeface="Helvetica Neue"/>
              </a:rPr>
              <a:t>eller </a:t>
            </a:r>
            <a:r>
              <a:rPr lang="en-US" sz="1100" b="1" i="0">
                <a:solidFill>
                  <a:schemeClr val="lt1"/>
                </a:solidFill>
                <a:latin typeface="Helvetica Neue"/>
                <a:ea typeface="Helvetica Neue"/>
                <a:cs typeface="Helvetica Neue"/>
                <a:sym typeface="Helvetica Neue"/>
              </a:rPr>
              <a:t>avslöja</a:t>
            </a:r>
            <a:r>
              <a:rPr lang="en-US" sz="1100" b="0" i="0">
                <a:solidFill>
                  <a:schemeClr val="lt1"/>
                </a:solidFill>
                <a:latin typeface="Helvetica Neue"/>
                <a:ea typeface="Helvetica Neue"/>
                <a:cs typeface="Helvetica Neue"/>
                <a:sym typeface="Helvetica Neue"/>
              </a:rPr>
              <a:t> med mål att </a:t>
            </a:r>
            <a:r>
              <a:rPr lang="en-US" sz="1100" b="1" i="0">
                <a:solidFill>
                  <a:schemeClr val="lt1"/>
                </a:solidFill>
                <a:latin typeface="Helvetica Neue"/>
                <a:ea typeface="Helvetica Neue"/>
                <a:cs typeface="Helvetica Neue"/>
                <a:sym typeface="Helvetica Neue"/>
              </a:rPr>
              <a:t>störa</a:t>
            </a:r>
            <a:r>
              <a:rPr lang="en-US" sz="1100" b="0" i="0">
                <a:solidFill>
                  <a:schemeClr val="lt1"/>
                </a:solidFill>
                <a:latin typeface="Helvetica Neue"/>
                <a:ea typeface="Helvetica Neue"/>
                <a:cs typeface="Helvetica Neue"/>
                <a:sym typeface="Helvetica Neue"/>
              </a:rPr>
              <a:t> eller </a:t>
            </a:r>
            <a:r>
              <a:rPr lang="en-US" sz="1100" b="1" i="0">
                <a:solidFill>
                  <a:schemeClr val="lt1"/>
                </a:solidFill>
                <a:latin typeface="Helvetica Neue"/>
                <a:ea typeface="Helvetica Neue"/>
                <a:cs typeface="Helvetica Neue"/>
                <a:sym typeface="Helvetica Neue"/>
              </a:rPr>
              <a:t>förstöra</a:t>
            </a:r>
            <a:r>
              <a:rPr lang="en-US" sz="1100" b="0" i="0">
                <a:solidFill>
                  <a:schemeClr val="lt1"/>
                </a:solidFill>
                <a:latin typeface="Helvetica Neue"/>
                <a:ea typeface="Helvetica Neue"/>
                <a:cs typeface="Helvetica Neue"/>
                <a:sym typeface="Helvetica Neue"/>
              </a:rPr>
              <a:t> </a:t>
            </a:r>
            <a:r>
              <a:rPr lang="en-US" sz="1100" b="1" i="0">
                <a:solidFill>
                  <a:schemeClr val="lt1"/>
                </a:solidFill>
                <a:latin typeface="Helvetica Neue"/>
                <a:ea typeface="Helvetica Neue"/>
                <a:cs typeface="Helvetica Neue"/>
                <a:sym typeface="Helvetica Neue"/>
              </a:rPr>
              <a:t>datorsystem</a:t>
            </a:r>
            <a:r>
              <a:rPr lang="en-US" sz="1100" b="0" i="0">
                <a:solidFill>
                  <a:schemeClr val="lt1"/>
                </a:solidFill>
                <a:latin typeface="Helvetica Neue"/>
                <a:ea typeface="Helvetica Neue"/>
                <a:cs typeface="Helvetica Neue"/>
                <a:sym typeface="Helvetica Neue"/>
              </a:rPr>
              <a:t> och </a:t>
            </a:r>
            <a:r>
              <a:rPr lang="en-US" sz="1100" b="1" i="0">
                <a:solidFill>
                  <a:schemeClr val="lt1"/>
                </a:solidFill>
                <a:latin typeface="Helvetica Neue"/>
                <a:ea typeface="Helvetica Neue"/>
                <a:cs typeface="Helvetica Neue"/>
                <a:sym typeface="Helvetica Neue"/>
              </a:rPr>
              <a:t>nätverk.</a:t>
            </a:r>
            <a:endParaRPr sz="1100" b="1" i="0">
              <a:solidFill>
                <a:schemeClr val="lt1"/>
              </a:solidFill>
              <a:latin typeface="Helvetica Neue"/>
              <a:ea typeface="Helvetica Neue"/>
              <a:cs typeface="Helvetica Neue"/>
              <a:sym typeface="Helvetica Neue"/>
            </a:endParaRPr>
          </a:p>
          <a:p>
            <a:pPr marL="0" lvl="0" indent="0" algn="l" rtl="0">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Man kan tänka på det som ett virtuellt inbrott där någon försöker ta eller förstöra digitala tillgångar.</a:t>
            </a:r>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p:txBody>
      </p:sp>
      <p:sp>
        <p:nvSpPr>
          <p:cNvPr id="134" name="Google Shape;13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Men varför skulle någon vilja genomföra en cyberattack? Det finns flera olika skäl till detta:</a:t>
            </a:r>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158750" lvl="0" indent="0" algn="l" rtl="0">
              <a:lnSpc>
                <a:spcPct val="115000"/>
              </a:lnSpc>
              <a:spcBef>
                <a:spcPts val="1200"/>
              </a:spcBef>
              <a:spcAft>
                <a:spcPts val="0"/>
              </a:spcAft>
              <a:buClr>
                <a:schemeClr val="dk1"/>
              </a:buClr>
              <a:buSzPts val="1100"/>
              <a:buNone/>
            </a:pPr>
            <a:r>
              <a:rPr lang="en-US" sz="1100" b="1">
                <a:latin typeface="Arial"/>
                <a:ea typeface="Arial"/>
                <a:cs typeface="Arial"/>
                <a:sym typeface="Arial"/>
              </a:rPr>
              <a:t>[Klicka] 1. Stjäla pengar:</a:t>
            </a:r>
            <a:r>
              <a:rPr lang="en-US" sz="1100">
                <a:latin typeface="Arial"/>
                <a:ea typeface="Arial"/>
                <a:cs typeface="Arial"/>
                <a:sym typeface="Arial"/>
              </a:rPr>
              <a:t> En vanlig anledning till cyberattacker är ekonomisk vinning. Hackare kan försöka stjäla pengar från individer eller företag genom att komma åt bankkonton eller genom att infektera system med utpressningsvirus (ransomware).</a:t>
            </a:r>
            <a:endParaRPr sz="1100">
              <a:latin typeface="Arial"/>
              <a:ea typeface="Arial"/>
              <a:cs typeface="Arial"/>
              <a:sym typeface="Arial"/>
            </a:endParaRPr>
          </a:p>
          <a:p>
            <a:pPr marL="158750" lvl="0" indent="0" algn="l" rtl="0">
              <a:lnSpc>
                <a:spcPct val="115000"/>
              </a:lnSpc>
              <a:spcBef>
                <a:spcPts val="0"/>
              </a:spcBef>
              <a:spcAft>
                <a:spcPts val="0"/>
              </a:spcAft>
              <a:buClr>
                <a:schemeClr val="dk1"/>
              </a:buClr>
              <a:buSzPts val="1100"/>
              <a:buNone/>
            </a:pPr>
            <a:endParaRPr sz="1100" b="1">
              <a:latin typeface="Arial"/>
              <a:ea typeface="Arial"/>
              <a:cs typeface="Arial"/>
              <a:sym typeface="Arial"/>
            </a:endParaRPr>
          </a:p>
          <a:p>
            <a:pPr marL="158750" lvl="0" indent="0" algn="l" rtl="0">
              <a:lnSpc>
                <a:spcPct val="115000"/>
              </a:lnSpc>
              <a:spcBef>
                <a:spcPts val="0"/>
              </a:spcBef>
              <a:spcAft>
                <a:spcPts val="0"/>
              </a:spcAft>
              <a:buClr>
                <a:schemeClr val="dk1"/>
              </a:buClr>
              <a:buSzPts val="1100"/>
              <a:buNone/>
            </a:pPr>
            <a:r>
              <a:rPr lang="en-US" sz="1100" b="1">
                <a:latin typeface="Arial"/>
                <a:ea typeface="Arial"/>
                <a:cs typeface="Arial"/>
                <a:sym typeface="Arial"/>
              </a:rPr>
              <a:t>[Klicka] 2. Stjäla information:</a:t>
            </a:r>
            <a:r>
              <a:rPr lang="en-US" sz="1100">
                <a:latin typeface="Arial"/>
                <a:ea typeface="Arial"/>
                <a:cs typeface="Arial"/>
                <a:sym typeface="Arial"/>
              </a:rPr>
              <a:t> En annan anledning är att komma över värdefull eller känslig information. Detta kan inkludera företagshemligheter, personlig information eller statshemligheter, som kan användas för spionage eller säljas på den svarta marknaden. Köparna kan vara kriminella grupper som använder den för identitetsstöld, bedrägerier eller utpressning – exempelvis genom att hota att läcka känsliga uppgifter om offret inte betalar en lösensumma.</a:t>
            </a:r>
            <a:endParaRPr/>
          </a:p>
          <a:p>
            <a:pPr marL="158750" lvl="0" indent="0" algn="l" rtl="0">
              <a:lnSpc>
                <a:spcPct val="115000"/>
              </a:lnSpc>
              <a:spcBef>
                <a:spcPts val="0"/>
              </a:spcBef>
              <a:spcAft>
                <a:spcPts val="0"/>
              </a:spcAft>
              <a:buClr>
                <a:schemeClr val="dk1"/>
              </a:buClr>
              <a:buSzPts val="1100"/>
              <a:buNone/>
            </a:pPr>
            <a:endParaRPr sz="1100" b="1">
              <a:latin typeface="Arial"/>
              <a:ea typeface="Arial"/>
              <a:cs typeface="Arial"/>
              <a:sym typeface="Arial"/>
            </a:endParaRPr>
          </a:p>
          <a:p>
            <a:pPr marL="158750" lvl="0" indent="0" algn="l" rtl="0">
              <a:lnSpc>
                <a:spcPct val="115000"/>
              </a:lnSpc>
              <a:spcBef>
                <a:spcPts val="0"/>
              </a:spcBef>
              <a:spcAft>
                <a:spcPts val="0"/>
              </a:spcAft>
              <a:buClr>
                <a:schemeClr val="dk1"/>
              </a:buClr>
              <a:buSzPts val="1100"/>
              <a:buNone/>
            </a:pPr>
            <a:r>
              <a:rPr lang="en-US" sz="1100" b="1">
                <a:latin typeface="Arial"/>
                <a:ea typeface="Arial"/>
                <a:cs typeface="Arial"/>
                <a:sym typeface="Arial"/>
              </a:rPr>
              <a:t>[Klicka] 3. Förstörelse och sabotage:</a:t>
            </a:r>
            <a:r>
              <a:rPr lang="en-US" sz="1100">
                <a:latin typeface="Arial"/>
                <a:ea typeface="Arial"/>
                <a:cs typeface="Arial"/>
                <a:sym typeface="Arial"/>
              </a:rPr>
              <a:t> Vissa cyberattacker syftar till att skada eller störa verksamheter. Detta kan göras av politiska skäl, som en form av protest eller för att skapa kaos, till exempel genom attacker mot infrastruktur som elnät eller vattenförsörjning.</a:t>
            </a:r>
            <a:endParaRPr sz="1100">
              <a:latin typeface="Arial"/>
              <a:ea typeface="Arial"/>
              <a:cs typeface="Arial"/>
              <a:sym typeface="Arial"/>
            </a:endParaRPr>
          </a:p>
          <a:p>
            <a:pPr marL="158750" lvl="0" indent="0" algn="l" rtl="0">
              <a:lnSpc>
                <a:spcPct val="115000"/>
              </a:lnSpc>
              <a:spcBef>
                <a:spcPts val="0"/>
              </a:spcBef>
              <a:spcAft>
                <a:spcPts val="0"/>
              </a:spcAft>
              <a:buClr>
                <a:schemeClr val="dk1"/>
              </a:buClr>
              <a:buSzPts val="1100"/>
              <a:buNone/>
            </a:pPr>
            <a:endParaRPr sz="1100" b="1">
              <a:latin typeface="Arial"/>
              <a:ea typeface="Arial"/>
              <a:cs typeface="Arial"/>
              <a:sym typeface="Arial"/>
            </a:endParaRPr>
          </a:p>
          <a:p>
            <a:pPr marL="158750" lvl="0" indent="0" algn="l" rtl="0">
              <a:lnSpc>
                <a:spcPct val="115000"/>
              </a:lnSpc>
              <a:spcBef>
                <a:spcPts val="0"/>
              </a:spcBef>
              <a:spcAft>
                <a:spcPts val="0"/>
              </a:spcAft>
              <a:buClr>
                <a:schemeClr val="dk1"/>
              </a:buClr>
              <a:buSzPts val="1100"/>
              <a:buNone/>
            </a:pPr>
            <a:r>
              <a:rPr lang="en-US" sz="1100" b="1">
                <a:latin typeface="Arial"/>
                <a:ea typeface="Arial"/>
                <a:cs typeface="Arial"/>
                <a:sym typeface="Arial"/>
              </a:rPr>
              <a:t>[Klicka]  4. Politisk påverkan:</a:t>
            </a:r>
            <a:r>
              <a:rPr lang="en-US" sz="1100">
                <a:latin typeface="Arial"/>
                <a:ea typeface="Arial"/>
                <a:cs typeface="Arial"/>
                <a:sym typeface="Arial"/>
              </a:rPr>
              <a:t> Cyberattacker kan också användas för att påverka politiska processer, sprida desinformation eller genom att hacka och publicera känsliga uppgifter om politiska motståndare.</a:t>
            </a: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Att förstå och skydda sig mot dessa attacker är en viktig del av vår digitala säkerhet.</a:t>
            </a:r>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p:txBody>
      </p:sp>
      <p:sp>
        <p:nvSpPr>
          <p:cNvPr id="147" name="Google Shape;147;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1200"/>
              </a:spcBef>
              <a:spcAft>
                <a:spcPts val="0"/>
              </a:spcAft>
              <a:buClr>
                <a:srgbClr val="000000"/>
              </a:buClr>
              <a:buSzPts val="1100"/>
              <a:buFont typeface="Arial"/>
              <a:buNone/>
            </a:pPr>
            <a:r>
              <a:rPr lang="en-US" sz="1100" b="1">
                <a:latin typeface="Arial"/>
                <a:ea typeface="Arial"/>
                <a:cs typeface="Arial"/>
                <a:sym typeface="Arial"/>
              </a:rPr>
              <a:t>[Förslag talmanus] </a:t>
            </a:r>
            <a:endParaRPr/>
          </a:p>
          <a:p>
            <a:pPr marL="0" lvl="0" indent="0" algn="l" rtl="0">
              <a:lnSpc>
                <a:spcPct val="115000"/>
              </a:lnSpc>
              <a:spcBef>
                <a:spcPts val="1200"/>
              </a:spcBef>
              <a:spcAft>
                <a:spcPts val="0"/>
              </a:spcAft>
              <a:buSzPts val="1100"/>
              <a:buNone/>
            </a:pPr>
            <a:r>
              <a:rPr lang="en-US" sz="1100">
                <a:latin typeface="Arial"/>
                <a:ea typeface="Arial"/>
                <a:cs typeface="Arial"/>
                <a:sym typeface="Arial"/>
              </a:rPr>
              <a:t>Idag ska vi titta på tre olika sorters cyberattacker samt en annan form av bedrägeri på nätet som kallas nätfiske och social manipulation. Dessa exempel representerar inte alla former av attacker som kan ske mot nätverk och digitala enheter utan är exempel. </a:t>
            </a:r>
            <a:endParaRPr sz="1100">
              <a:latin typeface="Arial"/>
              <a:ea typeface="Arial"/>
              <a:cs typeface="Arial"/>
              <a:sym typeface="Arial"/>
            </a:endParaRPr>
          </a:p>
          <a:p>
            <a:pPr marL="0" lvl="0" indent="0" algn="l" rtl="0">
              <a:lnSpc>
                <a:spcPct val="115000"/>
              </a:lnSpc>
              <a:spcBef>
                <a:spcPts val="1200"/>
              </a:spcBef>
              <a:spcAft>
                <a:spcPts val="0"/>
              </a:spcAft>
              <a:buSzPts val="1100"/>
              <a:buNone/>
            </a:pPr>
            <a:endParaRPr sz="1100">
              <a:latin typeface="Arial"/>
              <a:ea typeface="Arial"/>
              <a:cs typeface="Arial"/>
              <a:sym typeface="Arial"/>
            </a:endParaRPr>
          </a:p>
          <a:p>
            <a:pPr marL="0" lvl="0" indent="0" algn="l" rtl="0">
              <a:lnSpc>
                <a:spcPct val="115000"/>
              </a:lnSpc>
              <a:spcBef>
                <a:spcPts val="1200"/>
              </a:spcBef>
              <a:spcAft>
                <a:spcPts val="0"/>
              </a:spcAft>
              <a:buSzPts val="1100"/>
              <a:buNone/>
            </a:pPr>
            <a:r>
              <a:rPr lang="en-US" sz="1100" b="1">
                <a:latin typeface="Arial"/>
                <a:ea typeface="Arial"/>
                <a:cs typeface="Arial"/>
                <a:sym typeface="Arial"/>
              </a:rPr>
              <a:t>[Klicka] </a:t>
            </a:r>
            <a:r>
              <a:rPr lang="en-US" sz="1100">
                <a:latin typeface="Arial"/>
                <a:ea typeface="Arial"/>
                <a:cs typeface="Arial"/>
                <a:sym typeface="Arial"/>
              </a:rPr>
              <a:t>Vi börjar med något som kallas för Ransomware. Ransomware kan översättas till utpressningsprogram eller utpressningsvirus. Det är skadlig programvara som är skapad för att man ska kunna utpressa t.ex. företag med hjälp av det. </a:t>
            </a:r>
            <a:endParaRPr sz="1100">
              <a:latin typeface="Arial"/>
              <a:ea typeface="Arial"/>
              <a:cs typeface="Arial"/>
              <a:sym typeface="Arial"/>
            </a:endParaRPr>
          </a:p>
          <a:p>
            <a:pPr marL="0" lvl="0" indent="0" algn="l" rtl="0">
              <a:lnSpc>
                <a:spcPct val="114999"/>
              </a:lnSpc>
              <a:spcBef>
                <a:spcPts val="1200"/>
              </a:spcBef>
              <a:spcAft>
                <a:spcPts val="0"/>
              </a:spcAft>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15000"/>
              </a:lnSpc>
              <a:spcBef>
                <a:spcPts val="1200"/>
              </a:spcBef>
              <a:spcAft>
                <a:spcPts val="1200"/>
              </a:spcAft>
              <a:buClr>
                <a:schemeClr val="dk1"/>
              </a:buClr>
              <a:buSzPts val="1100"/>
              <a:buFont typeface="Arial"/>
              <a:buNone/>
            </a:pPr>
            <a:endParaRPr sz="1100">
              <a:latin typeface="Arial"/>
              <a:ea typeface="Arial"/>
              <a:cs typeface="Arial"/>
              <a:sym typeface="Arial"/>
            </a:endParaRPr>
          </a:p>
        </p:txBody>
      </p:sp>
      <p:sp>
        <p:nvSpPr>
          <p:cNvPr id="162" name="Google Shape;16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1200"/>
              </a:spcBef>
              <a:spcAft>
                <a:spcPts val="0"/>
              </a:spcAft>
              <a:buClr>
                <a:schemeClr val="dk1"/>
              </a:buClr>
              <a:buSzPts val="1100"/>
              <a:buFont typeface="Arial"/>
              <a:buNone/>
            </a:pPr>
            <a:r>
              <a:rPr lang="en-US" sz="1200" b="1">
                <a:latin typeface="Arial"/>
                <a:ea typeface="Arial"/>
                <a:cs typeface="Arial"/>
                <a:sym typeface="Arial"/>
              </a:rPr>
              <a:t>[Förslag talmanus] </a:t>
            </a:r>
            <a:endParaRPr sz="12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sz="1200">
                <a:latin typeface="Arial"/>
                <a:ea typeface="Arial"/>
                <a:cs typeface="Arial"/>
                <a:sym typeface="Arial"/>
              </a:rPr>
              <a:t>Låt oss ta ett exempel. IT-attacken mot Coop 2021. Är det några av er som känner igen detta? </a:t>
            </a:r>
            <a:r>
              <a:rPr lang="en-US" sz="1200" b="1">
                <a:latin typeface="Arial"/>
                <a:ea typeface="Arial"/>
                <a:cs typeface="Arial"/>
                <a:sym typeface="Arial"/>
              </a:rPr>
              <a:t>[Be eleverna räcka upp händerna]</a:t>
            </a:r>
            <a:endParaRPr/>
          </a:p>
          <a:p>
            <a:pPr marL="0" lvl="0" indent="0" algn="l" rtl="0">
              <a:lnSpc>
                <a:spcPct val="115000"/>
              </a:lnSpc>
              <a:spcBef>
                <a:spcPts val="1200"/>
              </a:spcBef>
              <a:spcAft>
                <a:spcPts val="0"/>
              </a:spcAft>
              <a:buClr>
                <a:schemeClr val="dk1"/>
              </a:buClr>
              <a:buSzPts val="1100"/>
              <a:buFont typeface="Arial"/>
              <a:buNone/>
            </a:pPr>
            <a:endParaRPr sz="120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sz="1200" b="1">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sz="1200" b="1">
                <a:latin typeface="Arial"/>
                <a:ea typeface="Arial"/>
                <a:cs typeface="Arial"/>
                <a:sym typeface="Arial"/>
              </a:rPr>
              <a:t>[Klicka] </a:t>
            </a:r>
            <a:r>
              <a:rPr lang="en-US" sz="1200">
                <a:latin typeface="Arial"/>
                <a:ea typeface="Arial"/>
                <a:cs typeface="Arial"/>
                <a:sym typeface="Arial"/>
              </a:rPr>
              <a:t>2:a juli: 800 butiker fick stänga då kassorna plötsligt inte fungerade.</a:t>
            </a:r>
            <a:endParaRPr/>
          </a:p>
          <a:p>
            <a:pPr marL="0" lvl="0" indent="0" algn="l" rtl="0">
              <a:lnSpc>
                <a:spcPct val="115000"/>
              </a:lnSpc>
              <a:spcBef>
                <a:spcPts val="1200"/>
              </a:spcBef>
              <a:spcAft>
                <a:spcPts val="0"/>
              </a:spcAft>
              <a:buClr>
                <a:schemeClr val="dk1"/>
              </a:buClr>
              <a:buSzPts val="1100"/>
              <a:buFont typeface="Arial"/>
              <a:buNone/>
            </a:pPr>
            <a:endParaRPr sz="1200">
              <a:solidFill>
                <a:schemeClr val="lt1"/>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sz="1200" b="1">
                <a:latin typeface="Arial"/>
                <a:ea typeface="Arial"/>
                <a:cs typeface="Arial"/>
                <a:sym typeface="Arial"/>
              </a:rPr>
              <a:t>[Klicka]</a:t>
            </a:r>
            <a:r>
              <a:rPr lang="en-US">
                <a:solidFill>
                  <a:srgbClr val="1B1B1B"/>
                </a:solidFill>
                <a:latin typeface="Arial"/>
                <a:ea typeface="Arial"/>
                <a:cs typeface="Arial"/>
                <a:sym typeface="Arial"/>
              </a:rPr>
              <a:t> 3 juli: IT-attack bekräftades</a:t>
            </a:r>
            <a:r>
              <a:rPr lang="en-US">
                <a:solidFill>
                  <a:schemeClr val="lt1"/>
                </a:solidFill>
              </a:rPr>
              <a:t>. </a:t>
            </a:r>
            <a:r>
              <a:rPr lang="en-US" b="0" i="0">
                <a:solidFill>
                  <a:srgbClr val="1B1B1B"/>
                </a:solidFill>
                <a:latin typeface="Arial"/>
                <a:ea typeface="Arial"/>
                <a:cs typeface="Arial"/>
                <a:sym typeface="Arial"/>
              </a:rPr>
              <a:t>Det blir bekräftat att det handlar om en it-attack mot en leverantör till Coop. Attacken var inte riktad mot just Coop utan det amerikanska företaget Kaseya, vars mjukvara i sin tur används av Coops leverantör Visma Esscom. Mjukvaruföretaget Kaseya som säljer it-tjänster till mängder av kunder världen över ska ha utsatts för en omfattande ransomware-attack, vilket vi kommer att gå in djupare på snart. </a:t>
            </a:r>
            <a:endParaRPr/>
          </a:p>
          <a:p>
            <a:pPr marL="0" lvl="0" indent="0" algn="l" rtl="0">
              <a:lnSpc>
                <a:spcPct val="115000"/>
              </a:lnSpc>
              <a:spcBef>
                <a:spcPts val="1200"/>
              </a:spcBef>
              <a:spcAft>
                <a:spcPts val="0"/>
              </a:spcAft>
              <a:buClr>
                <a:schemeClr val="dk1"/>
              </a:buClr>
              <a:buSzPts val="1100"/>
              <a:buFont typeface="Arial"/>
              <a:buNone/>
            </a:pPr>
            <a:endParaRPr b="0" i="0">
              <a:solidFill>
                <a:srgbClr val="1B1B1B"/>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sz="1200" b="1">
                <a:latin typeface="Arial"/>
                <a:ea typeface="Arial"/>
                <a:cs typeface="Arial"/>
                <a:sym typeface="Arial"/>
              </a:rPr>
              <a:t>[Klicka] </a:t>
            </a:r>
            <a:r>
              <a:rPr lang="en-US" b="0" i="0">
                <a:solidFill>
                  <a:srgbClr val="1B1B1B"/>
                </a:solidFill>
                <a:latin typeface="Arial"/>
                <a:ea typeface="Arial"/>
                <a:cs typeface="Arial"/>
                <a:sym typeface="Arial"/>
              </a:rPr>
              <a:t>5 juli: Hackarna kräver 600 miljoner dollar för att lösa datahaveriet</a:t>
            </a:r>
            <a:endParaRPr/>
          </a:p>
          <a:p>
            <a:pPr marL="0" lvl="0" indent="0" algn="l" rtl="0">
              <a:lnSpc>
                <a:spcPct val="115000"/>
              </a:lnSpc>
              <a:spcBef>
                <a:spcPts val="1200"/>
              </a:spcBef>
              <a:spcAft>
                <a:spcPts val="0"/>
              </a:spcAft>
              <a:buClr>
                <a:schemeClr val="dk1"/>
              </a:buClr>
              <a:buSzPts val="1100"/>
              <a:buFont typeface="Arial"/>
              <a:buNone/>
            </a:pPr>
            <a:endParaRPr sz="1200" b="0" i="0">
              <a:solidFill>
                <a:srgbClr val="1B1B1B"/>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r>
              <a:rPr lang="en-US" sz="1200" b="1">
                <a:latin typeface="Arial"/>
                <a:ea typeface="Arial"/>
                <a:cs typeface="Arial"/>
                <a:sym typeface="Arial"/>
              </a:rPr>
              <a:t>[Klicka] </a:t>
            </a:r>
            <a:r>
              <a:rPr lang="en-US" sz="1200" b="0" i="0">
                <a:solidFill>
                  <a:srgbClr val="1B1B1B"/>
                </a:solidFill>
                <a:latin typeface="Arial"/>
                <a:ea typeface="Arial"/>
                <a:cs typeface="Arial"/>
                <a:sym typeface="Arial"/>
              </a:rPr>
              <a:t>7 ju</a:t>
            </a:r>
            <a:r>
              <a:rPr lang="en-US">
                <a:solidFill>
                  <a:srgbClr val="1B1B1B"/>
                </a:solidFill>
                <a:latin typeface="Arial"/>
                <a:ea typeface="Arial"/>
                <a:cs typeface="Arial"/>
                <a:sym typeface="Arial"/>
              </a:rPr>
              <a:t>li: Ca 500 av 800 av Coops butiker kunde öppna men problemet var långt ifrån löst </a:t>
            </a:r>
            <a:endParaRPr/>
          </a:p>
          <a:p>
            <a:pPr marL="0" lvl="0" indent="0" algn="l" rtl="0">
              <a:lnSpc>
                <a:spcPct val="115000"/>
              </a:lnSpc>
              <a:spcBef>
                <a:spcPts val="1200"/>
              </a:spcBef>
              <a:spcAft>
                <a:spcPts val="0"/>
              </a:spcAft>
              <a:buClr>
                <a:schemeClr val="dk1"/>
              </a:buClr>
              <a:buSzPts val="1100"/>
              <a:buFont typeface="Arial"/>
              <a:buNone/>
            </a:pPr>
            <a:endParaRPr sz="1200" b="0" i="0">
              <a:solidFill>
                <a:srgbClr val="1B1B1B"/>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r>
              <a:rPr lang="en-US" sz="1200" b="1">
                <a:latin typeface="Arial"/>
                <a:ea typeface="Arial"/>
                <a:cs typeface="Arial"/>
                <a:sym typeface="Arial"/>
              </a:rPr>
              <a:t>[Klicka] </a:t>
            </a:r>
            <a:r>
              <a:rPr lang="en-US" sz="1200" b="0">
                <a:latin typeface="Arial"/>
                <a:ea typeface="Arial"/>
                <a:cs typeface="Arial"/>
                <a:sym typeface="Arial"/>
              </a:rPr>
              <a:t>november: flera medlemmar i den utpekade hacker-gruppen Revil (som låg bakom attacken greps) efter samordning av </a:t>
            </a:r>
            <a:r>
              <a:rPr lang="en-US" b="0" i="0">
                <a:solidFill>
                  <a:srgbClr val="141414"/>
                </a:solidFill>
                <a:latin typeface="Inter"/>
                <a:ea typeface="Inter"/>
                <a:cs typeface="Inter"/>
                <a:sym typeface="Inter"/>
              </a:rPr>
              <a:t>europeiska polismyndigheten Europol. </a:t>
            </a:r>
            <a:endParaRPr b="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186" name="Google Shape;18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1200"/>
              </a:spcBef>
              <a:spcAft>
                <a:spcPts val="0"/>
              </a:spcAft>
              <a:buClr>
                <a:srgbClr val="000000"/>
              </a:buClr>
              <a:buSzPts val="1100"/>
              <a:buFont typeface="Arial"/>
              <a:buNone/>
            </a:pPr>
            <a:r>
              <a:rPr lang="en-US" sz="1200" b="1">
                <a:latin typeface="Arial"/>
                <a:ea typeface="Arial"/>
                <a:cs typeface="Arial"/>
                <a:sym typeface="Arial"/>
              </a:rPr>
              <a:t>[Förslag talmanus] </a:t>
            </a:r>
            <a:endParaRPr sz="1200">
              <a:latin typeface="Arial"/>
              <a:ea typeface="Arial"/>
              <a:cs typeface="Arial"/>
              <a:sym typeface="Arial"/>
            </a:endParaRPr>
          </a:p>
          <a:p>
            <a:pPr marL="0" lvl="0" indent="0" algn="l" rtl="0">
              <a:lnSpc>
                <a:spcPct val="115000"/>
              </a:lnSpc>
              <a:spcBef>
                <a:spcPts val="1200"/>
              </a:spcBef>
              <a:spcAft>
                <a:spcPts val="0"/>
              </a:spcAft>
              <a:buSzPts val="1100"/>
              <a:buNone/>
            </a:pPr>
            <a:r>
              <a:rPr lang="en-US" sz="1200">
                <a:latin typeface="Arial"/>
                <a:ea typeface="Arial"/>
                <a:cs typeface="Arial"/>
                <a:sym typeface="Arial"/>
              </a:rPr>
              <a:t>Som jag sa tidigare kan man säga att ransomware är en form av skadlig programvara som är skapad för att man ska kunna utpressa t.ex. företag med hjälp av det. Ransomware kan översättas till utpressningsprogram eller utpressningsvirus.</a:t>
            </a:r>
            <a:endParaRPr/>
          </a:p>
          <a:p>
            <a:pPr marL="0" lvl="0" indent="0" algn="l" rtl="0">
              <a:lnSpc>
                <a:spcPct val="115000"/>
              </a:lnSpc>
              <a:spcBef>
                <a:spcPts val="1200"/>
              </a:spcBef>
              <a:spcAft>
                <a:spcPts val="0"/>
              </a:spcAft>
              <a:buSzPts val="1100"/>
              <a:buNone/>
            </a:pPr>
            <a:endParaRPr sz="1200">
              <a:latin typeface="Arial"/>
              <a:ea typeface="Arial"/>
              <a:cs typeface="Arial"/>
              <a:sym typeface="Arial"/>
            </a:endParaRPr>
          </a:p>
          <a:p>
            <a:pPr marL="0" lvl="0" indent="0" algn="l" rtl="0">
              <a:lnSpc>
                <a:spcPct val="115000"/>
              </a:lnSpc>
              <a:spcBef>
                <a:spcPts val="1200"/>
              </a:spcBef>
              <a:spcAft>
                <a:spcPts val="0"/>
              </a:spcAft>
              <a:buSzPts val="1100"/>
              <a:buNone/>
            </a:pPr>
            <a:r>
              <a:rPr lang="en-US" sz="1200" b="1">
                <a:latin typeface="Arial"/>
                <a:ea typeface="Arial"/>
                <a:cs typeface="Arial"/>
                <a:sym typeface="Arial"/>
              </a:rPr>
              <a:t>[Klicka] </a:t>
            </a:r>
            <a:r>
              <a:rPr lang="en-US" sz="1200">
                <a:latin typeface="Arial"/>
                <a:ea typeface="Arial"/>
                <a:cs typeface="Arial"/>
                <a:sym typeface="Arial"/>
              </a:rPr>
              <a:t>Så i en ransomware-attack är det första som händer att hackaren lyckas få in skadlig kod i ett datasystem, t.ex. genom att någon anställd av misstag tryckt på en länk som innehåller viruset.  </a:t>
            </a:r>
            <a:endParaRPr/>
          </a:p>
          <a:p>
            <a:pPr marL="0" lvl="0" indent="0" algn="l" rtl="0">
              <a:lnSpc>
                <a:spcPct val="115000"/>
              </a:lnSpc>
              <a:spcBef>
                <a:spcPts val="1200"/>
              </a:spcBef>
              <a:spcAft>
                <a:spcPts val="0"/>
              </a:spcAft>
              <a:buSzPts val="1100"/>
              <a:buNone/>
            </a:pPr>
            <a:endParaRPr sz="1200">
              <a:latin typeface="Arial"/>
              <a:ea typeface="Arial"/>
              <a:cs typeface="Arial"/>
              <a:sym typeface="Arial"/>
            </a:endParaRPr>
          </a:p>
          <a:p>
            <a:pPr marL="0" lvl="0" indent="0" algn="l" rtl="0">
              <a:lnSpc>
                <a:spcPct val="115000"/>
              </a:lnSpc>
              <a:spcBef>
                <a:spcPts val="1200"/>
              </a:spcBef>
              <a:spcAft>
                <a:spcPts val="0"/>
              </a:spcAft>
              <a:buSzPts val="1100"/>
              <a:buNone/>
            </a:pPr>
            <a:r>
              <a:rPr lang="en-US" sz="1200" b="1">
                <a:latin typeface="Arial"/>
                <a:ea typeface="Arial"/>
                <a:cs typeface="Arial"/>
                <a:sym typeface="Arial"/>
              </a:rPr>
              <a:t>[Klicka] </a:t>
            </a:r>
            <a:r>
              <a:rPr lang="en-US" sz="1200" b="0">
                <a:latin typeface="Arial"/>
                <a:ea typeface="Arial"/>
                <a:cs typeface="Arial"/>
                <a:sym typeface="Arial"/>
              </a:rPr>
              <a:t>Viruset (den skadliga koden) möjliggör att hela datasystemet kan låsas och därmed sluta fungera. </a:t>
            </a:r>
            <a:endParaRPr/>
          </a:p>
          <a:p>
            <a:pPr marL="0" lvl="0" indent="0" algn="l" rtl="0">
              <a:lnSpc>
                <a:spcPct val="115000"/>
              </a:lnSpc>
              <a:spcBef>
                <a:spcPts val="1200"/>
              </a:spcBef>
              <a:spcAft>
                <a:spcPts val="0"/>
              </a:spcAft>
              <a:buSzPts val="1100"/>
              <a:buNone/>
            </a:pPr>
            <a:endParaRPr sz="1200">
              <a:latin typeface="Arial"/>
              <a:ea typeface="Arial"/>
              <a:cs typeface="Arial"/>
              <a:sym typeface="Arial"/>
            </a:endParaRPr>
          </a:p>
          <a:p>
            <a:pPr marL="0" lvl="0" indent="0" algn="l" rtl="0">
              <a:lnSpc>
                <a:spcPct val="115000"/>
              </a:lnSpc>
              <a:spcBef>
                <a:spcPts val="1200"/>
              </a:spcBef>
              <a:spcAft>
                <a:spcPts val="0"/>
              </a:spcAft>
              <a:buSzPts val="1100"/>
              <a:buNone/>
            </a:pPr>
            <a:r>
              <a:rPr lang="en-US" sz="1200" b="1">
                <a:latin typeface="Arial"/>
                <a:ea typeface="Arial"/>
                <a:cs typeface="Arial"/>
                <a:sym typeface="Arial"/>
              </a:rPr>
              <a:t>[Klicka ] </a:t>
            </a:r>
            <a:r>
              <a:rPr lang="en-US" sz="1200" b="0">
                <a:latin typeface="Arial"/>
                <a:ea typeface="Arial"/>
                <a:cs typeface="Arial"/>
                <a:sym typeface="Arial"/>
              </a:rPr>
              <a:t>Och sedan kontaktar de t.ex. det utsatta företaget och kräver dem på massor utav pengar för att systemet ska låsas upp igen. </a:t>
            </a:r>
            <a:endParaRPr/>
          </a:p>
          <a:p>
            <a:pPr marL="0" lvl="0" indent="0" algn="l" rtl="0">
              <a:lnSpc>
                <a:spcPct val="115000"/>
              </a:lnSpc>
              <a:spcBef>
                <a:spcPts val="1200"/>
              </a:spcBef>
              <a:spcAft>
                <a:spcPts val="0"/>
              </a:spcAft>
              <a:buSzPts val="1100"/>
              <a:buNone/>
            </a:pPr>
            <a:endParaRPr sz="1200">
              <a:latin typeface="Arial"/>
              <a:ea typeface="Arial"/>
              <a:cs typeface="Arial"/>
              <a:sym typeface="Arial"/>
            </a:endParaRPr>
          </a:p>
          <a:p>
            <a:pPr marL="457200" lvl="0" indent="-228600" algn="l" rtl="0">
              <a:lnSpc>
                <a:spcPct val="100000"/>
              </a:lnSpc>
              <a:spcBef>
                <a:spcPts val="1200"/>
              </a:spcBef>
              <a:spcAft>
                <a:spcPts val="0"/>
              </a:spcAft>
              <a:buSzPts val="1400"/>
              <a:buNone/>
            </a:pPr>
            <a:endParaRPr b="0" i="0">
              <a:solidFill>
                <a:srgbClr val="1B1B1B"/>
              </a:solidFill>
              <a:latin typeface="Arial"/>
              <a:ea typeface="Arial"/>
              <a:cs typeface="Arial"/>
              <a:sym typeface="Arial"/>
            </a:endParaRPr>
          </a:p>
          <a:p>
            <a:pPr marL="457200" lvl="0" indent="-228600" algn="l" rtl="0">
              <a:lnSpc>
                <a:spcPct val="100000"/>
              </a:lnSpc>
              <a:spcBef>
                <a:spcPts val="1200"/>
              </a:spcBef>
              <a:spcAft>
                <a:spcPts val="0"/>
              </a:spcAft>
              <a:buSzPts val="1400"/>
              <a:buNone/>
            </a:pPr>
            <a:endParaRPr b="0" i="0">
              <a:solidFill>
                <a:srgbClr val="1B1B1B"/>
              </a:solidFill>
              <a:latin typeface="Arial"/>
              <a:ea typeface="Arial"/>
              <a:cs typeface="Arial"/>
              <a:sym typeface="Arial"/>
            </a:endParaRPr>
          </a:p>
        </p:txBody>
      </p:sp>
      <p:sp>
        <p:nvSpPr>
          <p:cNvPr id="197" name="Google Shape;19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endParaRPr sz="1200">
              <a:latin typeface="Arial"/>
              <a:ea typeface="Arial"/>
              <a:cs typeface="Arial"/>
              <a:sym typeface="Arial"/>
            </a:endParaRPr>
          </a:p>
          <a:p>
            <a:pPr marL="0" lvl="0" indent="0" algn="l" rtl="0">
              <a:lnSpc>
                <a:spcPct val="115000"/>
              </a:lnSpc>
              <a:spcBef>
                <a:spcPts val="1200"/>
              </a:spcBef>
              <a:spcAft>
                <a:spcPts val="0"/>
              </a:spcAft>
              <a:buSzPts val="1100"/>
              <a:buNone/>
            </a:pPr>
            <a:r>
              <a:rPr lang="en-US" sz="1200" b="1">
                <a:latin typeface="Arial"/>
                <a:ea typeface="Arial"/>
                <a:cs typeface="Arial"/>
                <a:sym typeface="Arial"/>
              </a:rPr>
              <a:t>[Klicka ] </a:t>
            </a:r>
            <a:r>
              <a:rPr lang="en-US"/>
              <a:t>Ransomware-attacker sker ofta genom olika former av social manipulering. Och vad innebär då det begreppet? Att hackarna (brottslingarna) i fråga försöker att lura enskilda personer att tex klicka på en länk i ett mail, att öppna en bilaga som har viruset i sig osv. </a:t>
            </a:r>
            <a:endParaRPr/>
          </a:p>
          <a:p>
            <a:pPr marL="0" lvl="0" indent="0" algn="l" rtl="0">
              <a:lnSpc>
                <a:spcPct val="115000"/>
              </a:lnSpc>
              <a:spcBef>
                <a:spcPts val="1200"/>
              </a:spcBef>
              <a:spcAft>
                <a:spcPts val="0"/>
              </a:spcAft>
              <a:buSzPts val="1100"/>
              <a:buNone/>
            </a:pPr>
            <a:endParaRPr sz="1200" b="1">
              <a:latin typeface="Arial"/>
              <a:ea typeface="Arial"/>
              <a:cs typeface="Arial"/>
              <a:sym typeface="Arial"/>
            </a:endParaRPr>
          </a:p>
          <a:p>
            <a:pPr marL="0" lvl="0" indent="0" algn="l" rtl="0">
              <a:lnSpc>
                <a:spcPct val="115000"/>
              </a:lnSpc>
              <a:spcBef>
                <a:spcPts val="1200"/>
              </a:spcBef>
              <a:spcAft>
                <a:spcPts val="0"/>
              </a:spcAft>
              <a:buSzPts val="1100"/>
              <a:buNone/>
            </a:pPr>
            <a:r>
              <a:rPr lang="en-US" sz="1200" b="1">
                <a:latin typeface="Arial"/>
                <a:ea typeface="Arial"/>
                <a:cs typeface="Arial"/>
                <a:sym typeface="Arial"/>
              </a:rPr>
              <a:t>[Klicka fram]  </a:t>
            </a:r>
            <a:r>
              <a:rPr lang="en-US"/>
              <a:t>Men det går självklart att lära sig knep så man minskar risken för att kunna bli lurad på nätet. Det kommer vi till snart.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09" name="Google Shape;20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100" b="1"/>
              <a:t>[Förslag talmanus]</a:t>
            </a:r>
            <a:endParaRPr sz="1100" b="0"/>
          </a:p>
          <a:p>
            <a:pPr marL="457200" marR="0" lvl="0" indent="-228600" algn="l" rtl="0">
              <a:lnSpc>
                <a:spcPct val="100000"/>
              </a:lnSpc>
              <a:spcBef>
                <a:spcPts val="0"/>
              </a:spcBef>
              <a:spcAft>
                <a:spcPts val="0"/>
              </a:spcAft>
              <a:buClr>
                <a:srgbClr val="000000"/>
              </a:buClr>
              <a:buSzPts val="1400"/>
              <a:buFont typeface="Arial"/>
              <a:buNone/>
            </a:pPr>
            <a:r>
              <a:rPr lang="en-US" sz="1100" b="0"/>
              <a:t>Detta leder oss in på nästa ämne</a:t>
            </a:r>
            <a:endParaRPr/>
          </a:p>
          <a:p>
            <a:pPr marL="457200" marR="0" lvl="0" indent="-228600" algn="l" rtl="0">
              <a:lnSpc>
                <a:spcPct val="100000"/>
              </a:lnSpc>
              <a:spcBef>
                <a:spcPts val="0"/>
              </a:spcBef>
              <a:spcAft>
                <a:spcPts val="0"/>
              </a:spcAft>
              <a:buClr>
                <a:srgbClr val="000000"/>
              </a:buClr>
              <a:buSzPts val="1400"/>
              <a:buFont typeface="Arial"/>
              <a:buNone/>
            </a:pPr>
            <a:endParaRPr sz="1100" b="0"/>
          </a:p>
          <a:p>
            <a:pPr marL="457200" marR="0" lvl="0" indent="-228600" algn="l" rtl="0">
              <a:lnSpc>
                <a:spcPct val="100000"/>
              </a:lnSpc>
              <a:spcBef>
                <a:spcPts val="0"/>
              </a:spcBef>
              <a:spcAft>
                <a:spcPts val="0"/>
              </a:spcAft>
              <a:buClr>
                <a:srgbClr val="000000"/>
              </a:buClr>
              <a:buSzPts val="1400"/>
              <a:buFont typeface="Arial"/>
              <a:buNone/>
            </a:pPr>
            <a:r>
              <a:rPr lang="en-US" sz="1100" b="1" i="0"/>
              <a:t>[klicka] </a:t>
            </a:r>
            <a:r>
              <a:rPr lang="en-US" sz="1100" b="0">
                <a:solidFill>
                  <a:schemeClr val="accent2"/>
                </a:solidFill>
                <a:latin typeface="Gill Sans"/>
                <a:ea typeface="Gill Sans"/>
                <a:cs typeface="Gill Sans"/>
                <a:sym typeface="Gill Sans"/>
              </a:rPr>
              <a:t>Nämligen nätfiske och social manipulation</a:t>
            </a:r>
            <a:endParaRPr sz="800" b="0" i="0" u="none" strike="noStrike" cap="none">
              <a:solidFill>
                <a:schemeClr val="accent2"/>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b="0"/>
          </a:p>
          <a:p>
            <a:pPr marL="0" lvl="0" indent="0" algn="l" rtl="0">
              <a:lnSpc>
                <a:spcPct val="115000"/>
              </a:lnSpc>
              <a:spcBef>
                <a:spcPts val="1200"/>
              </a:spcBef>
              <a:spcAft>
                <a:spcPts val="1200"/>
              </a:spcAft>
              <a:buClr>
                <a:schemeClr val="dk1"/>
              </a:buClr>
              <a:buSzPts val="1100"/>
              <a:buFont typeface="Arial"/>
              <a:buNone/>
            </a:pPr>
            <a:endParaRPr sz="1100">
              <a:latin typeface="Arial"/>
              <a:ea typeface="Arial"/>
              <a:cs typeface="Arial"/>
              <a:sym typeface="Arial"/>
            </a:endParaRPr>
          </a:p>
        </p:txBody>
      </p:sp>
      <p:sp>
        <p:nvSpPr>
          <p:cNvPr id="232" name="Google Shape;23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b="0"/>
          </a:p>
        </p:txBody>
      </p:sp>
      <p:sp>
        <p:nvSpPr>
          <p:cNvPr id="254" name="Google Shape;25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b="1" i="0"/>
              <a:t>[Förslag talmanus]</a:t>
            </a:r>
            <a:endParaRPr/>
          </a:p>
          <a:p>
            <a:pPr marL="400050" lvl="0" indent="-171450" algn="l" rtl="0">
              <a:lnSpc>
                <a:spcPct val="100000"/>
              </a:lnSpc>
              <a:spcBef>
                <a:spcPts val="0"/>
              </a:spcBef>
              <a:spcAft>
                <a:spcPts val="0"/>
              </a:spcAft>
              <a:buSzPts val="1400"/>
              <a:buFont typeface="Arial"/>
              <a:buChar char="•"/>
            </a:pPr>
            <a:r>
              <a:rPr lang="en-US"/>
              <a:t>Ett vanligt sätt att försöka att luras på nätet är olika former av social manipulation.</a:t>
            </a:r>
            <a:endParaRPr/>
          </a:p>
          <a:p>
            <a:pPr marL="228600" lvl="0" indent="0" algn="l" rtl="0">
              <a:lnSpc>
                <a:spcPct val="100000"/>
              </a:lnSpc>
              <a:spcBef>
                <a:spcPts val="0"/>
              </a:spcBef>
              <a:spcAft>
                <a:spcPts val="0"/>
              </a:spcAft>
              <a:buSzPts val="1400"/>
              <a:buFont typeface="Arial"/>
              <a:buNone/>
            </a:pPr>
            <a:endParaRPr/>
          </a:p>
          <a:p>
            <a:pPr marL="400050" lvl="0" indent="-171450" algn="l" rtl="0">
              <a:lnSpc>
                <a:spcPct val="100000"/>
              </a:lnSpc>
              <a:spcBef>
                <a:spcPts val="0"/>
              </a:spcBef>
              <a:spcAft>
                <a:spcPts val="0"/>
              </a:spcAft>
              <a:buSzPts val="1400"/>
              <a:buFont typeface="Arial"/>
              <a:buChar char="•"/>
            </a:pPr>
            <a:r>
              <a:rPr lang="en-US"/>
              <a:t>I begreppet social manipulation kan man säga att nätfiske ingår, i form av t.ex. bluffmail och bluff-sms, vi kommer till det snart. </a:t>
            </a:r>
            <a:endParaRPr/>
          </a:p>
          <a:p>
            <a:pPr marL="400050" lvl="0" indent="-82550" algn="l" rtl="0">
              <a:lnSpc>
                <a:spcPct val="100000"/>
              </a:lnSpc>
              <a:spcBef>
                <a:spcPts val="0"/>
              </a:spcBef>
              <a:spcAft>
                <a:spcPts val="0"/>
              </a:spcAft>
              <a:buSzPts val="1400"/>
              <a:buFont typeface="Arial"/>
              <a:buNone/>
            </a:pPr>
            <a:endParaRPr b="0"/>
          </a:p>
          <a:p>
            <a:pPr marL="400050" lvl="0" indent="-171450" algn="l" rtl="0">
              <a:lnSpc>
                <a:spcPct val="100000"/>
              </a:lnSpc>
              <a:spcBef>
                <a:spcPts val="0"/>
              </a:spcBef>
              <a:spcAft>
                <a:spcPts val="0"/>
              </a:spcAft>
              <a:buSzPts val="1400"/>
              <a:buFont typeface="Arial"/>
              <a:buChar char="•"/>
            </a:pPr>
            <a:r>
              <a:rPr lang="en-US" b="0"/>
              <a:t>Social manipulation är kortfattat att lura människor att ge ifrån sig information de inte vill eller ska, snarare än att man försöker att hacka sig in i ett it-system eller dator. </a:t>
            </a:r>
            <a:endParaRPr/>
          </a:p>
          <a:p>
            <a:pPr marL="400050" lvl="0" indent="-82550" algn="l" rtl="0">
              <a:lnSpc>
                <a:spcPct val="100000"/>
              </a:lnSpc>
              <a:spcBef>
                <a:spcPts val="0"/>
              </a:spcBef>
              <a:spcAft>
                <a:spcPts val="0"/>
              </a:spcAft>
              <a:buSzPts val="1400"/>
              <a:buFont typeface="Arial"/>
              <a:buNone/>
            </a:pPr>
            <a:endParaRPr b="0"/>
          </a:p>
          <a:p>
            <a:pPr marL="400050" lvl="0" indent="-171450" algn="l" rtl="0">
              <a:lnSpc>
                <a:spcPct val="100000"/>
              </a:lnSpc>
              <a:spcBef>
                <a:spcPts val="0"/>
              </a:spcBef>
              <a:spcAft>
                <a:spcPts val="0"/>
              </a:spcAft>
              <a:buSzPts val="1400"/>
              <a:buFont typeface="Arial"/>
              <a:buChar char="•"/>
            </a:pPr>
            <a:r>
              <a:rPr lang="en-US" b="0"/>
              <a:t>När det riktas mot företag och organisationer kan det handla om att få fram värdefull och kanske konfidentiell information. När det riktas mot privatpersoner handlar det snarare om att försöka få tag i lösenord, kortuppgifter och koder. </a:t>
            </a:r>
            <a:endParaRPr/>
          </a:p>
          <a:p>
            <a:pPr marL="400050" lvl="0" indent="-82550" algn="l" rtl="0">
              <a:lnSpc>
                <a:spcPct val="100000"/>
              </a:lnSpc>
              <a:spcBef>
                <a:spcPts val="0"/>
              </a:spcBef>
              <a:spcAft>
                <a:spcPts val="0"/>
              </a:spcAft>
              <a:buSzPts val="1400"/>
              <a:buFont typeface="Arial"/>
              <a:buNone/>
            </a:pPr>
            <a:endParaRPr b="0"/>
          </a:p>
          <a:p>
            <a:pPr marL="400050" lvl="0" indent="-171450" algn="l" rtl="0">
              <a:lnSpc>
                <a:spcPct val="100000"/>
              </a:lnSpc>
              <a:spcBef>
                <a:spcPts val="0"/>
              </a:spcBef>
              <a:spcAft>
                <a:spcPts val="0"/>
              </a:spcAft>
              <a:buSzPts val="1400"/>
              <a:buFont typeface="Arial"/>
              <a:buChar char="•"/>
            </a:pPr>
            <a:r>
              <a:rPr lang="en-US" b="0"/>
              <a:t>Exempel på social manipulation, bedrägerier som riktas  mot privatpersoner, kan vara romansbedrägerier, investeringsbedrägerier och något som kallas befogenhetsbedrägerier</a:t>
            </a:r>
            <a:endParaRPr/>
          </a:p>
          <a:p>
            <a:pPr marL="400050" lvl="0" indent="-82550" algn="l" rtl="0">
              <a:lnSpc>
                <a:spcPct val="100000"/>
              </a:lnSpc>
              <a:spcBef>
                <a:spcPts val="0"/>
              </a:spcBef>
              <a:spcAft>
                <a:spcPts val="0"/>
              </a:spcAft>
              <a:buSzPts val="1400"/>
              <a:buFont typeface="Arial"/>
              <a:buNone/>
            </a:pPr>
            <a:endParaRPr b="0"/>
          </a:p>
          <a:p>
            <a:pPr marL="400050" lvl="0" indent="-171450" algn="l" rtl="0">
              <a:lnSpc>
                <a:spcPct val="100000"/>
              </a:lnSpc>
              <a:spcBef>
                <a:spcPts val="0"/>
              </a:spcBef>
              <a:spcAft>
                <a:spcPts val="0"/>
              </a:spcAft>
              <a:buSzPts val="1400"/>
              <a:buFont typeface="Arial"/>
              <a:buChar char="•"/>
            </a:pPr>
            <a:r>
              <a:rPr lang="en-US" b="1"/>
              <a:t>[Klicka] </a:t>
            </a:r>
            <a:r>
              <a:rPr lang="en-US" b="0"/>
              <a:t>Befogenhetsbedrägerier är när bedrägeriet går ut på att den kriminelle utnyttjar människors beroendeställning till exempelvis banker och myndigheter. </a:t>
            </a:r>
            <a:endParaRPr b="0"/>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61" name="Google Shape;26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b="1" i="0"/>
              <a:t>[Förslag talmanus]</a:t>
            </a:r>
            <a:endParaRPr/>
          </a:p>
          <a:p>
            <a:pPr marL="457200" lvl="0" indent="-228600" algn="l" rtl="0">
              <a:lnSpc>
                <a:spcPct val="100000"/>
              </a:lnSpc>
              <a:spcBef>
                <a:spcPts val="0"/>
              </a:spcBef>
              <a:spcAft>
                <a:spcPts val="0"/>
              </a:spcAft>
              <a:buSzPts val="1400"/>
              <a:buFont typeface="Calibri"/>
              <a:buChar char="-"/>
            </a:pPr>
            <a:r>
              <a:rPr lang="en-US"/>
              <a:t>Då kommer vi till nätfiske. Nätet i detta fall är </a:t>
            </a:r>
            <a:r>
              <a:rPr lang="en-US" b="1"/>
              <a:t>internet </a:t>
            </a:r>
            <a:r>
              <a:rPr lang="en-US"/>
              <a:t>som kriminella då försöker att</a:t>
            </a:r>
            <a:r>
              <a:rPr lang="en-US" b="1"/>
              <a:t> fiska upp information ifrån som människor</a:t>
            </a:r>
            <a:r>
              <a:rPr lang="en-US"/>
              <a:t> som de egentligen inte vill dela med sig av.  </a:t>
            </a:r>
            <a:endParaRPr/>
          </a:p>
          <a:p>
            <a:pPr marL="457200" marR="0" lvl="0" indent="-228600" algn="l" rtl="0">
              <a:lnSpc>
                <a:spcPct val="100000"/>
              </a:lnSpc>
              <a:spcBef>
                <a:spcPts val="0"/>
              </a:spcBef>
              <a:spcAft>
                <a:spcPts val="0"/>
              </a:spcAft>
              <a:buClr>
                <a:srgbClr val="000000"/>
              </a:buClr>
              <a:buSzPts val="1400"/>
              <a:buFont typeface="Arial"/>
              <a:buNone/>
            </a:pPr>
            <a:r>
              <a:rPr lang="en-US"/>
              <a:t>- Scams/bedrägerier/nätfiske görs ofta för att tjäna pengar. Dvs en tjuv/kriminell/bedragare hittar på olika sätt att lura av människor information</a:t>
            </a:r>
            <a:endParaRPr/>
          </a:p>
          <a:p>
            <a:pPr marL="457200" marR="0" lvl="0" indent="-228600" algn="l" rtl="0">
              <a:lnSpc>
                <a:spcPct val="100000"/>
              </a:lnSpc>
              <a:spcBef>
                <a:spcPts val="0"/>
              </a:spcBef>
              <a:spcAft>
                <a:spcPts val="0"/>
              </a:spcAft>
              <a:buClr>
                <a:srgbClr val="000000"/>
              </a:buClr>
              <a:buSzPts val="1400"/>
              <a:buFont typeface="Arial"/>
              <a:buNone/>
            </a:pPr>
            <a:r>
              <a:rPr lang="en-US"/>
              <a:t>- Försök att luras genom nätfiske sker oftast genom att man får ett medelande på något sätt.</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sz="1200">
                <a:highlight>
                  <a:srgbClr val="EA528E"/>
                </a:highlight>
                <a:latin typeface="Arial"/>
                <a:ea typeface="Arial"/>
                <a:cs typeface="Arial"/>
                <a:sym typeface="Arial"/>
              </a:rPr>
              <a:t>[</a:t>
            </a:r>
            <a:r>
              <a:rPr lang="en-US" sz="1200" b="1">
                <a:highlight>
                  <a:srgbClr val="EA528E"/>
                </a:highlight>
                <a:latin typeface="Arial"/>
                <a:ea typeface="Arial"/>
                <a:cs typeface="Arial"/>
                <a:sym typeface="Arial"/>
              </a:rPr>
              <a:t>klicka</a:t>
            </a:r>
            <a:r>
              <a:rPr lang="en-US" sz="1200">
                <a:highlight>
                  <a:srgbClr val="EA528E"/>
                </a:highlight>
                <a:latin typeface="Arial"/>
                <a:ea typeface="Arial"/>
                <a:cs typeface="Arial"/>
                <a:sym typeface="Arial"/>
              </a:rPr>
              <a:t>] </a:t>
            </a:r>
            <a:r>
              <a:rPr lang="en-US"/>
              <a:t>Kanske från en person man inte känner på ett spel man spelar, </a:t>
            </a:r>
            <a:endParaRPr/>
          </a:p>
          <a:p>
            <a:pPr marL="457200" marR="0" lvl="0" indent="-228600" algn="l" rtl="0">
              <a:lnSpc>
                <a:spcPct val="100000"/>
              </a:lnSpc>
              <a:spcBef>
                <a:spcPts val="0"/>
              </a:spcBef>
              <a:spcAft>
                <a:spcPts val="0"/>
              </a:spcAft>
              <a:buClr>
                <a:srgbClr val="000000"/>
              </a:buClr>
              <a:buSzPts val="1400"/>
              <a:buFont typeface="Arial"/>
              <a:buNone/>
            </a:pPr>
            <a:r>
              <a:rPr lang="en-US" sz="1200">
                <a:highlight>
                  <a:srgbClr val="EA528E"/>
                </a:highlight>
                <a:latin typeface="Arial"/>
                <a:ea typeface="Arial"/>
                <a:cs typeface="Arial"/>
                <a:sym typeface="Arial"/>
              </a:rPr>
              <a:t>[</a:t>
            </a:r>
            <a:r>
              <a:rPr lang="en-US" sz="1200" b="1">
                <a:highlight>
                  <a:srgbClr val="EA528E"/>
                </a:highlight>
                <a:latin typeface="Arial"/>
                <a:ea typeface="Arial"/>
                <a:cs typeface="Arial"/>
                <a:sym typeface="Arial"/>
              </a:rPr>
              <a:t>klicka</a:t>
            </a:r>
            <a:r>
              <a:rPr lang="en-US" sz="1200">
                <a:highlight>
                  <a:srgbClr val="EA528E"/>
                </a:highlight>
                <a:latin typeface="Arial"/>
                <a:ea typeface="Arial"/>
                <a:cs typeface="Arial"/>
                <a:sym typeface="Arial"/>
              </a:rPr>
              <a:t>] </a:t>
            </a:r>
            <a:r>
              <a:rPr lang="en-US"/>
              <a:t>från någon man inte känner på sociala medier</a:t>
            </a:r>
            <a:endParaRPr/>
          </a:p>
          <a:p>
            <a:pPr marL="457200" marR="0" lvl="0" indent="-228600" algn="l" rtl="0">
              <a:lnSpc>
                <a:spcPct val="100000"/>
              </a:lnSpc>
              <a:spcBef>
                <a:spcPts val="0"/>
              </a:spcBef>
              <a:spcAft>
                <a:spcPts val="0"/>
              </a:spcAft>
              <a:buClr>
                <a:srgbClr val="000000"/>
              </a:buClr>
              <a:buSzPts val="1400"/>
              <a:buFont typeface="Arial"/>
              <a:buNone/>
            </a:pPr>
            <a:r>
              <a:rPr lang="en-US" sz="1200">
                <a:highlight>
                  <a:srgbClr val="EA528E"/>
                </a:highlight>
                <a:latin typeface="Arial"/>
                <a:ea typeface="Arial"/>
                <a:cs typeface="Arial"/>
                <a:sym typeface="Arial"/>
              </a:rPr>
              <a:t>[</a:t>
            </a:r>
            <a:r>
              <a:rPr lang="en-US" sz="1200" b="1">
                <a:highlight>
                  <a:srgbClr val="EA528E"/>
                </a:highlight>
                <a:latin typeface="Arial"/>
                <a:ea typeface="Arial"/>
                <a:cs typeface="Arial"/>
                <a:sym typeface="Arial"/>
              </a:rPr>
              <a:t>klicka</a:t>
            </a:r>
            <a:r>
              <a:rPr lang="en-US" sz="1200">
                <a:highlight>
                  <a:srgbClr val="EA528E"/>
                </a:highlight>
                <a:latin typeface="Arial"/>
                <a:ea typeface="Arial"/>
                <a:cs typeface="Arial"/>
                <a:sym typeface="Arial"/>
              </a:rPr>
              <a:t>] </a:t>
            </a:r>
            <a:r>
              <a:rPr lang="en-US"/>
              <a:t> eller kanske genom att det kommer upp en konstig reklamannons när du är inne på en hemsida. Budskapen kan vara olika_ tex klicka på den här länken om du vill se något jättehäftigt, eller om du betalar 100 kr hit kommer du att få tusentals Robux, eller “ du har vunnit en iphone – klicka  här</a:t>
            </a:r>
            <a:r>
              <a:rPr lang="en-US">
                <a:latin typeface="Calibri"/>
                <a:ea typeface="Calibri"/>
                <a:cs typeface="Calibri"/>
                <a:sym typeface="Calibri"/>
              </a:rPr>
              <a:t>”</a:t>
            </a:r>
            <a:endParaRPr/>
          </a:p>
          <a:p>
            <a:pPr marL="457200" marR="0" lvl="0" indent="-228600" algn="l" rtl="0">
              <a:lnSpc>
                <a:spcPct val="100000"/>
              </a:lnSpc>
              <a:spcBef>
                <a:spcPts val="0"/>
              </a:spcBef>
              <a:spcAft>
                <a:spcPts val="0"/>
              </a:spcAft>
              <a:buClr>
                <a:srgbClr val="000000"/>
              </a:buClr>
              <a:buSzPts val="1400"/>
              <a:buFont typeface="Arial"/>
              <a:buNone/>
            </a:pPr>
            <a:r>
              <a:rPr lang="en-US" sz="1200">
                <a:highlight>
                  <a:srgbClr val="EA528E"/>
                </a:highlight>
                <a:latin typeface="Arial"/>
                <a:ea typeface="Arial"/>
                <a:cs typeface="Arial"/>
                <a:sym typeface="Arial"/>
              </a:rPr>
              <a:t>[</a:t>
            </a:r>
            <a:r>
              <a:rPr lang="en-US" sz="1200" b="1">
                <a:highlight>
                  <a:srgbClr val="EA528E"/>
                </a:highlight>
                <a:latin typeface="Arial"/>
                <a:ea typeface="Arial"/>
                <a:cs typeface="Arial"/>
                <a:sym typeface="Arial"/>
              </a:rPr>
              <a:t>klicka</a:t>
            </a:r>
            <a:r>
              <a:rPr lang="en-US" sz="1200">
                <a:highlight>
                  <a:srgbClr val="EA528E"/>
                </a:highlight>
                <a:latin typeface="Arial"/>
                <a:ea typeface="Arial"/>
                <a:cs typeface="Arial"/>
                <a:sym typeface="Arial"/>
              </a:rPr>
              <a:t>] Det kan också ske genom mail</a:t>
            </a:r>
            <a:endParaRPr/>
          </a:p>
          <a:p>
            <a:pPr marL="457200" marR="0" lvl="0" indent="-228600" algn="l" rtl="0">
              <a:lnSpc>
                <a:spcPct val="100000"/>
              </a:lnSpc>
              <a:spcBef>
                <a:spcPts val="0"/>
              </a:spcBef>
              <a:spcAft>
                <a:spcPts val="0"/>
              </a:spcAft>
              <a:buClr>
                <a:srgbClr val="000000"/>
              </a:buClr>
              <a:buSzPts val="1400"/>
              <a:buFont typeface="Arial"/>
              <a:buNone/>
            </a:pPr>
            <a:r>
              <a:rPr lang="en-US" sz="1200">
                <a:highlight>
                  <a:srgbClr val="EA528E"/>
                </a:highlight>
                <a:latin typeface="Arial"/>
                <a:ea typeface="Arial"/>
                <a:cs typeface="Arial"/>
                <a:sym typeface="Arial"/>
              </a:rPr>
              <a:t>[</a:t>
            </a:r>
            <a:r>
              <a:rPr lang="en-US" sz="1200" b="1">
                <a:highlight>
                  <a:srgbClr val="EA528E"/>
                </a:highlight>
                <a:latin typeface="Arial"/>
                <a:ea typeface="Arial"/>
                <a:cs typeface="Arial"/>
                <a:sym typeface="Arial"/>
              </a:rPr>
              <a:t> </a:t>
            </a:r>
            <a:r>
              <a:rPr lang="en-US" sz="1200">
                <a:highlight>
                  <a:srgbClr val="EA528E"/>
                </a:highlight>
                <a:latin typeface="Arial"/>
                <a:ea typeface="Arial"/>
                <a:cs typeface="Arial"/>
                <a:sym typeface="Arial"/>
              </a:rPr>
              <a:t>[</a:t>
            </a:r>
            <a:r>
              <a:rPr lang="en-US" sz="1200" b="1">
                <a:highlight>
                  <a:srgbClr val="EA528E"/>
                </a:highlight>
                <a:latin typeface="Arial"/>
                <a:ea typeface="Arial"/>
                <a:cs typeface="Arial"/>
                <a:sym typeface="Arial"/>
              </a:rPr>
              <a:t>klicka</a:t>
            </a:r>
            <a:r>
              <a:rPr lang="en-US" sz="1200">
                <a:highlight>
                  <a:srgbClr val="EA528E"/>
                </a:highlight>
                <a:latin typeface="Arial"/>
                <a:ea typeface="Arial"/>
                <a:cs typeface="Arial"/>
                <a:sym typeface="Arial"/>
              </a:rPr>
              <a:t>] eller sms. </a:t>
            </a:r>
            <a:endParaRPr/>
          </a:p>
          <a:p>
            <a:pPr marL="457200" marR="0" lvl="0" indent="-228600" algn="l" rtl="0">
              <a:lnSpc>
                <a:spcPct val="100000"/>
              </a:lnSpc>
              <a:spcBef>
                <a:spcPts val="0"/>
              </a:spcBef>
              <a:spcAft>
                <a:spcPts val="0"/>
              </a:spcAft>
              <a:buClr>
                <a:srgbClr val="000000"/>
              </a:buClr>
              <a:buSzPts val="1400"/>
              <a:buFont typeface="Arial"/>
              <a:buNone/>
            </a:pPr>
            <a:r>
              <a:rPr lang="en-US" sz="1200" b="1">
                <a:highlight>
                  <a:srgbClr val="EA528E"/>
                </a:highlight>
                <a:latin typeface="Arial"/>
                <a:ea typeface="Arial"/>
                <a:cs typeface="Arial"/>
                <a:sym typeface="Arial"/>
              </a:rPr>
              <a:t>klicka</a:t>
            </a:r>
            <a:r>
              <a:rPr lang="en-US" sz="1200">
                <a:highlight>
                  <a:srgbClr val="EA528E"/>
                </a:highlight>
                <a:latin typeface="Arial"/>
                <a:ea typeface="Arial"/>
                <a:cs typeface="Arial"/>
                <a:sym typeface="Arial"/>
              </a:rPr>
              <a:t>]  eller till och med telefonsamtal</a:t>
            </a:r>
            <a:endParaRPr sz="1200">
              <a:highlight>
                <a:srgbClr val="EA528E"/>
              </a:highlight>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b="1"/>
              <a:t>[Fråga eleverna]</a:t>
            </a:r>
            <a:endParaRPr/>
          </a:p>
          <a:p>
            <a:pPr marL="457200" marR="0" lvl="0" indent="-228600" algn="l" rtl="0">
              <a:lnSpc>
                <a:spcPct val="100000"/>
              </a:lnSpc>
              <a:spcBef>
                <a:spcPts val="0"/>
              </a:spcBef>
              <a:spcAft>
                <a:spcPts val="0"/>
              </a:spcAft>
              <a:buClr>
                <a:srgbClr val="000000"/>
              </a:buClr>
              <a:buSzPts val="1400"/>
              <a:buFont typeface="Arial"/>
              <a:buNone/>
            </a:pPr>
            <a:r>
              <a:rPr lang="en-US"/>
              <a:t>Känner ni igen det här?  Har ni fått meddelanden som ni tror är fejk eller så kallat nätfiske?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69" name="Google Shape;269;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1">
                <a:latin typeface="Arial"/>
                <a:ea typeface="Arial"/>
                <a:cs typeface="Arial"/>
                <a:sym typeface="Arial"/>
              </a:rPr>
              <a:t>[Förslag talmanus]</a:t>
            </a:r>
            <a:endParaRPr/>
          </a:p>
          <a:p>
            <a:pPr marL="0" marR="0" lvl="0" indent="0" algn="l"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 </a:t>
            </a:r>
            <a:r>
              <a:rPr lang="en-US" sz="1200" b="1">
                <a:latin typeface="Arial"/>
                <a:ea typeface="Arial"/>
                <a:cs typeface="Arial"/>
                <a:sym typeface="Arial"/>
              </a:rPr>
              <a:t>[klicka]</a:t>
            </a:r>
            <a:r>
              <a:rPr lang="en-US" sz="1200">
                <a:latin typeface="Arial"/>
                <a:ea typeface="Arial"/>
                <a:cs typeface="Arial"/>
                <a:sym typeface="Arial"/>
              </a:rPr>
              <a:t> Men det finns smarta knep för att skydda sig mot nätfiske och social manipulation. Här kommer några tips: </a:t>
            </a:r>
            <a:endParaRPr/>
          </a:p>
          <a:p>
            <a:pPr marL="457200" marR="0" lvl="0" indent="-228600" algn="l" rtl="0">
              <a:lnSpc>
                <a:spcPct val="100000"/>
              </a:lnSpc>
              <a:spcBef>
                <a:spcPts val="0"/>
              </a:spcBef>
              <a:spcAft>
                <a:spcPts val="0"/>
              </a:spcAft>
              <a:buClr>
                <a:srgbClr val="000000"/>
              </a:buClr>
              <a:buSzPts val="1400"/>
              <a:buFont typeface="Arial"/>
              <a:buNone/>
            </a:pPr>
            <a:endParaRPr sz="1200">
              <a:latin typeface="Arial"/>
              <a:ea typeface="Arial"/>
              <a:cs typeface="Arial"/>
              <a:sym typeface="Arial"/>
            </a:endParaRPr>
          </a:p>
          <a:p>
            <a:pPr marL="228600" lvl="0" indent="0" algn="l" rtl="0">
              <a:lnSpc>
                <a:spcPct val="100000"/>
              </a:lnSpc>
              <a:spcBef>
                <a:spcPts val="0"/>
              </a:spcBef>
              <a:spcAft>
                <a:spcPts val="0"/>
              </a:spcAft>
              <a:buSzPts val="1400"/>
              <a:buFont typeface="Arial"/>
              <a:buNone/>
            </a:pPr>
            <a:r>
              <a:rPr lang="en-US" sz="1200" b="1">
                <a:latin typeface="Arial"/>
                <a:ea typeface="Arial"/>
                <a:cs typeface="Arial"/>
                <a:sym typeface="Arial"/>
              </a:rPr>
              <a:t>[klicka] </a:t>
            </a:r>
            <a:r>
              <a:rPr lang="en-US" sz="1200" b="0">
                <a:latin typeface="Arial"/>
                <a:ea typeface="Arial"/>
                <a:cs typeface="Arial"/>
                <a:sym typeface="Arial"/>
              </a:rPr>
              <a:t>Stanna upp och tänk efter en stund innan du klickar på länkar som du får i sms, meddelanden, på spel från andra användare. Ser länken korrekt ut? Verkar det rimligt att detta företag mailar mig detta? </a:t>
            </a:r>
            <a:endParaRPr/>
          </a:p>
          <a:p>
            <a:pPr marL="228600" lvl="0" indent="0" algn="l" rtl="0">
              <a:lnSpc>
                <a:spcPct val="100000"/>
              </a:lnSpc>
              <a:spcBef>
                <a:spcPts val="0"/>
              </a:spcBef>
              <a:spcAft>
                <a:spcPts val="0"/>
              </a:spcAft>
              <a:buSzPts val="1400"/>
              <a:buFont typeface="Calibri"/>
              <a:buNone/>
            </a:pPr>
            <a:endParaRPr sz="1200" b="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1">
                <a:latin typeface="Arial"/>
                <a:ea typeface="Arial"/>
                <a:cs typeface="Arial"/>
                <a:sym typeface="Arial"/>
              </a:rPr>
              <a:t>[klicka] </a:t>
            </a:r>
            <a:r>
              <a:rPr lang="en-US" sz="1200">
                <a:latin typeface="Arial"/>
                <a:ea typeface="Arial"/>
                <a:cs typeface="Arial"/>
                <a:sym typeface="Arial"/>
              </a:rPr>
              <a:t>ställ frågan: varför säger personen/företaget det här till mig? Kan det stämma? Har jag t.ex. beställt något som ska levereras nu? </a:t>
            </a:r>
            <a:endParaRPr/>
          </a:p>
          <a:p>
            <a:pPr marL="457200" marR="0" lvl="0" indent="-228600" algn="l" rtl="0">
              <a:lnSpc>
                <a:spcPct val="100000"/>
              </a:lnSpc>
              <a:spcBef>
                <a:spcPts val="0"/>
              </a:spcBef>
              <a:spcAft>
                <a:spcPts val="0"/>
              </a:spcAft>
              <a:buClr>
                <a:srgbClr val="000000"/>
              </a:buClr>
              <a:buSzPts val="1400"/>
              <a:buFont typeface="Arial"/>
              <a:buNone/>
            </a:pP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1">
                <a:latin typeface="Arial"/>
                <a:ea typeface="Arial"/>
                <a:cs typeface="Arial"/>
                <a:sym typeface="Arial"/>
              </a:rPr>
              <a:t>[klicka] </a:t>
            </a:r>
            <a:r>
              <a:rPr lang="en-US" sz="1200">
                <a:latin typeface="Arial"/>
                <a:ea typeface="Arial"/>
                <a:cs typeface="Arial"/>
                <a:sym typeface="Arial"/>
              </a:rPr>
              <a:t>Det kan vara svårt att veta ibland vad som är verkligt eller inte – ta hjälp av en vuxen eller en kompis att avgöra. Om någon ringt upp kan du lägga på och tänka i lugn och ro.</a:t>
            </a:r>
            <a:endParaRPr/>
          </a:p>
          <a:p>
            <a:pPr marL="457200" marR="0" lvl="0" indent="-228600" algn="l" rtl="0">
              <a:lnSpc>
                <a:spcPct val="100000"/>
              </a:lnSpc>
              <a:spcBef>
                <a:spcPts val="0"/>
              </a:spcBef>
              <a:spcAft>
                <a:spcPts val="0"/>
              </a:spcAft>
              <a:buClr>
                <a:srgbClr val="000000"/>
              </a:buClr>
              <a:buSzPts val="1400"/>
              <a:buFont typeface="Arial"/>
              <a:buNone/>
            </a:pP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1">
                <a:latin typeface="Arial"/>
                <a:ea typeface="Arial"/>
                <a:cs typeface="Arial"/>
                <a:sym typeface="Arial"/>
              </a:rPr>
              <a:t>[klicka</a:t>
            </a:r>
            <a:r>
              <a:rPr lang="en-US" sz="1200" b="0">
                <a:latin typeface="Arial"/>
                <a:ea typeface="Arial"/>
                <a:cs typeface="Arial"/>
                <a:sym typeface="Arial"/>
              </a:rPr>
              <a:t>] Lämna inte ut kortuppgifter, lösenord, koder på uppmaning av någon annan. Det är din privata information. Tänk på att inga seriösa företag, myndigheter, banker skulle ringa upp dig eller maila dig och be dig att ge ut kortuppgifter eller att verifiera dig med bank-id. </a:t>
            </a:r>
            <a:endParaRPr sz="1200" b="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97" name="Google Shape;297;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100" b="1"/>
              <a:t>[Förslag talmanus]</a:t>
            </a:r>
            <a:endParaRPr sz="1100" b="0"/>
          </a:p>
          <a:p>
            <a:pPr marL="457200" marR="0" lvl="0" indent="-228600" algn="l" rtl="0">
              <a:lnSpc>
                <a:spcPct val="100000"/>
              </a:lnSpc>
              <a:spcBef>
                <a:spcPts val="0"/>
              </a:spcBef>
              <a:spcAft>
                <a:spcPts val="0"/>
              </a:spcAft>
              <a:buClr>
                <a:srgbClr val="000000"/>
              </a:buClr>
              <a:buSzPts val="1400"/>
              <a:buFont typeface="Arial"/>
              <a:buNone/>
            </a:pPr>
            <a:r>
              <a:rPr lang="en-US" sz="1100" b="0"/>
              <a:t>[klicka] Då har vi pratat om Ransomware och Nätfiske och social manipulation. </a:t>
            </a:r>
            <a:endParaRPr/>
          </a:p>
          <a:p>
            <a:pPr marL="457200" marR="0" lvl="0" indent="-228600" algn="l" rtl="0">
              <a:lnSpc>
                <a:spcPct val="100000"/>
              </a:lnSpc>
              <a:spcBef>
                <a:spcPts val="0"/>
              </a:spcBef>
              <a:spcAft>
                <a:spcPts val="0"/>
              </a:spcAft>
              <a:buClr>
                <a:srgbClr val="000000"/>
              </a:buClr>
              <a:buSzPts val="1400"/>
              <a:buFont typeface="Arial"/>
              <a:buNone/>
            </a:pPr>
            <a:endParaRPr sz="1100" b="0"/>
          </a:p>
          <a:p>
            <a:pPr marL="457200" marR="0" lvl="0" indent="-228600" algn="l" rtl="0">
              <a:lnSpc>
                <a:spcPct val="100000"/>
              </a:lnSpc>
              <a:spcBef>
                <a:spcPts val="0"/>
              </a:spcBef>
              <a:spcAft>
                <a:spcPts val="0"/>
              </a:spcAft>
              <a:buClr>
                <a:srgbClr val="000000"/>
              </a:buClr>
              <a:buSzPts val="1400"/>
              <a:buFont typeface="Arial"/>
              <a:buNone/>
            </a:pPr>
            <a:r>
              <a:rPr lang="en-US" sz="1100" b="1" i="0"/>
              <a:t>[klicka] </a:t>
            </a:r>
            <a:r>
              <a:rPr lang="en-US" sz="1100" b="0">
                <a:solidFill>
                  <a:schemeClr val="accent2"/>
                </a:solidFill>
                <a:latin typeface="Gill Sans"/>
                <a:ea typeface="Gill Sans"/>
                <a:cs typeface="Gill Sans"/>
                <a:sym typeface="Gill Sans"/>
              </a:rPr>
              <a:t>Nu ska vi fortsätta med något som heter Ddos-attack. Eller överbelastningsattack.  </a:t>
            </a:r>
            <a:endParaRPr sz="800" b="0" i="0" u="none" strike="noStrike" cap="none">
              <a:solidFill>
                <a:schemeClr val="accent2"/>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b="0"/>
          </a:p>
          <a:p>
            <a:pPr marL="0" lvl="0" indent="0" algn="l" rtl="0">
              <a:lnSpc>
                <a:spcPct val="115000"/>
              </a:lnSpc>
              <a:spcBef>
                <a:spcPts val="1200"/>
              </a:spcBef>
              <a:spcAft>
                <a:spcPts val="1200"/>
              </a:spcAft>
              <a:buClr>
                <a:schemeClr val="dk1"/>
              </a:buClr>
              <a:buSzPts val="1100"/>
              <a:buFont typeface="Arial"/>
              <a:buNone/>
            </a:pPr>
            <a:endParaRPr sz="1100">
              <a:latin typeface="Arial"/>
              <a:ea typeface="Arial"/>
              <a:cs typeface="Arial"/>
              <a:sym typeface="Arial"/>
            </a:endParaRPr>
          </a:p>
        </p:txBody>
      </p:sp>
      <p:sp>
        <p:nvSpPr>
          <p:cNvPr id="313" name="Google Shape;31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1200"/>
              </a:spcBef>
              <a:spcAft>
                <a:spcPts val="0"/>
              </a:spcAft>
              <a:buSzPts val="1400"/>
              <a:buNone/>
            </a:pPr>
            <a:r>
              <a:rPr lang="en-US" sz="1100" b="1">
                <a:solidFill>
                  <a:srgbClr val="000000"/>
                </a:solidFill>
                <a:latin typeface="Arial"/>
                <a:ea typeface="Arial"/>
                <a:cs typeface="Arial"/>
                <a:sym typeface="Arial"/>
              </a:rPr>
              <a:t>Övning steg-för-steg</a:t>
            </a:r>
            <a:r>
              <a:rPr lang="en-US" sz="1100" b="1" i="0" u="none" strike="noStrike">
                <a:solidFill>
                  <a:srgbClr val="000000"/>
                </a:solidFill>
                <a:latin typeface="Arial"/>
                <a:ea typeface="Arial"/>
                <a:cs typeface="Arial"/>
                <a:sym typeface="Arial"/>
              </a:rPr>
              <a:t>:</a:t>
            </a:r>
            <a:endParaRPr/>
          </a:p>
          <a:p>
            <a:pPr marL="457200" lvl="0" indent="-228600" algn="l" rtl="0">
              <a:lnSpc>
                <a:spcPct val="100000"/>
              </a:lnSpc>
              <a:spcBef>
                <a:spcPts val="2400"/>
              </a:spcBef>
              <a:spcAft>
                <a:spcPts val="0"/>
              </a:spcAft>
              <a:buSzPts val="1400"/>
              <a:buNone/>
            </a:pPr>
            <a:endParaRPr b="0"/>
          </a:p>
          <a:p>
            <a:pPr marL="457200" lvl="0" indent="-228600" algn="l" rtl="0">
              <a:lnSpc>
                <a:spcPct val="100000"/>
              </a:lnSpc>
              <a:spcBef>
                <a:spcPts val="2400"/>
              </a:spcBef>
              <a:spcAft>
                <a:spcPts val="0"/>
              </a:spcAft>
              <a:buSzPts val="1400"/>
              <a:buFont typeface="Arial"/>
              <a:buAutoNum type="arabicPeriod"/>
            </a:pPr>
            <a:r>
              <a:rPr lang="en-US" sz="1100" b="1" i="0" u="none" strike="noStrike">
                <a:solidFill>
                  <a:srgbClr val="000000"/>
                </a:solidFill>
                <a:latin typeface="Arial"/>
                <a:ea typeface="Arial"/>
                <a:cs typeface="Arial"/>
                <a:sym typeface="Arial"/>
              </a:rPr>
              <a:t>Förberedelse:</a:t>
            </a:r>
            <a:endParaRPr/>
          </a:p>
          <a:p>
            <a:pPr marL="742950" lvl="1" indent="-285750" algn="l" rtl="0">
              <a:lnSpc>
                <a:spcPct val="100000"/>
              </a:lnSpc>
              <a:spcBef>
                <a:spcPts val="0"/>
              </a:spcBef>
              <a:spcAft>
                <a:spcPts val="0"/>
              </a:spcAft>
              <a:buSzPts val="1400"/>
              <a:buFont typeface="Arial"/>
              <a:buChar char="•"/>
            </a:pPr>
            <a:r>
              <a:rPr lang="en-US" sz="1100" b="0" i="0" u="none" strike="noStrike">
                <a:solidFill>
                  <a:srgbClr val="000000"/>
                </a:solidFill>
                <a:latin typeface="Arial"/>
                <a:ea typeface="Arial"/>
                <a:cs typeface="Arial"/>
                <a:sym typeface="Arial"/>
              </a:rPr>
              <a:t>Välj en handledare att agera som "server". </a:t>
            </a:r>
            <a:endParaRPr/>
          </a:p>
          <a:p>
            <a:pPr marL="742950" lvl="1" indent="-285750" algn="l" rtl="0">
              <a:lnSpc>
                <a:spcPct val="100000"/>
              </a:lnSpc>
              <a:spcBef>
                <a:spcPts val="0"/>
              </a:spcBef>
              <a:spcAft>
                <a:spcPts val="0"/>
              </a:spcAft>
              <a:buSzPts val="1400"/>
              <a:buFont typeface="Arial"/>
              <a:buChar char="•"/>
            </a:pPr>
            <a:r>
              <a:rPr lang="en-US" sz="1100" b="0" i="0" u="none" strike="noStrike">
                <a:solidFill>
                  <a:srgbClr val="000000"/>
                </a:solidFill>
                <a:latin typeface="Arial"/>
                <a:ea typeface="Arial"/>
                <a:cs typeface="Arial"/>
                <a:sym typeface="Arial"/>
              </a:rPr>
              <a:t>Dela ut bollarna till deltagarna.</a:t>
            </a:r>
            <a:endParaRPr/>
          </a:p>
          <a:p>
            <a:pPr marL="742950" lvl="1" indent="-196850" algn="l" rtl="0">
              <a:lnSpc>
                <a:spcPct val="100000"/>
              </a:lnSpc>
              <a:spcBef>
                <a:spcPts val="0"/>
              </a:spcBef>
              <a:spcAft>
                <a:spcPts val="0"/>
              </a:spcAft>
              <a:buSzPts val="1400"/>
              <a:buFont typeface="Arial"/>
              <a:buNone/>
            </a:pPr>
            <a:endParaRPr sz="1100" b="0" i="0" u="none" strike="noStrike">
              <a:solidFill>
                <a:srgbClr val="000000"/>
              </a:solidFill>
              <a:latin typeface="Arial"/>
              <a:ea typeface="Arial"/>
              <a:cs typeface="Arial"/>
              <a:sym typeface="Arial"/>
            </a:endParaRPr>
          </a:p>
          <a:p>
            <a:pPr marL="457200" lvl="0" indent="-228600" algn="l" rtl="0">
              <a:lnSpc>
                <a:spcPct val="100000"/>
              </a:lnSpc>
              <a:spcBef>
                <a:spcPts val="0"/>
              </a:spcBef>
              <a:spcAft>
                <a:spcPts val="0"/>
              </a:spcAft>
              <a:buSzPts val="1400"/>
              <a:buFont typeface="Arial"/>
              <a:buAutoNum type="arabicPeriod"/>
            </a:pPr>
            <a:r>
              <a:rPr lang="en-US" sz="1100" b="1" i="0" u="none" strike="noStrike">
                <a:solidFill>
                  <a:srgbClr val="000000"/>
                </a:solidFill>
                <a:latin typeface="Arial"/>
                <a:ea typeface="Arial"/>
                <a:cs typeface="Arial"/>
                <a:sym typeface="Arial"/>
              </a:rPr>
              <a:t>DDoS Attack Lek (10 min):</a:t>
            </a:r>
            <a:endParaRPr/>
          </a:p>
          <a:p>
            <a:pPr marL="742950" lvl="1" indent="-285750" algn="l" rtl="0">
              <a:lnSpc>
                <a:spcPct val="100000"/>
              </a:lnSpc>
              <a:spcBef>
                <a:spcPts val="0"/>
              </a:spcBef>
              <a:spcAft>
                <a:spcPts val="0"/>
              </a:spcAft>
              <a:buSzPts val="1400"/>
              <a:buFont typeface="Arial"/>
              <a:buChar char="•"/>
            </a:pPr>
            <a:r>
              <a:rPr lang="en-US" sz="1100" b="1" i="0" u="none" strike="noStrike">
                <a:solidFill>
                  <a:srgbClr val="000000"/>
                </a:solidFill>
                <a:latin typeface="Arial"/>
                <a:ea typeface="Arial"/>
                <a:cs typeface="Arial"/>
                <a:sym typeface="Arial"/>
              </a:rPr>
              <a:t>Steg 1: Normal Trafik</a:t>
            </a:r>
            <a:endParaRPr sz="1100" b="0" i="0" u="none" strike="noStrike">
              <a:solidFill>
                <a:srgbClr val="000000"/>
              </a:solidFill>
              <a:latin typeface="Arial"/>
              <a:ea typeface="Arial"/>
              <a:cs typeface="Arial"/>
              <a:sym typeface="Arial"/>
            </a:endParaRPr>
          </a:p>
          <a:p>
            <a:pPr marL="742950" lvl="1" indent="-285750" algn="l" rtl="0">
              <a:lnSpc>
                <a:spcPct val="100000"/>
              </a:lnSpc>
              <a:spcBef>
                <a:spcPts val="0"/>
              </a:spcBef>
              <a:spcAft>
                <a:spcPts val="0"/>
              </a:spcAft>
              <a:buSzPts val="1400"/>
              <a:buFont typeface="Arial"/>
              <a:buChar char="•"/>
            </a:pPr>
            <a:r>
              <a:rPr lang="en-US" sz="1100" b="0" i="0" u="none" strike="noStrike">
                <a:solidFill>
                  <a:srgbClr val="000000"/>
                </a:solidFill>
                <a:latin typeface="Arial"/>
                <a:ea typeface="Arial"/>
                <a:cs typeface="Arial"/>
                <a:sym typeface="Arial"/>
              </a:rPr>
              <a:t>Börja med att be eleverna skicka bollarna mellan varandra.  Förklara att alla deltagare är en dator/device som skickar information till en annan. </a:t>
            </a:r>
            <a:endParaRPr/>
          </a:p>
          <a:p>
            <a:pPr marL="742950" lvl="1" indent="-285750" algn="l" rtl="0">
              <a:lnSpc>
                <a:spcPct val="100000"/>
              </a:lnSpc>
              <a:spcBef>
                <a:spcPts val="0"/>
              </a:spcBef>
              <a:spcAft>
                <a:spcPts val="0"/>
              </a:spcAft>
              <a:buSzPts val="1400"/>
              <a:buFont typeface="Arial"/>
              <a:buChar char="•"/>
            </a:pPr>
            <a:r>
              <a:rPr lang="en-US" sz="1100" b="0" i="0" u="none" strike="noStrike">
                <a:solidFill>
                  <a:srgbClr val="000000"/>
                </a:solidFill>
                <a:latin typeface="Arial"/>
                <a:ea typeface="Arial"/>
                <a:cs typeface="Arial"/>
                <a:sym typeface="Arial"/>
              </a:rPr>
              <a:t>Be sedan en elev att kasta  en boll till "servern” och ge ett exempel på vad det kan vara, kanske är informationen en person loggar in på sin bank. </a:t>
            </a:r>
            <a:endParaRPr/>
          </a:p>
          <a:p>
            <a:pPr marL="1143000" lvl="2" indent="-228600" algn="l" rtl="0">
              <a:lnSpc>
                <a:spcPct val="100000"/>
              </a:lnSpc>
              <a:spcBef>
                <a:spcPts val="0"/>
              </a:spcBef>
              <a:spcAft>
                <a:spcPts val="0"/>
              </a:spcAft>
              <a:buSzPts val="1400"/>
              <a:buFont typeface="Arial"/>
              <a:buChar char="•"/>
            </a:pPr>
            <a:r>
              <a:rPr lang="en-US" sz="1100" b="0" i="0" u="none" strike="noStrike">
                <a:solidFill>
                  <a:srgbClr val="000000"/>
                </a:solidFill>
                <a:latin typeface="Arial"/>
                <a:ea typeface="Arial"/>
                <a:cs typeface="Arial"/>
                <a:sym typeface="Arial"/>
              </a:rPr>
              <a:t>Diskutera med eleverna hur lätt det var för "servern" att fånga bollen. Förklara att detta representerar normal trafik till en server.</a:t>
            </a:r>
            <a:endParaRPr/>
          </a:p>
          <a:p>
            <a:pPr marL="914400" lvl="2" indent="0" algn="l" rtl="0">
              <a:lnSpc>
                <a:spcPct val="100000"/>
              </a:lnSpc>
              <a:spcBef>
                <a:spcPts val="0"/>
              </a:spcBef>
              <a:spcAft>
                <a:spcPts val="0"/>
              </a:spcAft>
              <a:buSzPts val="1400"/>
              <a:buFont typeface="Arial"/>
              <a:buNone/>
            </a:pPr>
            <a:endParaRPr sz="1100" b="0" i="0" u="none" strike="noStrike">
              <a:solidFill>
                <a:srgbClr val="000000"/>
              </a:solidFill>
              <a:latin typeface="Arial"/>
              <a:ea typeface="Arial"/>
              <a:cs typeface="Arial"/>
              <a:sym typeface="Arial"/>
            </a:endParaRPr>
          </a:p>
          <a:p>
            <a:pPr marL="742950" lvl="1" indent="-285750" algn="l" rtl="0">
              <a:lnSpc>
                <a:spcPct val="100000"/>
              </a:lnSpc>
              <a:spcBef>
                <a:spcPts val="0"/>
              </a:spcBef>
              <a:spcAft>
                <a:spcPts val="0"/>
              </a:spcAft>
              <a:buSzPts val="1400"/>
              <a:buFont typeface="Arial"/>
              <a:buChar char="•"/>
            </a:pPr>
            <a:r>
              <a:rPr lang="en-US" sz="1100" b="1" i="0" u="none" strike="noStrike">
                <a:solidFill>
                  <a:srgbClr val="000000"/>
                </a:solidFill>
                <a:latin typeface="Arial"/>
                <a:ea typeface="Arial"/>
                <a:cs typeface="Arial"/>
                <a:sym typeface="Arial"/>
              </a:rPr>
              <a:t>Steg 2: Överbelastning</a:t>
            </a:r>
            <a:endParaRPr sz="1100" b="0" i="0" u="none" strike="noStrike">
              <a:solidFill>
                <a:srgbClr val="000000"/>
              </a:solidFill>
              <a:latin typeface="Arial"/>
              <a:ea typeface="Arial"/>
              <a:cs typeface="Arial"/>
              <a:sym typeface="Arial"/>
            </a:endParaRPr>
          </a:p>
          <a:p>
            <a:pPr marL="1143000" lvl="2" indent="-228600" algn="l" rtl="0">
              <a:lnSpc>
                <a:spcPct val="100000"/>
              </a:lnSpc>
              <a:spcBef>
                <a:spcPts val="0"/>
              </a:spcBef>
              <a:spcAft>
                <a:spcPts val="0"/>
              </a:spcAft>
              <a:buSzPts val="1400"/>
              <a:buFont typeface="Arial"/>
              <a:buChar char="•"/>
            </a:pPr>
            <a:r>
              <a:rPr lang="en-US" sz="1100" b="0" i="0" u="none" strike="noStrike">
                <a:solidFill>
                  <a:srgbClr val="000000"/>
                </a:solidFill>
                <a:latin typeface="Arial"/>
                <a:ea typeface="Arial"/>
                <a:cs typeface="Arial"/>
                <a:sym typeface="Arial"/>
              </a:rPr>
              <a:t>Låt deltagarna kasta en varsin boll samtidigt till "servern".</a:t>
            </a:r>
            <a:endParaRPr/>
          </a:p>
          <a:p>
            <a:pPr marL="1143000" lvl="2" indent="-228600" algn="l" rtl="0">
              <a:lnSpc>
                <a:spcPct val="100000"/>
              </a:lnSpc>
              <a:spcBef>
                <a:spcPts val="0"/>
              </a:spcBef>
              <a:spcAft>
                <a:spcPts val="0"/>
              </a:spcAft>
              <a:buSzPts val="1400"/>
              <a:buFont typeface="Arial"/>
              <a:buChar char="•"/>
            </a:pPr>
            <a:r>
              <a:rPr lang="en-US" sz="1100" b="0" i="0" u="none" strike="noStrike">
                <a:solidFill>
                  <a:srgbClr val="000000"/>
                </a:solidFill>
                <a:latin typeface="Arial"/>
                <a:ea typeface="Arial"/>
                <a:cs typeface="Arial"/>
                <a:sym typeface="Arial"/>
              </a:rPr>
              <a:t>Observera hur "servern" har svårt att fånga alla bollarna eftersom det blir för mycket att hantera.</a:t>
            </a:r>
            <a:endParaRPr/>
          </a:p>
          <a:p>
            <a:pPr marL="1143000" lvl="2" indent="-228600" algn="l" rtl="0">
              <a:lnSpc>
                <a:spcPct val="100000"/>
              </a:lnSpc>
              <a:spcBef>
                <a:spcPts val="0"/>
              </a:spcBef>
              <a:spcAft>
                <a:spcPts val="0"/>
              </a:spcAft>
              <a:buSzPts val="1400"/>
              <a:buFont typeface="Arial"/>
              <a:buChar char="•"/>
            </a:pPr>
            <a:r>
              <a:rPr lang="en-US" sz="1100" b="0" i="0" u="none" strike="noStrike">
                <a:solidFill>
                  <a:srgbClr val="000000"/>
                </a:solidFill>
                <a:latin typeface="Arial"/>
                <a:ea typeface="Arial"/>
                <a:cs typeface="Arial"/>
                <a:sym typeface="Arial"/>
              </a:rPr>
              <a:t>Diskutera vad som hände och hur det var för "servern" att försöka fånga alla bollar samtidigt.</a:t>
            </a:r>
            <a:endParaRPr/>
          </a:p>
          <a:p>
            <a:pPr marL="914400" lvl="2" indent="0" algn="l" rtl="0">
              <a:lnSpc>
                <a:spcPct val="100000"/>
              </a:lnSpc>
              <a:spcBef>
                <a:spcPts val="0"/>
              </a:spcBef>
              <a:spcAft>
                <a:spcPts val="0"/>
              </a:spcAft>
              <a:buSzPts val="1400"/>
              <a:buFont typeface="Arial"/>
              <a:buNone/>
            </a:pPr>
            <a:endParaRPr sz="1100" b="0" i="0" u="none" strike="noStrike">
              <a:solidFill>
                <a:srgbClr val="000000"/>
              </a:solidFill>
              <a:latin typeface="Arial"/>
              <a:ea typeface="Arial"/>
              <a:cs typeface="Arial"/>
              <a:sym typeface="Arial"/>
            </a:endParaRPr>
          </a:p>
          <a:p>
            <a:pPr marL="742950" lvl="1" indent="-285750" algn="l" rtl="0">
              <a:lnSpc>
                <a:spcPct val="100000"/>
              </a:lnSpc>
              <a:spcBef>
                <a:spcPts val="0"/>
              </a:spcBef>
              <a:spcAft>
                <a:spcPts val="0"/>
              </a:spcAft>
              <a:buSzPts val="1400"/>
              <a:buFont typeface="Arial"/>
              <a:buChar char="•"/>
            </a:pPr>
            <a:r>
              <a:rPr lang="en-US" sz="1100" b="1" i="0" u="none" strike="noStrike">
                <a:solidFill>
                  <a:srgbClr val="000000"/>
                </a:solidFill>
                <a:latin typeface="Arial"/>
                <a:ea typeface="Arial"/>
                <a:cs typeface="Arial"/>
                <a:sym typeface="Arial"/>
              </a:rPr>
              <a:t>Låt eleverna göra testa på detta igen</a:t>
            </a:r>
            <a:endParaRPr/>
          </a:p>
          <a:p>
            <a:pPr marL="457200" marR="0" lvl="0" indent="-228600" algn="l" rtl="0">
              <a:lnSpc>
                <a:spcPct val="100000"/>
              </a:lnSpc>
              <a:spcBef>
                <a:spcPts val="1200"/>
              </a:spcBef>
              <a:spcAft>
                <a:spcPts val="0"/>
              </a:spcAft>
              <a:buClr>
                <a:srgbClr val="000000"/>
              </a:buClr>
              <a:buSzPts val="1400"/>
              <a:buFont typeface="Arial"/>
              <a:buNone/>
            </a:pPr>
            <a:endParaRPr b="0"/>
          </a:p>
          <a:p>
            <a:pPr marL="457200" marR="0" lvl="0" indent="-228600" algn="l" rtl="0">
              <a:lnSpc>
                <a:spcPct val="100000"/>
              </a:lnSpc>
              <a:spcBef>
                <a:spcPts val="0"/>
              </a:spcBef>
              <a:spcAft>
                <a:spcPts val="0"/>
              </a:spcAft>
              <a:buClr>
                <a:srgbClr val="000000"/>
              </a:buClr>
              <a:buSzPts val="1400"/>
              <a:buFont typeface="Arial"/>
              <a:buNone/>
            </a:pPr>
            <a:r>
              <a:rPr lang="en-US" b="0"/>
              <a:t>Förklara att det är precis så en DDoS-attack går till, det är en överbelastningsattack som gör att en server får enorma mängder information samtidigt och därför inte kan hantera det och kanske slås ut. </a:t>
            </a:r>
            <a:endParaRPr/>
          </a:p>
          <a:p>
            <a:pPr marL="457200" marR="0" lvl="0" indent="-228600" algn="l" rtl="0">
              <a:lnSpc>
                <a:spcPct val="100000"/>
              </a:lnSpc>
              <a:spcBef>
                <a:spcPts val="0"/>
              </a:spcBef>
              <a:spcAft>
                <a:spcPts val="0"/>
              </a:spcAft>
              <a:buClr>
                <a:srgbClr val="000000"/>
              </a:buClr>
              <a:buSzPts val="1400"/>
              <a:buFont typeface="Arial"/>
              <a:buNone/>
            </a:pPr>
            <a:endParaRPr b="0"/>
          </a:p>
          <a:p>
            <a:pPr marL="457200" marR="0" lvl="0" indent="-228600" algn="l" rtl="0">
              <a:lnSpc>
                <a:spcPct val="100000"/>
              </a:lnSpc>
              <a:spcBef>
                <a:spcPts val="0"/>
              </a:spcBef>
              <a:spcAft>
                <a:spcPts val="0"/>
              </a:spcAft>
              <a:buClr>
                <a:srgbClr val="000000"/>
              </a:buClr>
              <a:buSzPts val="1400"/>
              <a:buFont typeface="Arial"/>
              <a:buNone/>
            </a:pPr>
            <a:endParaRPr b="0"/>
          </a:p>
          <a:p>
            <a:pPr marL="457200" marR="0" lvl="0" indent="-228600" algn="l" rtl="0">
              <a:lnSpc>
                <a:spcPct val="100000"/>
              </a:lnSpc>
              <a:spcBef>
                <a:spcPts val="0"/>
              </a:spcBef>
              <a:spcAft>
                <a:spcPts val="0"/>
              </a:spcAft>
              <a:buClr>
                <a:srgbClr val="000000"/>
              </a:buClr>
              <a:buSzPts val="1400"/>
              <a:buFont typeface="Arial"/>
              <a:buNone/>
            </a:pPr>
            <a:endParaRPr b="0"/>
          </a:p>
        </p:txBody>
      </p:sp>
      <p:sp>
        <p:nvSpPr>
          <p:cNvPr id="333" name="Google Shape;33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b="0" i="0">
              <a:solidFill>
                <a:srgbClr val="1F2A36"/>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b="1">
                <a:solidFill>
                  <a:srgbClr val="1F2A36"/>
                </a:solidFill>
              </a:rPr>
              <a:t>[Förslag talmanus] </a:t>
            </a:r>
            <a:endParaRPr/>
          </a:p>
          <a:p>
            <a:pPr marL="0" lvl="0" indent="0" algn="l" rtl="0">
              <a:lnSpc>
                <a:spcPct val="115000"/>
              </a:lnSpc>
              <a:spcBef>
                <a:spcPts val="1200"/>
              </a:spcBef>
              <a:spcAft>
                <a:spcPts val="0"/>
              </a:spcAft>
              <a:buSzPts val="1100"/>
              <a:buNone/>
            </a:pPr>
            <a:r>
              <a:rPr lang="en-US" sz="1200">
                <a:latin typeface="Arial"/>
                <a:ea typeface="Arial"/>
                <a:cs typeface="Arial"/>
                <a:sym typeface="Arial"/>
              </a:rPr>
              <a:t>- Ddos-attack  är som när många datorer skickar mycket information till en annan dator samtidigt vilket gör den överbelastad. Så DDoS kan göra att t.ex. en hemsida eller ett spel på nätet slutar att fungera. Det är som om många personer försöker gå in genom en dörr samtidigt, då kommer istället ingen igenom.</a:t>
            </a:r>
            <a:endParaRPr sz="1200" b="0" i="0">
              <a:latin typeface="Arial"/>
              <a:ea typeface="Arial"/>
              <a:cs typeface="Arial"/>
              <a:sym typeface="Arial"/>
            </a:endParaRPr>
          </a:p>
          <a:p>
            <a:pPr marL="0" lvl="0" indent="0" algn="l" rtl="0">
              <a:lnSpc>
                <a:spcPct val="115000"/>
              </a:lnSpc>
              <a:spcBef>
                <a:spcPts val="1200"/>
              </a:spcBef>
              <a:spcAft>
                <a:spcPts val="0"/>
              </a:spcAft>
              <a:buSzPts val="1100"/>
              <a:buNone/>
            </a:pPr>
            <a:endParaRPr sz="1200" b="1" i="0">
              <a:latin typeface="Arial"/>
              <a:ea typeface="Arial"/>
              <a:cs typeface="Arial"/>
              <a:sym typeface="Arial"/>
            </a:endParaRPr>
          </a:p>
          <a:p>
            <a:pPr marL="171450" lvl="0" indent="-171450" algn="l" rtl="0">
              <a:lnSpc>
                <a:spcPct val="115000"/>
              </a:lnSpc>
              <a:spcBef>
                <a:spcPts val="1200"/>
              </a:spcBef>
              <a:spcAft>
                <a:spcPts val="0"/>
              </a:spcAft>
              <a:buSzPts val="1100"/>
              <a:buFont typeface="Calibri"/>
              <a:buChar char="-"/>
            </a:pPr>
            <a:r>
              <a:rPr lang="en-US" b="0" i="0"/>
              <a:t>En sådan attack utförs av något som kallas för botnät. Ett botnät består av en armé av hundratusentals datorer. Dessa datorer tillhör ofta privatpersoner som utan att veta om det fått ett  spionprogram eller virus installerade, genom att t.ex. klicka på en konstig länk i ett mail eller liknande. Och sedan vid en given tidpunkt används sedan alla dessa datorer för att då attackera, dvs skicka information, till ett utvalt mål, en hemsida t.ex, som då slutar fungera.</a:t>
            </a:r>
            <a:endParaRPr/>
          </a:p>
          <a:p>
            <a:pPr marL="171450" lvl="0" indent="-101600" algn="l" rtl="0">
              <a:lnSpc>
                <a:spcPct val="115000"/>
              </a:lnSpc>
              <a:spcBef>
                <a:spcPts val="1200"/>
              </a:spcBef>
              <a:spcAft>
                <a:spcPts val="0"/>
              </a:spcAft>
              <a:buSzPts val="1100"/>
              <a:buFont typeface="Calibri"/>
              <a:buNone/>
            </a:pPr>
            <a:endParaRPr b="0" i="1"/>
          </a:p>
          <a:p>
            <a:pPr marL="0" lvl="0" indent="0" algn="l" rtl="0">
              <a:lnSpc>
                <a:spcPct val="115000"/>
              </a:lnSpc>
              <a:spcBef>
                <a:spcPts val="1200"/>
              </a:spcBef>
              <a:spcAft>
                <a:spcPts val="0"/>
              </a:spcAft>
              <a:buSzPts val="1100"/>
              <a:buNone/>
            </a:pPr>
            <a:endParaRPr sz="12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solidFill>
                <a:srgbClr val="1F2A36"/>
              </a:solidFill>
              <a:latin typeface="Arial"/>
              <a:ea typeface="Arial"/>
              <a:cs typeface="Arial"/>
              <a:sym typeface="Arial"/>
            </a:endParaRPr>
          </a:p>
          <a:p>
            <a:pPr marL="0" lvl="0" indent="0" algn="l" rtl="0">
              <a:lnSpc>
                <a:spcPct val="115000"/>
              </a:lnSpc>
              <a:spcBef>
                <a:spcPts val="1200"/>
              </a:spcBef>
              <a:spcAft>
                <a:spcPts val="0"/>
              </a:spcAft>
              <a:buSzPts val="1100"/>
              <a:buNone/>
            </a:pPr>
            <a:endParaRPr b="0" i="0">
              <a:solidFill>
                <a:srgbClr val="000000"/>
              </a:solidFill>
              <a:latin typeface="Arial"/>
              <a:ea typeface="Arial"/>
              <a:cs typeface="Arial"/>
              <a:sym typeface="Arial"/>
            </a:endParaRPr>
          </a:p>
          <a:p>
            <a:pPr marL="457200" lvl="0" indent="-228600" algn="l" rtl="0">
              <a:lnSpc>
                <a:spcPct val="100000"/>
              </a:lnSpc>
              <a:spcBef>
                <a:spcPts val="0"/>
              </a:spcBef>
              <a:spcAft>
                <a:spcPts val="0"/>
              </a:spcAft>
              <a:buSzPts val="1400"/>
              <a:buNone/>
            </a:pPr>
            <a:br>
              <a:rPr lang="en-US" b="0"/>
            </a:b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340" name="Google Shape;34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100" b="1"/>
              <a:t>[Förslag talmanus]</a:t>
            </a:r>
            <a:endParaRPr sz="1100" b="0"/>
          </a:p>
          <a:p>
            <a:pPr marL="457200" marR="0" lvl="0" indent="-228600" algn="l" rtl="0">
              <a:lnSpc>
                <a:spcPct val="100000"/>
              </a:lnSpc>
              <a:spcBef>
                <a:spcPts val="0"/>
              </a:spcBef>
              <a:spcAft>
                <a:spcPts val="0"/>
              </a:spcAft>
              <a:buClr>
                <a:srgbClr val="000000"/>
              </a:buClr>
              <a:buSzPts val="1400"/>
              <a:buFont typeface="Arial"/>
              <a:buNone/>
            </a:pPr>
            <a:r>
              <a:rPr lang="en-US" sz="1100" b="1"/>
              <a:t>[klicka</a:t>
            </a:r>
            <a:r>
              <a:rPr lang="en-US" sz="1100" b="0"/>
              <a:t>] Då har vi pratat om Ransomware, Nätfiske och </a:t>
            </a:r>
            <a:r>
              <a:rPr lang="en-US" sz="1100"/>
              <a:t>Social</a:t>
            </a:r>
            <a:r>
              <a:rPr lang="en-US" sz="1100" b="0"/>
              <a:t> </a:t>
            </a:r>
            <a:r>
              <a:rPr lang="en-US" sz="1100"/>
              <a:t>Manipulation</a:t>
            </a:r>
            <a:r>
              <a:rPr lang="en-US" sz="1100" b="0"/>
              <a:t> och</a:t>
            </a:r>
            <a:r>
              <a:rPr lang="en-US" sz="1100" b="1"/>
              <a:t> </a:t>
            </a:r>
            <a:r>
              <a:rPr lang="en-US" sz="1100" b="0"/>
              <a:t>DDoS. </a:t>
            </a:r>
            <a:endParaRPr/>
          </a:p>
          <a:p>
            <a:pPr marL="457200" marR="0" lvl="0" indent="-228600" algn="l" rtl="0">
              <a:lnSpc>
                <a:spcPct val="100000"/>
              </a:lnSpc>
              <a:spcBef>
                <a:spcPts val="0"/>
              </a:spcBef>
              <a:spcAft>
                <a:spcPts val="0"/>
              </a:spcAft>
              <a:buClr>
                <a:srgbClr val="000000"/>
              </a:buClr>
              <a:buSzPts val="1400"/>
              <a:buFont typeface="Arial"/>
              <a:buNone/>
            </a:pPr>
            <a:endParaRPr sz="1100" b="0"/>
          </a:p>
          <a:p>
            <a:pPr marL="457200" marR="0" lvl="0" indent="-228600" algn="l" rtl="0">
              <a:lnSpc>
                <a:spcPct val="100000"/>
              </a:lnSpc>
              <a:spcBef>
                <a:spcPts val="0"/>
              </a:spcBef>
              <a:spcAft>
                <a:spcPts val="0"/>
              </a:spcAft>
              <a:buClr>
                <a:srgbClr val="000000"/>
              </a:buClr>
              <a:buSzPts val="1400"/>
              <a:buFont typeface="Arial"/>
              <a:buNone/>
            </a:pPr>
            <a:r>
              <a:rPr lang="en-US" sz="1100" b="1" i="0"/>
              <a:t>[klicka] </a:t>
            </a:r>
            <a:r>
              <a:rPr lang="en-US" sz="1100" b="0">
                <a:solidFill>
                  <a:schemeClr val="accent2"/>
                </a:solidFill>
                <a:latin typeface="Gill Sans"/>
                <a:ea typeface="Gill Sans"/>
                <a:cs typeface="Gill Sans"/>
                <a:sym typeface="Gill Sans"/>
              </a:rPr>
              <a:t>Nu ska vi fortsätta med något som heter Brute Force.</a:t>
            </a:r>
            <a:endParaRPr sz="1100" b="0"/>
          </a:p>
          <a:p>
            <a:pPr marL="0" lvl="0" indent="0" algn="l" rtl="0">
              <a:lnSpc>
                <a:spcPct val="115000"/>
              </a:lnSpc>
              <a:spcBef>
                <a:spcPts val="1200"/>
              </a:spcBef>
              <a:spcAft>
                <a:spcPts val="1200"/>
              </a:spcAft>
              <a:buClr>
                <a:schemeClr val="dk1"/>
              </a:buClr>
              <a:buSzPts val="1100"/>
              <a:buFont typeface="Arial"/>
              <a:buNone/>
            </a:pPr>
            <a:endParaRPr sz="1100">
              <a:latin typeface="Arial"/>
              <a:ea typeface="Arial"/>
              <a:cs typeface="Arial"/>
              <a:sym typeface="Arial"/>
            </a:endParaRPr>
          </a:p>
        </p:txBody>
      </p:sp>
      <p:sp>
        <p:nvSpPr>
          <p:cNvPr id="350" name="Google Shape;35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b="0"/>
          </a:p>
        </p:txBody>
      </p:sp>
      <p:sp>
        <p:nvSpPr>
          <p:cNvPr id="370" name="Google Shape;370;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b="1">
                <a:latin typeface="Arial"/>
                <a:ea typeface="Arial"/>
                <a:cs typeface="Arial"/>
                <a:sym typeface="Arial"/>
              </a:rPr>
              <a:t>[Förslag talmanus] </a:t>
            </a:r>
            <a:endParaRPr/>
          </a:p>
          <a:p>
            <a:pPr marL="457200" marR="0" lvl="0" indent="-228600" algn="l" rtl="0">
              <a:lnSpc>
                <a:spcPct val="100000"/>
              </a:lnSpc>
              <a:spcBef>
                <a:spcPts val="0"/>
              </a:spcBef>
              <a:spcAft>
                <a:spcPts val="0"/>
              </a:spcAft>
              <a:buClr>
                <a:srgbClr val="000000"/>
              </a:buClr>
              <a:buSzPts val="1400"/>
              <a:buFont typeface="Arial"/>
              <a:buNone/>
            </a:pPr>
            <a:r>
              <a:rPr lang="en-US"/>
              <a:t>Vi kan ta den här artikeln som exempel.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Hur många av er känner till Snapchat? Hur många har Snapchat? </a:t>
            </a:r>
            <a:r>
              <a:rPr lang="en-US" b="1"/>
              <a:t>[Be eleverna räcka upp handen]</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Det var så att polisen i Göteborg fick plötsligt in en massa polisanmälningar där ungdomar blivit lurade att swisha tusentals kronor till ”kompisar” som skrivit till dem via Snapchat. Problemet var att det var inte deras kompisar som bett dem om pengarna utan kontona var kapade.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I artikeln, som publicerades i GP, intervjuades </a:t>
            </a:r>
            <a:r>
              <a:rPr lang="en-US" b="0" i="0">
                <a:solidFill>
                  <a:srgbClr val="1E2D37"/>
                </a:solidFill>
                <a:latin typeface="Georgia"/>
                <a:ea typeface="Georgia"/>
                <a:cs typeface="Georgia"/>
                <a:sym typeface="Georgia"/>
              </a:rPr>
              <a:t>en från bedrägerisektionen vid polisen i Väst och hon sa att de misstänkte att hackarna använt så kallad Brute force-attack, eller lösenordsgissarattack. </a:t>
            </a:r>
            <a:endParaRPr/>
          </a:p>
        </p:txBody>
      </p:sp>
      <p:sp>
        <p:nvSpPr>
          <p:cNvPr id="377" name="Google Shape;37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b="1">
                <a:latin typeface="Arial"/>
                <a:ea typeface="Arial"/>
                <a:cs typeface="Arial"/>
                <a:sym typeface="Arial"/>
              </a:rPr>
              <a:t>[Förslag talmanus]  </a:t>
            </a:r>
            <a:endParaRPr/>
          </a:p>
          <a:p>
            <a:pPr marL="457200" marR="0" lvl="0" indent="-228600" algn="l" rtl="0">
              <a:lnSpc>
                <a:spcPct val="100000"/>
              </a:lnSpc>
              <a:spcBef>
                <a:spcPts val="0"/>
              </a:spcBef>
              <a:spcAft>
                <a:spcPts val="0"/>
              </a:spcAft>
              <a:buClr>
                <a:srgbClr val="000000"/>
              </a:buClr>
              <a:buSzPts val="1400"/>
              <a:buFont typeface="Arial"/>
              <a:buNone/>
            </a:pPr>
            <a:r>
              <a:rPr lang="en-US"/>
              <a:t>Såhär kan en brute force attack gå till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b="1"/>
              <a:t>[Klicka] </a:t>
            </a:r>
            <a:r>
              <a:rPr lang="en-US"/>
              <a:t>Lösenord läcker från en hemsida, t.ex. sociala medier-, spel, mailkonton.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b="1"/>
              <a:t>[Klicka] </a:t>
            </a:r>
            <a:r>
              <a:rPr lang="en-US"/>
              <a:t>Dessa filer med listor över miljoner lösenord kan säljas mellan olika cyberkriminella på nätet (och det är inte så dyrt)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b="1"/>
              <a:t>[Klicka] </a:t>
            </a:r>
            <a:r>
              <a:rPr lang="en-US"/>
              <a:t>Dessa lösenord laddas upp och testas sedan av mängder av datorer samtidigt, och de här datorerna kan testa enorma antal lösenord i minuten och testa alla möjliga kombinationer. Dessa datorer känner även till de vanligaste lösenorden och testar även dem i olika kombinationer. </a:t>
            </a:r>
            <a:endParaRPr/>
          </a:p>
          <a:p>
            <a:pPr marL="457200" marR="0" lvl="0" indent="-228600" algn="l" rtl="0">
              <a:lnSpc>
                <a:spcPct val="100000"/>
              </a:lnSpc>
              <a:spcBef>
                <a:spcPts val="0"/>
              </a:spcBef>
              <a:spcAft>
                <a:spcPts val="0"/>
              </a:spcAft>
              <a:buClr>
                <a:srgbClr val="000000"/>
              </a:buClr>
              <a:buSzPts val="1400"/>
              <a:buFont typeface="Arial"/>
              <a:buNone/>
            </a:pPr>
            <a:endParaRPr b="1"/>
          </a:p>
          <a:p>
            <a:pPr marL="457200" marR="0" lvl="0" indent="-228600" algn="l" rtl="0">
              <a:lnSpc>
                <a:spcPct val="100000"/>
              </a:lnSpc>
              <a:spcBef>
                <a:spcPts val="0"/>
              </a:spcBef>
              <a:spcAft>
                <a:spcPts val="0"/>
              </a:spcAft>
              <a:buClr>
                <a:srgbClr val="000000"/>
              </a:buClr>
              <a:buSzPts val="1400"/>
              <a:buFont typeface="Arial"/>
              <a:buNone/>
            </a:pPr>
            <a:r>
              <a:rPr lang="en-US" b="1"/>
              <a:t>[Klicka] </a:t>
            </a:r>
            <a:r>
              <a:rPr lang="en-US"/>
              <a:t>Tillslut knäcks lösenorden, det handlar bara om tid, och hackarna kan  då få tillgång till människors konton.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383" name="Google Shape;38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0" name="Google Shape;42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b="1" i="0"/>
              <a:t>Tips</a:t>
            </a:r>
            <a:r>
              <a:rPr lang="en-US" i="1"/>
              <a:t> </a:t>
            </a:r>
            <a:endParaRPr/>
          </a:p>
          <a:p>
            <a:pPr marL="171450" lvl="0" indent="-171450" algn="l" rtl="0">
              <a:lnSpc>
                <a:spcPct val="100000"/>
              </a:lnSpc>
              <a:spcBef>
                <a:spcPts val="0"/>
              </a:spcBef>
              <a:spcAft>
                <a:spcPts val="0"/>
              </a:spcAft>
              <a:buSzPts val="1400"/>
              <a:buFont typeface="Arial"/>
              <a:buChar char="•"/>
            </a:pPr>
            <a:r>
              <a:rPr lang="en-US"/>
              <a:t>På den här sidan kan du testa om din email-adress har varit med i en breach, det vill säga en incident där personlig information exponerats. Om det finns tid får eleverna gärna testa.</a:t>
            </a:r>
            <a:endParaRPr/>
          </a:p>
          <a:p>
            <a:pPr marL="171450" lvl="0" indent="-171450" algn="l" rtl="0">
              <a:lnSpc>
                <a:spcPct val="100000"/>
              </a:lnSpc>
              <a:spcBef>
                <a:spcPts val="0"/>
              </a:spcBef>
              <a:spcAft>
                <a:spcPts val="0"/>
              </a:spcAft>
              <a:buSzPts val="1400"/>
              <a:buFont typeface="Arial"/>
              <a:buChar char="•"/>
            </a:pPr>
            <a:r>
              <a:rPr lang="en-US"/>
              <a:t>Om de inte hinner testa får ni gärna demonstrera hur det fungerar. </a:t>
            </a:r>
            <a:endParaRPr/>
          </a:p>
          <a:p>
            <a:pPr marL="171450" lvl="0" indent="-82550" algn="l" rtl="0">
              <a:lnSpc>
                <a:spcPct val="100000"/>
              </a:lnSpc>
              <a:spcBef>
                <a:spcPts val="0"/>
              </a:spcBef>
              <a:spcAft>
                <a:spcPts val="0"/>
              </a:spcAft>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 </a:t>
            </a:r>
            <a:r>
              <a:rPr lang="en-US" u="sng">
                <a:solidFill>
                  <a:schemeClr val="hlink"/>
                </a:solidFill>
                <a:hlinkClick r:id="rId3"/>
              </a:rPr>
              <a:t>https://haveibeenpwned.com/</a:t>
            </a:r>
            <a:r>
              <a:rPr lang="en-US"/>
              <a:t> </a:t>
            </a:r>
            <a:endParaRPr/>
          </a:p>
        </p:txBody>
      </p:sp>
      <p:sp>
        <p:nvSpPr>
          <p:cNvPr id="421" name="Google Shape;42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b="1">
                <a:latin typeface="Arial"/>
                <a:ea typeface="Arial"/>
                <a:cs typeface="Arial"/>
                <a:sym typeface="Arial"/>
              </a:rPr>
              <a:t>[Förslag talmanus</a:t>
            </a:r>
            <a:r>
              <a:rPr lang="en-US"/>
              <a:t>]   Hur ska man göra för att skydda sig från en Brute Force-attack? Jo genom god lösenordshygien! </a:t>
            </a:r>
            <a:endParaRPr/>
          </a:p>
          <a:p>
            <a:pPr marL="457200" marR="0" lvl="0" indent="-228600" algn="l" rtl="0">
              <a:lnSpc>
                <a:spcPct val="100000"/>
              </a:lnSpc>
              <a:spcBef>
                <a:spcPts val="0"/>
              </a:spcBef>
              <a:spcAft>
                <a:spcPts val="0"/>
              </a:spcAft>
              <a:buClr>
                <a:srgbClr val="000000"/>
              </a:buClr>
              <a:buSzPts val="1400"/>
              <a:buFont typeface="Arial"/>
              <a:buNone/>
            </a:pPr>
            <a:endParaRPr/>
          </a:p>
          <a:p>
            <a:pPr marL="0" lvl="0" indent="0" algn="l" rtl="0">
              <a:lnSpc>
                <a:spcPct val="100000"/>
              </a:lnSpc>
              <a:spcBef>
                <a:spcPts val="0"/>
              </a:spcBef>
              <a:spcAft>
                <a:spcPts val="0"/>
              </a:spcAft>
              <a:buClr>
                <a:schemeClr val="dk1"/>
              </a:buClr>
              <a:buSzPts val="1200"/>
              <a:buFont typeface="Arial"/>
              <a:buNone/>
            </a:pPr>
            <a:r>
              <a:rPr lang="en-US" b="1" i="0"/>
              <a:t>[Fråga eleverna] </a:t>
            </a:r>
            <a:r>
              <a:rPr lang="en-US"/>
              <a:t>Vad är hygien? </a:t>
            </a:r>
            <a:endParaRPr/>
          </a:p>
          <a:p>
            <a:pPr marL="171450" lvl="0" indent="-171450" algn="l" rtl="0">
              <a:lnSpc>
                <a:spcPct val="100000"/>
              </a:lnSpc>
              <a:spcBef>
                <a:spcPts val="0"/>
              </a:spcBef>
              <a:spcAft>
                <a:spcPts val="0"/>
              </a:spcAft>
              <a:buClr>
                <a:schemeClr val="dk1"/>
              </a:buClr>
              <a:buSzPts val="1200"/>
              <a:buFont typeface="Arial"/>
              <a:buChar char="•"/>
            </a:pPr>
            <a:r>
              <a:rPr lang="en-US"/>
              <a:t>Hygien är goda vanor att ta hand om sig. På samma sätt måste vi ha bra vanor för att ta hand om våra lösenord.</a:t>
            </a:r>
            <a:endParaRPr/>
          </a:p>
          <a:p>
            <a:pPr marL="171450" lvl="0" indent="-171450" algn="l" rtl="0">
              <a:lnSpc>
                <a:spcPct val="100000"/>
              </a:lnSpc>
              <a:spcBef>
                <a:spcPts val="0"/>
              </a:spcBef>
              <a:spcAft>
                <a:spcPts val="0"/>
              </a:spcAft>
              <a:buClr>
                <a:schemeClr val="dk1"/>
              </a:buClr>
              <a:buSzPts val="1200"/>
              <a:buFont typeface="Arial"/>
              <a:buChar char="•"/>
            </a:pPr>
            <a:r>
              <a:rPr lang="en-US"/>
              <a:t>Att ha en bra lösenordshygien är att ha ett bra lås på sin dörr.</a:t>
            </a:r>
            <a:endParaRPr/>
          </a:p>
          <a:p>
            <a:pPr marL="171450" lvl="0" indent="-9525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US"/>
              <a:t>Här kommer exempel på hur man har bra lösenordshygien: </a:t>
            </a:r>
            <a:endParaRPr/>
          </a:p>
          <a:p>
            <a:pPr marL="0" lvl="0" indent="0" algn="l" rtl="0">
              <a:lnSpc>
                <a:spcPct val="100000"/>
              </a:lnSpc>
              <a:spcBef>
                <a:spcPts val="0"/>
              </a:spcBef>
              <a:spcAft>
                <a:spcPts val="0"/>
              </a:spcAft>
              <a:buClr>
                <a:schemeClr val="dk1"/>
              </a:buClr>
              <a:buSzPts val="1200"/>
              <a:buFont typeface="Calibri"/>
              <a:buNone/>
            </a:pPr>
            <a:r>
              <a:rPr lang="en-US" b="1"/>
              <a:t>[Klicka] </a:t>
            </a:r>
            <a:r>
              <a:rPr lang="en-US"/>
              <a:t>Svårgissade lösenord</a:t>
            </a:r>
            <a:endParaRPr/>
          </a:p>
          <a:p>
            <a:pPr marL="0" lvl="0" indent="0" algn="l" rtl="0">
              <a:lnSpc>
                <a:spcPct val="100000"/>
              </a:lnSpc>
              <a:spcBef>
                <a:spcPts val="0"/>
              </a:spcBef>
              <a:spcAft>
                <a:spcPts val="0"/>
              </a:spcAft>
              <a:buClr>
                <a:schemeClr val="dk1"/>
              </a:buClr>
              <a:buSzPts val="1200"/>
              <a:buFont typeface="Calibri"/>
              <a:buNone/>
            </a:pPr>
            <a:r>
              <a:rPr lang="en-US" b="1"/>
              <a:t>[Klicka] </a:t>
            </a:r>
            <a:r>
              <a:rPr lang="en-US"/>
              <a:t>Desto längre lösenord desto bättre </a:t>
            </a:r>
            <a:endParaRPr/>
          </a:p>
          <a:p>
            <a:pPr marL="0" lvl="0" indent="0" algn="l" rtl="0">
              <a:lnSpc>
                <a:spcPct val="100000"/>
              </a:lnSpc>
              <a:spcBef>
                <a:spcPts val="0"/>
              </a:spcBef>
              <a:spcAft>
                <a:spcPts val="0"/>
              </a:spcAft>
              <a:buClr>
                <a:schemeClr val="dk1"/>
              </a:buClr>
              <a:buSzPts val="1200"/>
              <a:buFont typeface="Calibri"/>
              <a:buNone/>
            </a:pPr>
            <a:r>
              <a:rPr lang="en-US" b="1"/>
              <a:t>[Klicka] </a:t>
            </a:r>
            <a:r>
              <a:rPr lang="en-US"/>
              <a:t>Olika lösenord överallt</a:t>
            </a:r>
            <a:endParaRPr/>
          </a:p>
          <a:p>
            <a:pPr marL="0" lvl="0" indent="0" algn="l" rtl="0">
              <a:lnSpc>
                <a:spcPct val="100000"/>
              </a:lnSpc>
              <a:spcBef>
                <a:spcPts val="0"/>
              </a:spcBef>
              <a:spcAft>
                <a:spcPts val="0"/>
              </a:spcAft>
              <a:buClr>
                <a:schemeClr val="dk1"/>
              </a:buClr>
              <a:buSzPts val="1200"/>
              <a:buFont typeface="Calibri"/>
              <a:buNone/>
            </a:pPr>
            <a:r>
              <a:rPr lang="en-US" b="1"/>
              <a:t>[Klicka] </a:t>
            </a:r>
            <a:r>
              <a:rPr lang="en-US"/>
              <a:t>Två-stegs-inlogg om möjligt. På många ställen kan man välja det alternativet, det betyder att man t.ex. får en kod skickad via mail/sms efter man skrivit in sitt lösenord.</a:t>
            </a:r>
            <a:endParaRPr/>
          </a:p>
          <a:p>
            <a:pPr marL="171450" lvl="0" indent="-95250" algn="l" rtl="0">
              <a:lnSpc>
                <a:spcPct val="100000"/>
              </a:lnSpc>
              <a:spcBef>
                <a:spcPts val="0"/>
              </a:spcBef>
              <a:spcAft>
                <a:spcPts val="0"/>
              </a:spcAft>
              <a:buClr>
                <a:schemeClr val="dk1"/>
              </a:buClr>
              <a:buSzPts val="1200"/>
              <a:buFont typeface="Calibri"/>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433" name="Google Shape;43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b="1"/>
              <a:t>[Förslag talmanus] </a:t>
            </a:r>
            <a:endParaRPr/>
          </a:p>
          <a:p>
            <a:pPr marL="0" lvl="0" indent="0" algn="l" rtl="0">
              <a:lnSpc>
                <a:spcPct val="100000"/>
              </a:lnSpc>
              <a:spcBef>
                <a:spcPts val="0"/>
              </a:spcBef>
              <a:spcAft>
                <a:spcPts val="0"/>
              </a:spcAft>
              <a:buClr>
                <a:schemeClr val="dk1"/>
              </a:buClr>
              <a:buSzPts val="1200"/>
              <a:buNone/>
            </a:pPr>
            <a:r>
              <a:rPr lang="en-US" b="1"/>
              <a:t>[Klicka</a:t>
            </a:r>
            <a:r>
              <a:rPr lang="en-US"/>
              <a:t>] 1. Berätta för en vuxen (som t ex en förälder eller en lärare) och be om hjälp</a:t>
            </a:r>
            <a:endParaRPr/>
          </a:p>
          <a:p>
            <a:pPr marL="171450" lvl="0" indent="-95250" algn="l" rtl="0">
              <a:lnSpc>
                <a:spcPct val="100000"/>
              </a:lnSpc>
              <a:spcBef>
                <a:spcPts val="0"/>
              </a:spcBef>
              <a:spcAft>
                <a:spcPts val="0"/>
              </a:spcAft>
              <a:buClr>
                <a:schemeClr val="dk1"/>
              </a:buClr>
              <a:buSzPts val="1200"/>
              <a:buNone/>
            </a:pPr>
            <a:endParaRPr/>
          </a:p>
          <a:p>
            <a:pPr marL="0" lvl="0" indent="0" algn="l" rtl="0">
              <a:lnSpc>
                <a:spcPct val="100000"/>
              </a:lnSpc>
              <a:spcBef>
                <a:spcPts val="0"/>
              </a:spcBef>
              <a:spcAft>
                <a:spcPts val="0"/>
              </a:spcAft>
              <a:buClr>
                <a:schemeClr val="dk1"/>
              </a:buClr>
              <a:buSzPts val="1200"/>
              <a:buNone/>
            </a:pPr>
            <a:r>
              <a:rPr lang="en-US" b="1"/>
              <a:t>[Klicka]</a:t>
            </a:r>
            <a:r>
              <a:rPr lang="en-US"/>
              <a:t> 2. Byt lösenord på det kontot och alla  andra konton som har samma lösenord</a:t>
            </a:r>
            <a:endParaRPr/>
          </a:p>
          <a:p>
            <a:pPr marL="171450" lvl="0" indent="-9525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None/>
            </a:pPr>
            <a:r>
              <a:rPr lang="en-US" b="1"/>
              <a:t>[Klicka]</a:t>
            </a:r>
            <a:r>
              <a:rPr lang="en-US"/>
              <a:t> 3. Logga ut från alla aktiva inloggningar via hemsidans kontoinställningar</a:t>
            </a:r>
            <a:endParaRPr/>
          </a:p>
          <a:p>
            <a:pPr marL="171450" lvl="0" indent="-9525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None/>
            </a:pPr>
            <a:r>
              <a:rPr lang="en-US" b="1"/>
              <a:t>[Klicka] </a:t>
            </a:r>
            <a:r>
              <a:rPr lang="en-US"/>
              <a:t>4. Kontakta företaget som äger sidan och fråga om de kan hjälpa dig att återfå kontot</a:t>
            </a:r>
            <a:endParaRPr/>
          </a:p>
          <a:p>
            <a:pPr marL="171450" lvl="0" indent="-9525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US" b="1"/>
              <a:t>[Klicka] </a:t>
            </a:r>
            <a:r>
              <a:rPr lang="en-US"/>
              <a:t>5. Polisanmäl</a:t>
            </a:r>
            <a:endParaRPr/>
          </a:p>
          <a:p>
            <a:pPr marL="171450" lvl="0" indent="-95250" algn="l" rtl="0">
              <a:lnSpc>
                <a:spcPct val="100000"/>
              </a:lnSpc>
              <a:spcBef>
                <a:spcPts val="0"/>
              </a:spcBef>
              <a:spcAft>
                <a:spcPts val="0"/>
              </a:spcAft>
              <a:buClr>
                <a:schemeClr val="dk1"/>
              </a:buClr>
              <a:buSzPts val="1200"/>
              <a:buFont typeface="Arial"/>
              <a:buNone/>
            </a:pPr>
            <a:endParaRPr/>
          </a:p>
        </p:txBody>
      </p:sp>
      <p:sp>
        <p:nvSpPr>
          <p:cNvPr id="445" name="Google Shape;445;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e9745337d5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g2e9745337d5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100" b="1">
                <a:latin typeface="Arial"/>
                <a:ea typeface="Arial"/>
                <a:cs typeface="Arial"/>
                <a:sym typeface="Arial"/>
              </a:rPr>
              <a:t>[Genomförande]</a:t>
            </a:r>
            <a:endParaRPr/>
          </a:p>
          <a:p>
            <a:pPr marL="0" lvl="0" indent="0" algn="l" rtl="0">
              <a:lnSpc>
                <a:spcPct val="100000"/>
              </a:lnSpc>
              <a:spcBef>
                <a:spcPts val="0"/>
              </a:spcBef>
              <a:spcAft>
                <a:spcPts val="0"/>
              </a:spcAft>
              <a:buSzPts val="1400"/>
              <a:buNone/>
            </a:pPr>
            <a:r>
              <a:rPr lang="en-US" sz="1100">
                <a:latin typeface="Arial"/>
                <a:ea typeface="Arial"/>
                <a:cs typeface="Arial"/>
                <a:sym typeface="Arial"/>
              </a:rPr>
              <a:t> Berätta att Radware är ett Amerikanskt cybersäkerhetsföretag som har en karta där pågående cyberattacker visas i, i princip, realtid. </a:t>
            </a:r>
            <a:endParaRPr/>
          </a:p>
          <a:p>
            <a:pPr marL="0" lvl="0" indent="0" algn="l" rtl="0">
              <a:lnSpc>
                <a:spcPct val="100000"/>
              </a:lnSpc>
              <a:spcBef>
                <a:spcPts val="0"/>
              </a:spcBef>
              <a:spcAft>
                <a:spcPts val="0"/>
              </a:spcAft>
              <a:buSzPts val="1400"/>
              <a:buNone/>
            </a:pPr>
            <a:r>
              <a:rPr lang="en-US" sz="1100">
                <a:latin typeface="Arial"/>
                <a:ea typeface="Arial"/>
                <a:cs typeface="Arial"/>
                <a:sym typeface="Arial"/>
              </a:rPr>
              <a:t>Visa eleverna kort runt om på denna sida. Till vänster finner ni de olika kategorierna, förklara gärna de olika färgernas innebörd. </a:t>
            </a:r>
            <a:endParaRPr/>
          </a:p>
          <a:p>
            <a:pPr marL="0" lvl="0" indent="0" algn="l" rtl="0">
              <a:lnSpc>
                <a:spcPct val="100000"/>
              </a:lnSpc>
              <a:spcBef>
                <a:spcPts val="0"/>
              </a:spcBef>
              <a:spcAft>
                <a:spcPts val="0"/>
              </a:spcAft>
              <a:buSzPts val="1400"/>
              <a:buNone/>
            </a:pP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3200"/>
              <a:buFont typeface="Arial"/>
              <a:buNone/>
            </a:pPr>
            <a:r>
              <a:rPr lang="en-US" sz="1100" b="1">
                <a:latin typeface="Arial"/>
                <a:ea typeface="Arial"/>
                <a:cs typeface="Arial"/>
                <a:sym typeface="Arial"/>
              </a:rPr>
              <a:t>https://livethreatmap.radware.com/</a:t>
            </a:r>
            <a:endParaRPr sz="1100">
              <a:latin typeface="Arial"/>
              <a:ea typeface="Arial"/>
              <a:cs typeface="Arial"/>
              <a:sym typeface="Arial"/>
            </a:endParaRPr>
          </a:p>
        </p:txBody>
      </p:sp>
      <p:sp>
        <p:nvSpPr>
          <p:cNvPr id="453" name="Google Shape;453;g2e9745337d5_0_15:notes"/>
          <p:cNvSpPr txBox="1">
            <a:spLocks noGrp="1"/>
          </p:cNvSpPr>
          <p:nvPr>
            <p:ph type="hdr" idx="3"/>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4" name="Google Shape;454;g2e9745337d5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58750" lvl="0" indent="0" algn="l" rtl="0">
              <a:lnSpc>
                <a:spcPct val="115000"/>
              </a:lnSpc>
              <a:spcBef>
                <a:spcPts val="1200"/>
              </a:spcBef>
              <a:spcAft>
                <a:spcPts val="0"/>
              </a:spcAft>
              <a:buClr>
                <a:schemeClr val="dk1"/>
              </a:buClr>
              <a:buSzPts val="1100"/>
              <a:buNone/>
            </a:pPr>
            <a:r>
              <a:rPr lang="en-US" sz="1100" b="1">
                <a:latin typeface="Arial"/>
                <a:ea typeface="Arial"/>
                <a:cs typeface="Arial"/>
                <a:sym typeface="Arial"/>
              </a:rPr>
              <a:t>[Genomförande]</a:t>
            </a:r>
            <a:endParaRPr sz="1100" b="1">
              <a:latin typeface="Arial"/>
              <a:ea typeface="Arial"/>
              <a:cs typeface="Arial"/>
              <a:sym typeface="Arial"/>
            </a:endParaRPr>
          </a:p>
          <a:p>
            <a:pPr marL="158750" lvl="0" indent="0" algn="l" rtl="0">
              <a:lnSpc>
                <a:spcPct val="114999"/>
              </a:lnSpc>
              <a:spcBef>
                <a:spcPts val="1200"/>
              </a:spcBef>
              <a:spcAft>
                <a:spcPts val="0"/>
              </a:spcAft>
              <a:buSzPts val="1100"/>
              <a:buNone/>
            </a:pPr>
            <a:r>
              <a:rPr lang="en-US" sz="1100">
                <a:latin typeface="Arial"/>
                <a:ea typeface="Arial"/>
                <a:cs typeface="Arial"/>
                <a:sym typeface="Arial"/>
              </a:rPr>
              <a:t>Klicka fram varje punkt en I taget. Sammanfatta vad ni gått igenom idag – be eleverna hjälpa till. </a:t>
            </a:r>
            <a:endParaRPr sz="1100">
              <a:latin typeface="Arial"/>
              <a:ea typeface="Arial"/>
              <a:cs typeface="Arial"/>
              <a:sym typeface="Arial"/>
            </a:endParaRPr>
          </a:p>
          <a:p>
            <a:pPr marL="285750" lvl="0" indent="-209550" algn="l" rtl="0">
              <a:lnSpc>
                <a:spcPct val="100000"/>
              </a:lnSpc>
              <a:spcBef>
                <a:spcPts val="1200"/>
              </a:spcBef>
              <a:spcAft>
                <a:spcPts val="0"/>
              </a:spcAft>
              <a:buClr>
                <a:schemeClr val="dk1"/>
              </a:buClr>
              <a:buSzPts val="1200"/>
              <a:buFont typeface="Arial"/>
              <a:buNone/>
            </a:pPr>
            <a:endParaRPr/>
          </a:p>
          <a:p>
            <a:pPr marL="285750" lvl="0" indent="-209550" algn="l" rtl="0">
              <a:lnSpc>
                <a:spcPct val="100000"/>
              </a:lnSpc>
              <a:spcBef>
                <a:spcPts val="0"/>
              </a:spcBef>
              <a:spcAft>
                <a:spcPts val="0"/>
              </a:spcAft>
              <a:buClr>
                <a:schemeClr val="dk1"/>
              </a:buClr>
              <a:buSzPts val="1200"/>
              <a:buFont typeface="Arial"/>
              <a:buNone/>
            </a:pPr>
            <a:endParaRPr/>
          </a:p>
          <a:p>
            <a:pPr marL="171450" marR="0" lvl="0" indent="-95250" algn="l" rtl="0">
              <a:lnSpc>
                <a:spcPct val="100000"/>
              </a:lnSpc>
              <a:spcBef>
                <a:spcPts val="0"/>
              </a:spcBef>
              <a:spcAft>
                <a:spcPts val="0"/>
              </a:spcAft>
              <a:buClr>
                <a:schemeClr val="dk1"/>
              </a:buClr>
              <a:buSzPts val="1200"/>
              <a:buFont typeface="Arial"/>
              <a:buNone/>
            </a:pPr>
            <a:endParaRPr/>
          </a:p>
        </p:txBody>
      </p:sp>
      <p:sp>
        <p:nvSpPr>
          <p:cNvPr id="464" name="Google Shape;464;p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58750" lvl="0" indent="0" algn="l" rtl="0">
              <a:lnSpc>
                <a:spcPct val="114999"/>
              </a:lnSpc>
              <a:spcBef>
                <a:spcPts val="1200"/>
              </a:spcBef>
              <a:spcAft>
                <a:spcPts val="0"/>
              </a:spcAft>
              <a:buSzPts val="1400"/>
              <a:buNone/>
            </a:pPr>
            <a:r>
              <a:rPr lang="en-US" b="1"/>
              <a:t>[Genomförande]</a:t>
            </a:r>
            <a:endParaRPr/>
          </a:p>
          <a:p>
            <a:pPr marL="158750" lvl="0" indent="0" algn="l" rtl="0">
              <a:lnSpc>
                <a:spcPct val="114999"/>
              </a:lnSpc>
              <a:spcBef>
                <a:spcPts val="1200"/>
              </a:spcBef>
              <a:spcAft>
                <a:spcPts val="0"/>
              </a:spcAft>
              <a:buSzPts val="1100"/>
              <a:buNone/>
            </a:pPr>
            <a:r>
              <a:rPr lang="en-US" sz="1100">
                <a:latin typeface="Arial"/>
                <a:ea typeface="Arial"/>
                <a:cs typeface="Arial"/>
                <a:sym typeface="Arial"/>
              </a:rPr>
              <a:t>Sammanfatta tipsen som tagits upp under lektionen.</a:t>
            </a:r>
            <a:endParaRPr/>
          </a:p>
          <a:p>
            <a:pPr marL="158750" lvl="0" indent="0" algn="l" rtl="0">
              <a:lnSpc>
                <a:spcPct val="114999"/>
              </a:lnSpc>
              <a:spcBef>
                <a:spcPts val="1200"/>
              </a:spcBef>
              <a:spcAft>
                <a:spcPts val="0"/>
              </a:spcAft>
              <a:buSzPts val="1100"/>
              <a:buNone/>
            </a:pPr>
            <a:endParaRPr sz="1100">
              <a:latin typeface="Arial"/>
              <a:ea typeface="Arial"/>
              <a:cs typeface="Arial"/>
              <a:sym typeface="Arial"/>
            </a:endParaRPr>
          </a:p>
          <a:p>
            <a:pPr marL="228600" lvl="0" indent="0" algn="l" rtl="0">
              <a:lnSpc>
                <a:spcPct val="100000"/>
              </a:lnSpc>
              <a:spcBef>
                <a:spcPts val="0"/>
              </a:spcBef>
              <a:spcAft>
                <a:spcPts val="0"/>
              </a:spcAft>
              <a:buSzPts val="1400"/>
              <a:buFont typeface="Arial"/>
              <a:buNone/>
            </a:pPr>
            <a:r>
              <a:rPr lang="en-US" sz="1100" b="1">
                <a:latin typeface="Arial"/>
                <a:ea typeface="Arial"/>
                <a:cs typeface="Arial"/>
                <a:sym typeface="Arial"/>
              </a:rPr>
              <a:t>[klicka] </a:t>
            </a:r>
            <a:r>
              <a:rPr lang="en-US" sz="1100" b="0">
                <a:latin typeface="Arial"/>
                <a:ea typeface="Arial"/>
                <a:cs typeface="Arial"/>
                <a:sym typeface="Arial"/>
              </a:rPr>
              <a:t>Stanna upp och tänk efter en stund innan du klickar på länkar som du får i sms, meddelanden, på spel från andra användare. Ser länken korrekt ut? Verkar det rimligt att detta företag mailar mig detta? </a:t>
            </a:r>
            <a:endParaRPr/>
          </a:p>
          <a:p>
            <a:pPr marL="228600" lvl="0" indent="0" algn="l" rtl="0">
              <a:lnSpc>
                <a:spcPct val="100000"/>
              </a:lnSpc>
              <a:spcBef>
                <a:spcPts val="0"/>
              </a:spcBef>
              <a:spcAft>
                <a:spcPts val="0"/>
              </a:spcAft>
              <a:buSzPts val="1400"/>
              <a:buFont typeface="Calibri"/>
              <a:buNone/>
            </a:pPr>
            <a:endParaRPr sz="1100" b="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100" b="1">
                <a:latin typeface="Arial"/>
                <a:ea typeface="Arial"/>
                <a:cs typeface="Arial"/>
                <a:sym typeface="Arial"/>
              </a:rPr>
              <a:t>[klicka] </a:t>
            </a:r>
            <a:r>
              <a:rPr lang="en-US" sz="1100">
                <a:latin typeface="Arial"/>
                <a:ea typeface="Arial"/>
                <a:cs typeface="Arial"/>
                <a:sym typeface="Arial"/>
              </a:rPr>
              <a:t>ställ frågan: varför säger personen/företaget det här till mig? Kan det stämma? Har jag t.ex. beställt något som ska levereras nu? </a:t>
            </a:r>
            <a:endParaRPr/>
          </a:p>
          <a:p>
            <a:pPr marL="457200" marR="0" lvl="0" indent="-228600" algn="l" rtl="0">
              <a:lnSpc>
                <a:spcPct val="100000"/>
              </a:lnSpc>
              <a:spcBef>
                <a:spcPts val="0"/>
              </a:spcBef>
              <a:spcAft>
                <a:spcPts val="0"/>
              </a:spcAft>
              <a:buClr>
                <a:srgbClr val="000000"/>
              </a:buClr>
              <a:buSzPts val="1400"/>
              <a:buFont typeface="Arial"/>
              <a:buNone/>
            </a:pP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100" b="1">
                <a:latin typeface="Arial"/>
                <a:ea typeface="Arial"/>
                <a:cs typeface="Arial"/>
                <a:sym typeface="Arial"/>
              </a:rPr>
              <a:t>[klicka] </a:t>
            </a:r>
            <a:r>
              <a:rPr lang="en-US" sz="1100">
                <a:latin typeface="Arial"/>
                <a:ea typeface="Arial"/>
                <a:cs typeface="Arial"/>
                <a:sym typeface="Arial"/>
              </a:rPr>
              <a:t>Det kan vara svårt att veta ibland vad som är verkligt eller inte – ta hjälp av en vuxen eller en kompis att avgöra. Om någon ringt upp kan du lägga på och tänka i lugn och ro.</a:t>
            </a:r>
            <a:endParaRPr/>
          </a:p>
          <a:p>
            <a:pPr marL="457200" marR="0" lvl="0" indent="-228600" algn="l" rtl="0">
              <a:lnSpc>
                <a:spcPct val="100000"/>
              </a:lnSpc>
              <a:spcBef>
                <a:spcPts val="0"/>
              </a:spcBef>
              <a:spcAft>
                <a:spcPts val="0"/>
              </a:spcAft>
              <a:buClr>
                <a:srgbClr val="000000"/>
              </a:buClr>
              <a:buSzPts val="1400"/>
              <a:buFont typeface="Arial"/>
              <a:buNone/>
            </a:pP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100" b="1">
                <a:latin typeface="Arial"/>
                <a:ea typeface="Arial"/>
                <a:cs typeface="Arial"/>
                <a:sym typeface="Arial"/>
              </a:rPr>
              <a:t>[klicka</a:t>
            </a:r>
            <a:r>
              <a:rPr lang="en-US" sz="1100" b="0">
                <a:latin typeface="Arial"/>
                <a:ea typeface="Arial"/>
                <a:cs typeface="Arial"/>
                <a:sym typeface="Arial"/>
              </a:rPr>
              <a:t>] Lämna inte ut kortuppgifter, lösenord, koder på uppmaning av någon annan. Det är din privata information. Tänk på att inga seriösa företag, myndigheter, banker skulle ringa upp dig eller maila dig och be dig att ge ut kortuppgifter eller att verifiera dig med bank-id. </a:t>
            </a:r>
            <a:endParaRPr sz="1100" b="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10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100" b="1">
                <a:latin typeface="Arial"/>
                <a:ea typeface="Arial"/>
                <a:cs typeface="Arial"/>
                <a:sym typeface="Arial"/>
              </a:rPr>
              <a:t>[klicka] </a:t>
            </a:r>
            <a:r>
              <a:rPr lang="en-US" sz="1100"/>
              <a:t>testa om din email har varit med i en breach, det vill säga en incident där personlig information exponerats</a:t>
            </a:r>
            <a:endParaRPr sz="1100"/>
          </a:p>
          <a:p>
            <a:pPr marL="457200" marR="0" lvl="0" indent="-228600" algn="l" rtl="0">
              <a:lnSpc>
                <a:spcPct val="100000"/>
              </a:lnSpc>
              <a:spcBef>
                <a:spcPts val="0"/>
              </a:spcBef>
              <a:spcAft>
                <a:spcPts val="0"/>
              </a:spcAft>
              <a:buClr>
                <a:srgbClr val="000000"/>
              </a:buClr>
              <a:buSzPts val="1400"/>
              <a:buFont typeface="Arial"/>
              <a:buNone/>
            </a:pPr>
            <a:endParaRPr sz="1100" b="1">
              <a:latin typeface="Arial"/>
              <a:ea typeface="Arial"/>
              <a:cs typeface="Arial"/>
              <a:sym typeface="Arial"/>
            </a:endParaRPr>
          </a:p>
          <a:p>
            <a:pPr marL="285750" lvl="0" indent="-209550" algn="l" rtl="0">
              <a:lnSpc>
                <a:spcPct val="100000"/>
              </a:lnSpc>
              <a:spcBef>
                <a:spcPts val="1200"/>
              </a:spcBef>
              <a:spcAft>
                <a:spcPts val="0"/>
              </a:spcAft>
              <a:buClr>
                <a:schemeClr val="dk1"/>
              </a:buClr>
              <a:buSzPts val="1200"/>
              <a:buFont typeface="Arial"/>
              <a:buNone/>
            </a:pPr>
            <a:endParaRPr/>
          </a:p>
          <a:p>
            <a:pPr marL="285750" lvl="0" indent="-209550" algn="l" rtl="0">
              <a:lnSpc>
                <a:spcPct val="100000"/>
              </a:lnSpc>
              <a:spcBef>
                <a:spcPts val="0"/>
              </a:spcBef>
              <a:spcAft>
                <a:spcPts val="0"/>
              </a:spcAft>
              <a:buClr>
                <a:schemeClr val="dk1"/>
              </a:buClr>
              <a:buSzPts val="1200"/>
              <a:buFont typeface="Arial"/>
              <a:buNone/>
            </a:pPr>
            <a:endParaRPr/>
          </a:p>
          <a:p>
            <a:pPr marL="171450" marR="0" lvl="0" indent="-95250" algn="l" rtl="0">
              <a:lnSpc>
                <a:spcPct val="100000"/>
              </a:lnSpc>
              <a:spcBef>
                <a:spcPts val="0"/>
              </a:spcBef>
              <a:spcAft>
                <a:spcPts val="0"/>
              </a:spcAft>
              <a:buClr>
                <a:schemeClr val="dk1"/>
              </a:buClr>
              <a:buSzPts val="1200"/>
              <a:buFont typeface="Arial"/>
              <a:buNone/>
            </a:pPr>
            <a:endParaRPr/>
          </a:p>
        </p:txBody>
      </p:sp>
      <p:sp>
        <p:nvSpPr>
          <p:cNvPr id="475" name="Google Shape;475;p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99" name="Google Shape;499;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15"/>
        <p:cNvGrpSpPr/>
        <p:nvPr/>
      </p:nvGrpSpPr>
      <p:grpSpPr>
        <a:xfrm>
          <a:off x="0" y="0"/>
          <a:ext cx="0" cy="0"/>
          <a:chOff x="0" y="0"/>
          <a:chExt cx="0" cy="0"/>
        </a:xfrm>
      </p:grpSpPr>
      <p:sp>
        <p:nvSpPr>
          <p:cNvPr id="16" name="Google Shape;16;p33"/>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3"/>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8" name="Google Shape;18;p33"/>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3"/>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3"/>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21"/>
        <p:cNvGrpSpPr/>
        <p:nvPr/>
      </p:nvGrpSpPr>
      <p:grpSpPr>
        <a:xfrm>
          <a:off x="0" y="0"/>
          <a:ext cx="0" cy="0"/>
          <a:chOff x="0" y="0"/>
          <a:chExt cx="0" cy="0"/>
        </a:xfrm>
      </p:grpSpPr>
      <p:sp>
        <p:nvSpPr>
          <p:cNvPr id="22" name="Google Shape;22;p34"/>
          <p:cNvSpPr txBox="1">
            <a:spLocks noGrp="1"/>
          </p:cNvSpPr>
          <p:nvPr>
            <p:ph type="ctrTitle"/>
          </p:nvPr>
        </p:nvSpPr>
        <p:spPr>
          <a:xfrm>
            <a:off x="1600200" y="2386744"/>
            <a:ext cx="899160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4"/>
          <p:cNvSpPr txBox="1">
            <a:spLocks noGrp="1"/>
          </p:cNvSpPr>
          <p:nvPr>
            <p:ph type="subTitle" idx="1"/>
          </p:nvPr>
        </p:nvSpPr>
        <p:spPr>
          <a:xfrm>
            <a:off x="2695194" y="4352544"/>
            <a:ext cx="6801612" cy="1239894"/>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SzPts val="2000"/>
              <a:buNone/>
              <a:defRPr sz="2000">
                <a:solidFill>
                  <a:srgbClr val="C1D1DD"/>
                </a:solidFill>
              </a:defRPr>
            </a:lvl1pPr>
            <a:lvl2pPr lvl="1" algn="ctr">
              <a:lnSpc>
                <a:spcPct val="100000"/>
              </a:lnSpc>
              <a:spcBef>
                <a:spcPts val="1000"/>
              </a:spcBef>
              <a:spcAft>
                <a:spcPts val="0"/>
              </a:spcAft>
              <a:buSzPts val="2000"/>
              <a:buNone/>
              <a:defRPr sz="20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a:endParaRPr/>
          </a:p>
        </p:txBody>
      </p:sp>
      <p:sp>
        <p:nvSpPr>
          <p:cNvPr id="24" name="Google Shape;24;p34"/>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4"/>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4"/>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27"/>
        <p:cNvGrpSpPr/>
        <p:nvPr/>
      </p:nvGrpSpPr>
      <p:grpSpPr>
        <a:xfrm>
          <a:off x="0" y="0"/>
          <a:ext cx="0" cy="0"/>
          <a:chOff x="0" y="0"/>
          <a:chExt cx="0" cy="0"/>
        </a:xfrm>
      </p:grpSpPr>
      <p:sp>
        <p:nvSpPr>
          <p:cNvPr id="28" name="Google Shape;28;p35"/>
          <p:cNvSpPr/>
          <p:nvPr/>
        </p:nvSpPr>
        <p:spPr>
          <a:xfrm>
            <a:off x="0" y="0"/>
            <a:ext cx="6095999"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35"/>
          <p:cNvSpPr txBox="1">
            <a:spLocks noGrp="1"/>
          </p:cNvSpPr>
          <p:nvPr>
            <p:ph type="title"/>
          </p:nvPr>
        </p:nvSpPr>
        <p:spPr>
          <a:xfrm>
            <a:off x="808523" y="2243828"/>
            <a:ext cx="4494998" cy="1134640"/>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Autofit/>
          </a:bodyPr>
          <a:lstStyle>
            <a:lvl1pPr lvl="0" algn="ctr">
              <a:lnSpc>
                <a:spcPct val="90000"/>
              </a:lnSpc>
              <a:spcBef>
                <a:spcPts val="0"/>
              </a:spcBef>
              <a:spcAft>
                <a:spcPts val="0"/>
              </a:spcAft>
              <a:buClr>
                <a:srgbClr val="262626"/>
              </a:buClr>
              <a:buSzPts val="2200"/>
              <a:buFont typeface="Gill Sans"/>
              <a:buNone/>
              <a:defRPr sz="22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5"/>
          <p:cNvSpPr>
            <a:spLocks noGrp="1"/>
          </p:cNvSpPr>
          <p:nvPr>
            <p:ph type="pic" idx="2"/>
          </p:nvPr>
        </p:nvSpPr>
        <p:spPr>
          <a:xfrm>
            <a:off x="6095999" y="0"/>
            <a:ext cx="6102097" cy="6858000"/>
          </a:xfrm>
          <a:prstGeom prst="rect">
            <a:avLst/>
          </a:prstGeom>
          <a:solidFill>
            <a:srgbClr val="203C4B"/>
          </a:solidFill>
          <a:ln>
            <a:noFill/>
          </a:ln>
        </p:spPr>
      </p:sp>
      <p:sp>
        <p:nvSpPr>
          <p:cNvPr id="31" name="Google Shape;31;p35"/>
          <p:cNvSpPr txBox="1">
            <a:spLocks noGrp="1"/>
          </p:cNvSpPr>
          <p:nvPr>
            <p:ph type="body" idx="1"/>
          </p:nvPr>
        </p:nvSpPr>
        <p:spPr>
          <a:xfrm>
            <a:off x="1115568" y="3549918"/>
            <a:ext cx="3794760" cy="2194037"/>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500"/>
              <a:buNone/>
              <a:defRPr sz="1500">
                <a:solidFill>
                  <a:srgbClr val="FFFFFF"/>
                </a:solidFill>
              </a:defRPr>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32" name="Google Shape;32;p35"/>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5"/>
          <p:cNvSpPr txBox="1">
            <a:spLocks noGrp="1"/>
          </p:cNvSpPr>
          <p:nvPr>
            <p:ph type="ftr" idx="11"/>
          </p:nvPr>
        </p:nvSpPr>
        <p:spPr>
          <a:xfrm>
            <a:off x="804672" y="6236208"/>
            <a:ext cx="5124797"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5"/>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35"/>
        <p:cNvGrpSpPr/>
        <p:nvPr/>
      </p:nvGrpSpPr>
      <p:grpSpPr>
        <a:xfrm>
          <a:off x="0" y="0"/>
          <a:ext cx="0" cy="0"/>
          <a:chOff x="0" y="0"/>
          <a:chExt cx="0" cy="0"/>
        </a:xfrm>
      </p:grpSpPr>
      <p:sp>
        <p:nvSpPr>
          <p:cNvPr id="36" name="Google Shape;36;p36"/>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6"/>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6"/>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39"/>
        <p:cNvGrpSpPr/>
        <p:nvPr/>
      </p:nvGrpSpPr>
      <p:grpSpPr>
        <a:xfrm>
          <a:off x="0" y="0"/>
          <a:ext cx="0" cy="0"/>
          <a:chOff x="0" y="0"/>
          <a:chExt cx="0" cy="0"/>
        </a:xfrm>
      </p:grpSpPr>
      <p:sp>
        <p:nvSpPr>
          <p:cNvPr id="40" name="Google Shape;40;p37"/>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7"/>
          <p:cNvSpPr txBox="1">
            <a:spLocks noGrp="1"/>
          </p:cNvSpPr>
          <p:nvPr>
            <p:ph type="body" idx="1"/>
          </p:nvPr>
        </p:nvSpPr>
        <p:spPr>
          <a:xfrm>
            <a:off x="1581912" y="2638044"/>
            <a:ext cx="4271771"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2" name="Google Shape;42;p37"/>
          <p:cNvSpPr txBox="1">
            <a:spLocks noGrp="1"/>
          </p:cNvSpPr>
          <p:nvPr>
            <p:ph type="body" idx="2"/>
          </p:nvPr>
        </p:nvSpPr>
        <p:spPr>
          <a:xfrm>
            <a:off x="6338315" y="2638044"/>
            <a:ext cx="4270247"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3" name="Google Shape;43;p37"/>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7"/>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46"/>
        <p:cNvGrpSpPr/>
        <p:nvPr/>
      </p:nvGrpSpPr>
      <p:grpSpPr>
        <a:xfrm>
          <a:off x="0" y="0"/>
          <a:ext cx="0" cy="0"/>
          <a:chOff x="0" y="0"/>
          <a:chExt cx="0" cy="0"/>
        </a:xfrm>
      </p:grpSpPr>
      <p:sp>
        <p:nvSpPr>
          <p:cNvPr id="47" name="Google Shape;47;p39"/>
          <p:cNvSpPr txBox="1">
            <a:spLocks noGrp="1"/>
          </p:cNvSpPr>
          <p:nvPr>
            <p:ph type="title"/>
          </p:nvPr>
        </p:nvSpPr>
        <p:spPr>
          <a:xfrm>
            <a:off x="1600200" y="2386744"/>
            <a:ext cx="899160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9"/>
          <p:cNvSpPr txBox="1">
            <a:spLocks noGrp="1"/>
          </p:cNvSpPr>
          <p:nvPr>
            <p:ph type="body" idx="1"/>
          </p:nvPr>
        </p:nvSpPr>
        <p:spPr>
          <a:xfrm>
            <a:off x="2695194" y="4352465"/>
            <a:ext cx="6801612" cy="1265082"/>
          </a:xfrm>
          <a:prstGeom prst="rect">
            <a:avLst/>
          </a:prstGeom>
          <a:noFill/>
          <a:ln>
            <a:noFill/>
          </a:ln>
        </p:spPr>
        <p:txBody>
          <a:bodyPr spcFirstLastPara="1" wrap="square" lIns="91425" tIns="45700" rIns="91425" bIns="45700" anchor="t" anchorCtr="1">
            <a:normAutofit/>
          </a:bodyPr>
          <a:lstStyle>
            <a:lvl1pPr marL="457200" lvl="0" indent="-228600" algn="l">
              <a:lnSpc>
                <a:spcPct val="100000"/>
              </a:lnSpc>
              <a:spcBef>
                <a:spcPts val="1000"/>
              </a:spcBef>
              <a:spcAft>
                <a:spcPts val="0"/>
              </a:spcAft>
              <a:buSzPts val="2000"/>
              <a:buNone/>
              <a:defRPr sz="2000">
                <a:solidFill>
                  <a:schemeClr val="lt1"/>
                </a:solidFill>
              </a:defRPr>
            </a:lvl1pPr>
            <a:lvl2pPr marL="914400" lvl="1" indent="-228600" algn="l">
              <a:lnSpc>
                <a:spcPct val="100000"/>
              </a:lnSpc>
              <a:spcBef>
                <a:spcPts val="1000"/>
              </a:spcBef>
              <a:spcAft>
                <a:spcPts val="0"/>
              </a:spcAft>
              <a:buSzPts val="2000"/>
              <a:buNone/>
              <a:defRPr sz="2000">
                <a:solidFill>
                  <a:srgbClr val="C6D3DF"/>
                </a:solidFill>
              </a:defRPr>
            </a:lvl2pPr>
            <a:lvl3pPr marL="1371600" lvl="2" indent="-228600" algn="l">
              <a:lnSpc>
                <a:spcPct val="100000"/>
              </a:lnSpc>
              <a:spcBef>
                <a:spcPts val="1000"/>
              </a:spcBef>
              <a:spcAft>
                <a:spcPts val="0"/>
              </a:spcAft>
              <a:buSzPts val="1800"/>
              <a:buNone/>
              <a:defRPr sz="1800">
                <a:solidFill>
                  <a:srgbClr val="C6D3DF"/>
                </a:solidFill>
              </a:defRPr>
            </a:lvl3pPr>
            <a:lvl4pPr marL="1828800" lvl="3" indent="-228600" algn="l">
              <a:lnSpc>
                <a:spcPct val="100000"/>
              </a:lnSpc>
              <a:spcBef>
                <a:spcPts val="1000"/>
              </a:spcBef>
              <a:spcAft>
                <a:spcPts val="0"/>
              </a:spcAft>
              <a:buSzPts val="1600"/>
              <a:buNone/>
              <a:defRPr sz="1600">
                <a:solidFill>
                  <a:srgbClr val="C6D3DF"/>
                </a:solidFill>
              </a:defRPr>
            </a:lvl4pPr>
            <a:lvl5pPr marL="2286000" lvl="4" indent="-228600" algn="l">
              <a:lnSpc>
                <a:spcPct val="100000"/>
              </a:lnSpc>
              <a:spcBef>
                <a:spcPts val="1000"/>
              </a:spcBef>
              <a:spcAft>
                <a:spcPts val="0"/>
              </a:spcAft>
              <a:buSzPts val="1600"/>
              <a:buNone/>
              <a:defRPr sz="1600">
                <a:solidFill>
                  <a:srgbClr val="C6D3DF"/>
                </a:solidFill>
              </a:defRPr>
            </a:lvl5pPr>
            <a:lvl6pPr marL="2743200" lvl="5" indent="-228600" algn="l">
              <a:lnSpc>
                <a:spcPct val="100000"/>
              </a:lnSpc>
              <a:spcBef>
                <a:spcPts val="1000"/>
              </a:spcBef>
              <a:spcAft>
                <a:spcPts val="0"/>
              </a:spcAft>
              <a:buSzPts val="1600"/>
              <a:buNone/>
              <a:defRPr sz="1600">
                <a:solidFill>
                  <a:srgbClr val="C6D3DF"/>
                </a:solidFill>
              </a:defRPr>
            </a:lvl6pPr>
            <a:lvl7pPr marL="3200400" lvl="6" indent="-228600" algn="l">
              <a:lnSpc>
                <a:spcPct val="100000"/>
              </a:lnSpc>
              <a:spcBef>
                <a:spcPts val="1000"/>
              </a:spcBef>
              <a:spcAft>
                <a:spcPts val="0"/>
              </a:spcAft>
              <a:buSzPts val="1600"/>
              <a:buNone/>
              <a:defRPr sz="1600">
                <a:solidFill>
                  <a:srgbClr val="C6D3DF"/>
                </a:solidFill>
              </a:defRPr>
            </a:lvl7pPr>
            <a:lvl8pPr marL="3657600" lvl="7" indent="-228600" algn="l">
              <a:lnSpc>
                <a:spcPct val="100000"/>
              </a:lnSpc>
              <a:spcBef>
                <a:spcPts val="1000"/>
              </a:spcBef>
              <a:spcAft>
                <a:spcPts val="0"/>
              </a:spcAft>
              <a:buSzPts val="1600"/>
              <a:buNone/>
              <a:defRPr sz="1600">
                <a:solidFill>
                  <a:srgbClr val="C6D3DF"/>
                </a:solidFill>
              </a:defRPr>
            </a:lvl8pPr>
            <a:lvl9pPr marL="4114800" lvl="8" indent="-228600" algn="l">
              <a:lnSpc>
                <a:spcPct val="100000"/>
              </a:lnSpc>
              <a:spcBef>
                <a:spcPts val="1000"/>
              </a:spcBef>
              <a:spcAft>
                <a:spcPts val="0"/>
              </a:spcAft>
              <a:buSzPts val="1600"/>
              <a:buNone/>
              <a:defRPr sz="1600">
                <a:solidFill>
                  <a:srgbClr val="C6D3DF"/>
                </a:solidFill>
              </a:defRPr>
            </a:lvl9pPr>
          </a:lstStyle>
          <a:p>
            <a:endParaRPr/>
          </a:p>
        </p:txBody>
      </p:sp>
      <p:sp>
        <p:nvSpPr>
          <p:cNvPr id="49" name="Google Shape;49;p39"/>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9"/>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9"/>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52"/>
        <p:cNvGrpSpPr/>
        <p:nvPr/>
      </p:nvGrpSpPr>
      <p:grpSpPr>
        <a:xfrm>
          <a:off x="0" y="0"/>
          <a:ext cx="0" cy="0"/>
          <a:chOff x="0" y="0"/>
          <a:chExt cx="0" cy="0"/>
        </a:xfrm>
      </p:grpSpPr>
      <p:sp>
        <p:nvSpPr>
          <p:cNvPr id="53" name="Google Shape;53;p40"/>
          <p:cNvSpPr txBox="1">
            <a:spLocks noGrp="1"/>
          </p:cNvSpPr>
          <p:nvPr>
            <p:ph type="body" idx="1"/>
          </p:nvPr>
        </p:nvSpPr>
        <p:spPr>
          <a:xfrm>
            <a:off x="1583436" y="2313433"/>
            <a:ext cx="4270248"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rgbClr val="D3196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54" name="Google Shape;54;p40"/>
          <p:cNvSpPr txBox="1">
            <a:spLocks noGrp="1"/>
          </p:cNvSpPr>
          <p:nvPr>
            <p:ph type="body" idx="2"/>
          </p:nvPr>
        </p:nvSpPr>
        <p:spPr>
          <a:xfrm>
            <a:off x="1583436" y="3143250"/>
            <a:ext cx="4270248"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55" name="Google Shape;55;p40"/>
          <p:cNvSpPr txBox="1">
            <a:spLocks noGrp="1"/>
          </p:cNvSpPr>
          <p:nvPr>
            <p:ph type="body" idx="3"/>
          </p:nvPr>
        </p:nvSpPr>
        <p:spPr>
          <a:xfrm>
            <a:off x="6338316" y="3143250"/>
            <a:ext cx="4253484"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30200" algn="l">
              <a:lnSpc>
                <a:spcPct val="100000"/>
              </a:lnSpc>
              <a:spcBef>
                <a:spcPts val="1000"/>
              </a:spcBef>
              <a:spcAft>
                <a:spcPts val="0"/>
              </a:spcAft>
              <a:buSzPts val="16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56" name="Google Shape;56;p40"/>
          <p:cNvSpPr txBox="1">
            <a:spLocks noGrp="1"/>
          </p:cNvSpPr>
          <p:nvPr>
            <p:ph type="body" idx="4"/>
          </p:nvPr>
        </p:nvSpPr>
        <p:spPr>
          <a:xfrm>
            <a:off x="6338316" y="2313433"/>
            <a:ext cx="4270248"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rgbClr val="D3196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57" name="Google Shape;57;p40"/>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40"/>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
        <p:nvSpPr>
          <p:cNvPr id="60" name="Google Shape;60;p40"/>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1"/>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41"/>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66"/>
        <p:cNvGrpSpPr/>
        <p:nvPr/>
      </p:nvGrpSpPr>
      <p:grpSpPr>
        <a:xfrm>
          <a:off x="0" y="0"/>
          <a:ext cx="0" cy="0"/>
          <a:chOff x="0" y="0"/>
          <a:chExt cx="0" cy="0"/>
        </a:xfrm>
      </p:grpSpPr>
      <p:sp>
        <p:nvSpPr>
          <p:cNvPr id="67" name="Google Shape;67;p42"/>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42"/>
          <p:cNvSpPr txBox="1">
            <a:spLocks noGrp="1"/>
          </p:cNvSpPr>
          <p:nvPr>
            <p:ph type="body" idx="1"/>
          </p:nvPr>
        </p:nvSpPr>
        <p:spPr>
          <a:xfrm rot="5400000">
            <a:off x="4545009" y="324172"/>
            <a:ext cx="3101983" cy="772972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9" name="Google Shape;69;p42"/>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2"/>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72"/>
        <p:cNvGrpSpPr/>
        <p:nvPr/>
      </p:nvGrpSpPr>
      <p:grpSpPr>
        <a:xfrm>
          <a:off x="0" y="0"/>
          <a:ext cx="0" cy="0"/>
          <a:chOff x="0" y="0"/>
          <a:chExt cx="0" cy="0"/>
        </a:xfrm>
      </p:grpSpPr>
      <p:sp>
        <p:nvSpPr>
          <p:cNvPr id="73" name="Google Shape;73;p43"/>
          <p:cNvSpPr txBox="1">
            <a:spLocks noGrp="1"/>
          </p:cNvSpPr>
          <p:nvPr>
            <p:ph type="title"/>
          </p:nvPr>
        </p:nvSpPr>
        <p:spPr>
          <a:xfrm rot="5400000">
            <a:off x="6810676" y="2779696"/>
            <a:ext cx="4983480" cy="1298608"/>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3"/>
          <p:cNvSpPr txBox="1">
            <a:spLocks noGrp="1"/>
          </p:cNvSpPr>
          <p:nvPr>
            <p:ph type="body" idx="1"/>
          </p:nvPr>
        </p:nvSpPr>
        <p:spPr>
          <a:xfrm rot="5400000">
            <a:off x="2838641" y="329756"/>
            <a:ext cx="4983480" cy="619848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75" name="Google Shape;75;p43"/>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3"/>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
        <p:cNvGrpSpPr/>
        <p:nvPr/>
      </p:nvGrpSpPr>
      <p:grpSpPr>
        <a:xfrm>
          <a:off x="0" y="0"/>
          <a:ext cx="0" cy="0"/>
          <a:chOff x="0" y="0"/>
          <a:chExt cx="0" cy="0"/>
        </a:xfrm>
      </p:grpSpPr>
      <p:sp>
        <p:nvSpPr>
          <p:cNvPr id="10" name="Google Shape;10;p32"/>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Clr>
                <a:srgbClr val="262626"/>
              </a:buClr>
              <a:buSzPts val="2800"/>
              <a:buFont typeface="Gill Sans"/>
              <a:buNone/>
              <a:defRPr sz="2800" b="0" i="0" u="none" strike="noStrike" cap="none">
                <a:solidFill>
                  <a:srgbClr val="262626"/>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2"/>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1000"/>
              </a:spcBef>
              <a:spcAft>
                <a:spcPts val="0"/>
              </a:spcAft>
              <a:buClr>
                <a:schemeClr val="accent2"/>
              </a:buClr>
              <a:buSzPts val="1800"/>
              <a:buFont typeface="Arial"/>
              <a:buChar char="•"/>
              <a:defRPr sz="1800" b="0" i="0" u="none" strike="noStrike" cap="none">
                <a:solidFill>
                  <a:srgbClr val="B9CAD9"/>
                </a:solidFill>
                <a:latin typeface="Gill Sans"/>
                <a:ea typeface="Gill Sans"/>
                <a:cs typeface="Gill Sans"/>
                <a:sym typeface="Gill Sans"/>
              </a:defRPr>
            </a:lvl1pPr>
            <a:lvl2pPr marL="914400" marR="0" lvl="1"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2pPr>
            <a:lvl3pPr marL="1371600" marR="0" lvl="2"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3pPr>
            <a:lvl4pPr marL="1828800" marR="0" lvl="3"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4pPr>
            <a:lvl5pPr marL="2286000" marR="0" lvl="4"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9pPr>
          </a:lstStyle>
          <a:p>
            <a:endParaRPr/>
          </a:p>
        </p:txBody>
      </p:sp>
      <p:sp>
        <p:nvSpPr>
          <p:cNvPr id="12" name="Google Shape;12;p32"/>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13" name="Google Shape;13;p32"/>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14" name="Google Shape;14;p32"/>
          <p:cNvSpPr>
            <a:spLocks noGrp="1"/>
          </p:cNvSpPr>
          <p:nvPr>
            <p:ph type="sldNum" idx="12"/>
          </p:nvPr>
        </p:nvSpPr>
        <p:spPr>
          <a:xfrm>
            <a:off x="10758922" y="6217920"/>
            <a:ext cx="365760" cy="365760"/>
          </a:xfrm>
          <a:prstGeom prst="ellipse">
            <a:avLst/>
          </a:prstGeom>
          <a:solidFill>
            <a:srgbClr val="1D1D1D">
              <a:alpha val="69019"/>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jpg"/><Relationship Id="rId7"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2.png"/><Relationship Id="rId9"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4.png"/></Relationships>
</file>

<file path=ppt/slides/_rels/slide31.xml.rels><?xml version="1.0" encoding="UTF-8" standalone="yes"?>
<Relationships xmlns="http://schemas.openxmlformats.org/package/2006/relationships"><Relationship Id="rId8" Type="http://schemas.openxmlformats.org/officeDocument/2006/relationships/hyperlink" Target="https://internetkunskap.se/artiklar/ordlista/social-manipulation/" TargetMode="External"/><Relationship Id="rId13" Type="http://schemas.openxmlformats.org/officeDocument/2006/relationships/hyperlink" Target="https://www.svt.se/nyheter/lokalt/stockholm/hackerattack-mot-flera-foretag-orsakar-biokaos" TargetMode="External"/><Relationship Id="rId18" Type="http://schemas.openxmlformats.org/officeDocument/2006/relationships/hyperlink" Target="https://polisen.se/utsatt-for-brott/polisanmalan/bedrageri/dataintrang/" TargetMode="External"/><Relationship Id="rId3" Type="http://schemas.openxmlformats.org/officeDocument/2006/relationships/hyperlink" Target="https://internetkunskap.se/artiklar/ordlista/cyberattack/" TargetMode="External"/><Relationship Id="rId7" Type="http://schemas.openxmlformats.org/officeDocument/2006/relationships/hyperlink" Target="https://news.it.ufl.edu/security/ransomware-what-is-it-and-how-does-it-happen/" TargetMode="External"/><Relationship Id="rId12" Type="http://schemas.openxmlformats.org/officeDocument/2006/relationships/hyperlink" Target="https://www.teliacygate.se/inspiration/blogg/losenordshygien/" TargetMode="External"/><Relationship Id="rId17" Type="http://schemas.openxmlformats.org/officeDocument/2006/relationships/hyperlink" Target="https://internetkunskap.se/snabbkurser/sociala-medier/om-ditt-sociala-medie-konto-kapats/" TargetMode="External"/><Relationship Id="rId2" Type="http://schemas.openxmlformats.org/officeDocument/2006/relationships/notesSlide" Target="../notesSlides/notesSlide31.xml"/><Relationship Id="rId16" Type="http://schemas.openxmlformats.org/officeDocument/2006/relationships/hyperlink" Target="https://computersweden.se/article/2097476/hackare-bakom-attacken-mot-coop-domd-till-13-ars-fangelse.html" TargetMode="External"/><Relationship Id="rId1" Type="http://schemas.openxmlformats.org/officeDocument/2006/relationships/slideLayout" Target="../slideLayouts/slideLayout4.xml"/><Relationship Id="rId6" Type="http://schemas.openxmlformats.org/officeDocument/2006/relationships/hyperlink" Target="https://www.aftonbladet.se/nyheter/a/8JgEpw/biljettkaos-pa-filmstaden-gar-inte-kopa-biljetter" TargetMode="External"/><Relationship Id="rId11" Type="http://schemas.openxmlformats.org/officeDocument/2006/relationships/hyperlink" Target="https://www.sentor.se/artikel/vad-ar-en-brute-force-attack/" TargetMode="External"/><Relationship Id="rId5" Type="http://schemas.openxmlformats.org/officeDocument/2006/relationships/hyperlink" Target="https://www.svt.se/nyheter/inrikes/it-attacken-mot-coop-detta-har-hant" TargetMode="External"/><Relationship Id="rId15" Type="http://schemas.openxmlformats.org/officeDocument/2006/relationships/hyperlink" Target="https://www.expressen.se/nyheter/flera-coop-hackare-gripna-av-europol/" TargetMode="External"/><Relationship Id="rId10" Type="http://schemas.openxmlformats.org/officeDocument/2006/relationships/hyperlink" Target="https://sverigesradio.se/artikel/nordea-utsatt-for-overbelastningsattack" TargetMode="External"/><Relationship Id="rId4" Type="http://schemas.openxmlformats.org/officeDocument/2006/relationships/hyperlink" Target="https://www.europarl.europa.eu/topics/sv/article/20211008STO14521/cybersakerhet-vikten-av-att-minska-kostnaderna-for-cyberattacker" TargetMode="External"/><Relationship Id="rId9" Type="http://schemas.openxmlformats.org/officeDocument/2006/relationships/hyperlink" Target="https://internetkunskap.se/artiklar/ordlista/overbelastningsattack/" TargetMode="External"/><Relationship Id="rId14" Type="http://schemas.openxmlformats.org/officeDocument/2006/relationships/hyperlink" Target="https://nordvpn.com/sv/blog/ransomware-virus/"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2e96e574c3c_0_0"/>
          <p:cNvSpPr txBox="1">
            <a:spLocks noGrp="1"/>
          </p:cNvSpPr>
          <p:nvPr>
            <p:ph type="title"/>
          </p:nvPr>
        </p:nvSpPr>
        <p:spPr>
          <a:xfrm>
            <a:off x="0" y="0"/>
            <a:ext cx="12192000" cy="4863000"/>
          </a:xfrm>
          <a:prstGeom prst="rect">
            <a:avLst/>
          </a:prstGeom>
          <a:solidFill>
            <a:srgbClr val="FFFFFF"/>
          </a:solidFill>
          <a:ln>
            <a:noFill/>
          </a:ln>
        </p:spPr>
        <p:txBody>
          <a:bodyPr spcFirstLastPara="1" wrap="square" lIns="182875" tIns="182875" rIns="182875" bIns="182875" anchor="ctr" anchorCtr="0">
            <a:normAutofit/>
          </a:bodyPr>
          <a:lstStyle/>
          <a:p>
            <a:pPr marL="0" lvl="0" indent="0" algn="ctr" rtl="0">
              <a:lnSpc>
                <a:spcPct val="90000"/>
              </a:lnSpc>
              <a:spcBef>
                <a:spcPts val="0"/>
              </a:spcBef>
              <a:spcAft>
                <a:spcPts val="0"/>
              </a:spcAft>
              <a:buClr>
                <a:srgbClr val="262626"/>
              </a:buClr>
              <a:buSzPts val="2200"/>
              <a:buFont typeface="Work Sans"/>
              <a:buNone/>
            </a:pPr>
            <a:r>
              <a:rPr lang="en-US" sz="2200">
                <a:latin typeface="Work Sans"/>
                <a:ea typeface="Work Sans"/>
                <a:cs typeface="Work Sans"/>
                <a:sym typeface="Work Sans"/>
              </a:rPr>
              <a:t>CYBERSECURITY ACADEMY – WORKSHOP PRESENTATION</a:t>
            </a:r>
            <a:br>
              <a:rPr lang="en-US">
                <a:latin typeface="Work Sans"/>
                <a:ea typeface="Work Sans"/>
                <a:cs typeface="Work Sans"/>
                <a:sym typeface="Work Sans"/>
              </a:rPr>
            </a:br>
            <a:br>
              <a:rPr lang="en-US">
                <a:latin typeface="Work Sans"/>
                <a:ea typeface="Work Sans"/>
                <a:cs typeface="Work Sans"/>
                <a:sym typeface="Work Sans"/>
              </a:rPr>
            </a:br>
            <a:r>
              <a:rPr lang="en-US" sz="3600" b="1">
                <a:highlight>
                  <a:srgbClr val="FFFF00"/>
                </a:highlight>
                <a:latin typeface="Work Sans"/>
                <a:ea typeface="Work Sans"/>
                <a:cs typeface="Work Sans"/>
                <a:sym typeface="Work Sans"/>
              </a:rPr>
              <a:t>OBS! </a:t>
            </a:r>
            <a:r>
              <a:rPr lang="en-US" sz="3600">
                <a:latin typeface="Work Sans"/>
                <a:ea typeface="Work Sans"/>
                <a:cs typeface="Work Sans"/>
                <a:sym typeface="Work Sans"/>
              </a:rPr>
              <a:t>DETTA ÄR MASTERVERSIONEN, VAR GOD LADDA NER DEN TILL DIN EGEN DATOR INNAN DU REDIGERAR OCH TA SEN BORT DENNA SLIDE!</a:t>
            </a:r>
            <a:br>
              <a:rPr lang="en-US">
                <a:latin typeface="Work Sans"/>
                <a:ea typeface="Work Sans"/>
                <a:cs typeface="Work Sans"/>
                <a:sym typeface="Work Sans"/>
              </a:rPr>
            </a:br>
            <a:endParaRPr>
              <a:latin typeface="Work Sans"/>
              <a:ea typeface="Work Sans"/>
              <a:cs typeface="Work Sans"/>
              <a:sym typeface="Work Sans"/>
            </a:endParaRPr>
          </a:p>
        </p:txBody>
      </p:sp>
      <p:sp>
        <p:nvSpPr>
          <p:cNvPr id="84" name="Google Shape;84;g2e96e574c3c_0_0"/>
          <p:cNvSpPr txBox="1">
            <a:spLocks noGrp="1"/>
          </p:cNvSpPr>
          <p:nvPr>
            <p:ph type="body" idx="1"/>
          </p:nvPr>
        </p:nvSpPr>
        <p:spPr>
          <a:xfrm>
            <a:off x="0" y="3902529"/>
            <a:ext cx="12192000" cy="2955600"/>
          </a:xfrm>
          <a:prstGeom prst="rect">
            <a:avLst/>
          </a:prstGeom>
          <a:solidFill>
            <a:srgbClr val="FFFFFF"/>
          </a:solid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000"/>
              <a:buNone/>
            </a:pPr>
            <a:r>
              <a:rPr lang="en-US" sz="2000">
                <a:solidFill>
                  <a:srgbClr val="152832"/>
                </a:solidFill>
                <a:latin typeface="Work Sans"/>
                <a:ea typeface="Work Sans"/>
                <a:cs typeface="Work Sans"/>
                <a:sym typeface="Work Sans"/>
              </a:rPr>
              <a:t>Materialet i denna presentation är noga utvalt och validerat med lärare. Kontakta Unga Forskare om du har förslag på större förändringar, vi är alltid öppna för feedback.</a:t>
            </a:r>
            <a:endParaRPr/>
          </a:p>
          <a:p>
            <a:pPr marL="0" lvl="0" indent="0" algn="l" rtl="0">
              <a:lnSpc>
                <a:spcPct val="100000"/>
              </a:lnSpc>
              <a:spcBef>
                <a:spcPts val="1000"/>
              </a:spcBef>
              <a:spcAft>
                <a:spcPts val="0"/>
              </a:spcAft>
              <a:buSzPts val="2000"/>
              <a:buNone/>
            </a:pPr>
            <a:br>
              <a:rPr lang="en-US" sz="2000">
                <a:solidFill>
                  <a:srgbClr val="152832"/>
                </a:solidFill>
                <a:latin typeface="Work Sans"/>
                <a:ea typeface="Work Sans"/>
                <a:cs typeface="Work Sans"/>
                <a:sym typeface="Work Sans"/>
              </a:rPr>
            </a:br>
            <a:r>
              <a:rPr lang="en-US" sz="2000">
                <a:solidFill>
                  <a:srgbClr val="152832"/>
                </a:solidFill>
                <a:latin typeface="Work Sans"/>
                <a:ea typeface="Work Sans"/>
                <a:cs typeface="Work Sans"/>
                <a:sym typeface="Work Sans"/>
              </a:rPr>
              <a:t>För att behålla presentationens layout, kopiera en </a:t>
            </a:r>
            <a:br>
              <a:rPr lang="en-US" sz="2000">
                <a:solidFill>
                  <a:srgbClr val="152832"/>
                </a:solidFill>
                <a:latin typeface="Work Sans"/>
                <a:ea typeface="Work Sans"/>
                <a:cs typeface="Work Sans"/>
                <a:sym typeface="Work Sans"/>
              </a:rPr>
            </a:br>
            <a:r>
              <a:rPr lang="en-US" sz="2000">
                <a:solidFill>
                  <a:srgbClr val="152832"/>
                </a:solidFill>
                <a:latin typeface="Work Sans"/>
                <a:ea typeface="Work Sans"/>
                <a:cs typeface="Work Sans"/>
                <a:sym typeface="Work Sans"/>
              </a:rPr>
              <a:t>befintlig slide om du vill lägga till något material.</a:t>
            </a:r>
            <a:br>
              <a:rPr lang="en-US" sz="2000">
                <a:solidFill>
                  <a:srgbClr val="152832"/>
                </a:solidFill>
                <a:latin typeface="Work Sans"/>
                <a:ea typeface="Work Sans"/>
                <a:cs typeface="Work Sans"/>
                <a:sym typeface="Work Sans"/>
              </a:rPr>
            </a:br>
            <a:br>
              <a:rPr lang="en-US" sz="2000">
                <a:solidFill>
                  <a:srgbClr val="152832"/>
                </a:solidFill>
                <a:latin typeface="Work Sans"/>
                <a:ea typeface="Work Sans"/>
                <a:cs typeface="Work Sans"/>
                <a:sym typeface="Work Sans"/>
              </a:rPr>
            </a:br>
            <a:r>
              <a:rPr lang="en-US" sz="2000">
                <a:solidFill>
                  <a:srgbClr val="152832"/>
                </a:solidFill>
                <a:latin typeface="Work Sans"/>
                <a:ea typeface="Work Sans"/>
                <a:cs typeface="Work Sans"/>
                <a:sym typeface="Work Sans"/>
              </a:rPr>
              <a:t>Lycka till!</a:t>
            </a:r>
            <a:endParaRPr/>
          </a:p>
          <a:p>
            <a:pPr marL="228600" lvl="0" indent="-101600" algn="l" rtl="0">
              <a:lnSpc>
                <a:spcPct val="100000"/>
              </a:lnSpc>
              <a:spcBef>
                <a:spcPts val="1000"/>
              </a:spcBef>
              <a:spcAft>
                <a:spcPts val="0"/>
              </a:spcAft>
              <a:buSzPts val="2000"/>
              <a:buNone/>
            </a:pPr>
            <a:endParaRPr sz="2000">
              <a:solidFill>
                <a:srgbClr val="152832"/>
              </a:solidFill>
              <a:latin typeface="Work Sans"/>
              <a:ea typeface="Work Sans"/>
              <a:cs typeface="Work Sans"/>
              <a:sym typeface="Work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subTitle" idx="1"/>
          </p:nvPr>
        </p:nvSpPr>
        <p:spPr>
          <a:xfrm>
            <a:off x="2482304" y="4366402"/>
            <a:ext cx="5928300" cy="12399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000"/>
              <a:buNone/>
            </a:pPr>
            <a:r>
              <a:rPr lang="en-US" sz="2800"/>
              <a:t>Cyberattacker och cyberbrott på nätet</a:t>
            </a:r>
            <a:endParaRPr sz="2800"/>
          </a:p>
        </p:txBody>
      </p:sp>
      <p:pic>
        <p:nvPicPr>
          <p:cNvPr id="92" name="Google Shape;92;p2"/>
          <p:cNvPicPr preferRelativeResize="0"/>
          <p:nvPr/>
        </p:nvPicPr>
        <p:blipFill rotWithShape="1">
          <a:blip r:embed="rId3">
            <a:alphaModFix/>
          </a:blip>
          <a:srcRect/>
          <a:stretch/>
        </p:blipFill>
        <p:spPr>
          <a:xfrm>
            <a:off x="3221620" y="1439182"/>
            <a:ext cx="4442732" cy="267519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84C5F"/>
        </a:solidFill>
        <a:effectLst/>
      </p:bgPr>
    </p:bg>
    <p:spTree>
      <p:nvGrpSpPr>
        <p:cNvPr id="1" name="Shape 97"/>
        <p:cNvGrpSpPr/>
        <p:nvPr/>
      </p:nvGrpSpPr>
      <p:grpSpPr>
        <a:xfrm>
          <a:off x="0" y="0"/>
          <a:ext cx="0" cy="0"/>
          <a:chOff x="0" y="0"/>
          <a:chExt cx="0" cy="0"/>
        </a:xfrm>
      </p:grpSpPr>
      <p:sp>
        <p:nvSpPr>
          <p:cNvPr id="98" name="Google Shape;98;g2e96e574c3c_0_83"/>
          <p:cNvSpPr/>
          <p:nvPr/>
        </p:nvSpPr>
        <p:spPr>
          <a:xfrm>
            <a:off x="0" y="0"/>
            <a:ext cx="12192000" cy="6858000"/>
          </a:xfrm>
          <a:prstGeom prst="rect">
            <a:avLst/>
          </a:prstGeom>
          <a:solidFill>
            <a:srgbClr val="284C5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9" name="Google Shape;99;g2e96e574c3c_0_83"/>
          <p:cNvSpPr/>
          <p:nvPr/>
        </p:nvSpPr>
        <p:spPr>
          <a:xfrm>
            <a:off x="-1" y="0"/>
            <a:ext cx="75447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0" name="Google Shape;100;g2e96e574c3c_0_83"/>
          <p:cNvSpPr txBox="1">
            <a:spLocks noGrp="1"/>
          </p:cNvSpPr>
          <p:nvPr>
            <p:ph type="body" idx="1"/>
          </p:nvPr>
        </p:nvSpPr>
        <p:spPr>
          <a:xfrm>
            <a:off x="837302" y="2388821"/>
            <a:ext cx="6002400" cy="3415500"/>
          </a:xfrm>
          <a:prstGeom prst="rect">
            <a:avLst/>
          </a:prstGeom>
          <a:noFill/>
          <a:ln>
            <a:noFill/>
          </a:ln>
        </p:spPr>
        <p:txBody>
          <a:bodyPr spcFirstLastPara="1" wrap="square" lIns="91425" tIns="45700" rIns="91425" bIns="45700" anchor="t" anchorCtr="1">
            <a:normAutofit/>
          </a:bodyPr>
          <a:lstStyle/>
          <a:p>
            <a:pPr marL="285750" lvl="0" indent="-228600" algn="l" rtl="0">
              <a:lnSpc>
                <a:spcPct val="100000"/>
              </a:lnSpc>
              <a:spcBef>
                <a:spcPts val="0"/>
              </a:spcBef>
              <a:spcAft>
                <a:spcPts val="0"/>
              </a:spcAft>
              <a:buClr>
                <a:schemeClr val="dk1"/>
              </a:buClr>
              <a:buSzPts val="2400"/>
              <a:buFont typeface="Arial"/>
              <a:buChar char="•"/>
            </a:pPr>
            <a:r>
              <a:rPr lang="en-US" sz="2400">
                <a:solidFill>
                  <a:schemeClr val="accent5"/>
                </a:solidFill>
                <a:latin typeface="Work Sans"/>
                <a:ea typeface="Work Sans"/>
                <a:cs typeface="Work Sans"/>
                <a:sym typeface="Work Sans"/>
              </a:rPr>
              <a:t>Här kan du skriva några korta info om dig själv</a:t>
            </a:r>
            <a:endParaRPr sz="2400">
              <a:solidFill>
                <a:schemeClr val="accent5"/>
              </a:solidFill>
              <a:latin typeface="Work Sans"/>
              <a:ea typeface="Work Sans"/>
              <a:cs typeface="Work Sans"/>
              <a:sym typeface="Work Sans"/>
            </a:endParaRPr>
          </a:p>
          <a:p>
            <a:pPr marL="285750" lvl="0" indent="-228600" algn="l" rtl="0">
              <a:lnSpc>
                <a:spcPct val="100000"/>
              </a:lnSpc>
              <a:spcBef>
                <a:spcPts val="1000"/>
              </a:spcBef>
              <a:spcAft>
                <a:spcPts val="0"/>
              </a:spcAft>
              <a:buClr>
                <a:schemeClr val="dk1"/>
              </a:buClr>
              <a:buSzPts val="2400"/>
              <a:buFont typeface="Arial"/>
              <a:buChar char="•"/>
            </a:pPr>
            <a:r>
              <a:rPr lang="en-US" sz="2400">
                <a:solidFill>
                  <a:schemeClr val="accent5"/>
                </a:solidFill>
                <a:latin typeface="Work Sans"/>
                <a:ea typeface="Work Sans"/>
                <a:cs typeface="Work Sans"/>
                <a:sym typeface="Work Sans"/>
              </a:rPr>
              <a:t>Byt gärna ut loggan och bilden till höger, till dig själv och ditt företags logga</a:t>
            </a:r>
            <a:endParaRPr sz="2400">
              <a:solidFill>
                <a:schemeClr val="accent5"/>
              </a:solidFill>
              <a:latin typeface="Work Sans"/>
              <a:ea typeface="Work Sans"/>
              <a:cs typeface="Work Sans"/>
              <a:sym typeface="Work Sans"/>
            </a:endParaRPr>
          </a:p>
        </p:txBody>
      </p:sp>
      <p:sp>
        <p:nvSpPr>
          <p:cNvPr id="102" name="Google Shape;102;g2e96e574c3c_0_83"/>
          <p:cNvSpPr txBox="1"/>
          <p:nvPr/>
        </p:nvSpPr>
        <p:spPr>
          <a:xfrm>
            <a:off x="837302" y="1279528"/>
            <a:ext cx="5855100" cy="759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accent5"/>
              </a:buClr>
              <a:buSzPts val="3000"/>
              <a:buFont typeface="Work Sans"/>
              <a:buNone/>
            </a:pPr>
            <a:r>
              <a:rPr lang="en-US" sz="3000" b="0" i="0" u="none" strike="noStrike" cap="none">
                <a:solidFill>
                  <a:schemeClr val="accent5"/>
                </a:solidFill>
                <a:latin typeface="Work Sans"/>
                <a:ea typeface="Work Sans"/>
                <a:cs typeface="Work Sans"/>
                <a:sym typeface="Work Sans"/>
              </a:rPr>
              <a:t>DET HÄR ÄR JAG</a:t>
            </a:r>
            <a:endParaRPr sz="1400" b="0" i="0" u="none" strike="noStrike" cap="none">
              <a:solidFill>
                <a:srgbClr val="000000"/>
              </a:solidFill>
              <a:latin typeface="Arial"/>
              <a:ea typeface="Arial"/>
              <a:cs typeface="Arial"/>
              <a:sym typeface="Arial"/>
            </a:endParaRPr>
          </a:p>
        </p:txBody>
      </p:sp>
      <p:pic>
        <p:nvPicPr>
          <p:cNvPr id="103" name="Google Shape;103;g2e96e574c3c_0_83"/>
          <p:cNvPicPr preferRelativeResize="0"/>
          <p:nvPr/>
        </p:nvPicPr>
        <p:blipFill rotWithShape="1">
          <a:blip r:embed="rId3">
            <a:alphaModFix/>
          </a:blip>
          <a:srcRect/>
          <a:stretch/>
        </p:blipFill>
        <p:spPr>
          <a:xfrm>
            <a:off x="9005455" y="178473"/>
            <a:ext cx="2873196" cy="357208"/>
          </a:xfrm>
          <a:prstGeom prst="rect">
            <a:avLst/>
          </a:prstGeom>
          <a:noFill/>
          <a:ln>
            <a:noFill/>
          </a:ln>
        </p:spPr>
      </p:pic>
      <p:pic>
        <p:nvPicPr>
          <p:cNvPr id="104" name="Google Shape;104;g2e96e574c3c_0_83"/>
          <p:cNvPicPr preferRelativeResize="0"/>
          <p:nvPr/>
        </p:nvPicPr>
        <p:blipFill rotWithShape="1">
          <a:blip r:embed="rId4">
            <a:alphaModFix/>
          </a:blip>
          <a:srcRect/>
          <a:stretch/>
        </p:blipFill>
        <p:spPr>
          <a:xfrm>
            <a:off x="8452407" y="4991069"/>
            <a:ext cx="2712069" cy="57003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1" name="Google Shape;111;p6"/>
          <p:cNvSpPr txBox="1"/>
          <p:nvPr/>
        </p:nvSpPr>
        <p:spPr>
          <a:xfrm>
            <a:off x="1001147" y="1070201"/>
            <a:ext cx="4023601" cy="759889"/>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ctr" rtl="0">
              <a:lnSpc>
                <a:spcPct val="90000"/>
              </a:lnSpc>
              <a:spcBef>
                <a:spcPts val="0"/>
              </a:spcBef>
              <a:spcAft>
                <a:spcPts val="0"/>
              </a:spcAft>
              <a:buClr>
                <a:schemeClr val="dk2"/>
              </a:buClr>
              <a:buSzPct val="100000"/>
              <a:buFont typeface="Work Sans"/>
              <a:buNone/>
            </a:pPr>
            <a:r>
              <a:rPr lang="en-US" sz="3000" b="0" i="0" u="none" strike="noStrike" cap="none">
                <a:solidFill>
                  <a:schemeClr val="dk2"/>
                </a:solidFill>
                <a:latin typeface="Work Sans"/>
                <a:ea typeface="Work Sans"/>
                <a:cs typeface="Work Sans"/>
                <a:sym typeface="Work Sans"/>
              </a:rPr>
              <a:t>DET HÄR SKA VI</a:t>
            </a:r>
            <a:br>
              <a:rPr lang="en-US" sz="3000" b="0" i="0" u="none" strike="noStrike" cap="none">
                <a:solidFill>
                  <a:schemeClr val="dk2"/>
                </a:solidFill>
                <a:latin typeface="Work Sans"/>
                <a:ea typeface="Work Sans"/>
                <a:cs typeface="Work Sans"/>
                <a:sym typeface="Work Sans"/>
              </a:rPr>
            </a:br>
            <a:r>
              <a:rPr lang="en-US" sz="3000" b="0" i="0" u="none" strike="noStrike" cap="none">
                <a:solidFill>
                  <a:schemeClr val="dk2"/>
                </a:solidFill>
                <a:latin typeface="Work Sans"/>
                <a:ea typeface="Work Sans"/>
                <a:cs typeface="Work Sans"/>
                <a:sym typeface="Work Sans"/>
              </a:rPr>
              <a:t>PRATA OM IDAG</a:t>
            </a:r>
            <a:endParaRPr sz="1400" b="0" i="0" u="none" strike="noStrike" cap="none">
              <a:solidFill>
                <a:srgbClr val="000000"/>
              </a:solidFill>
              <a:latin typeface="Arial"/>
              <a:ea typeface="Arial"/>
              <a:cs typeface="Arial"/>
              <a:sym typeface="Arial"/>
            </a:endParaRPr>
          </a:p>
        </p:txBody>
      </p:sp>
      <p:sp>
        <p:nvSpPr>
          <p:cNvPr id="112" name="Google Shape;112;p6"/>
          <p:cNvSpPr txBox="1"/>
          <p:nvPr/>
        </p:nvSpPr>
        <p:spPr>
          <a:xfrm>
            <a:off x="1216349" y="1999955"/>
            <a:ext cx="6822900" cy="43932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2"/>
              </a:buClr>
              <a:buSzPts val="1800"/>
              <a:buFont typeface="Arial"/>
              <a:buAutoNum type="arabicPeriod"/>
            </a:pPr>
            <a:r>
              <a:rPr lang="en-US" sz="1800" b="0" i="0" u="none" strike="noStrike" cap="none">
                <a:solidFill>
                  <a:schemeClr val="dk2"/>
                </a:solidFill>
                <a:latin typeface="Work Sans"/>
                <a:ea typeface="Work Sans"/>
                <a:cs typeface="Work Sans"/>
                <a:sym typeface="Work Sans"/>
              </a:rPr>
              <a:t> Vad är en cyberattack?</a:t>
            </a:r>
            <a:endParaRPr/>
          </a:p>
          <a:p>
            <a:pPr marL="0" marR="0" lvl="2" indent="0" algn="l" rtl="0">
              <a:lnSpc>
                <a:spcPct val="90000"/>
              </a:lnSpc>
              <a:spcBef>
                <a:spcPts val="0"/>
              </a:spcBef>
              <a:spcAft>
                <a:spcPts val="0"/>
              </a:spcAft>
              <a:buNone/>
            </a:pPr>
            <a:endParaRPr sz="1800" b="0" i="0" u="none" strike="noStrike" cap="none">
              <a:solidFill>
                <a:schemeClr val="dk2"/>
              </a:solidFill>
              <a:latin typeface="Work Sans"/>
              <a:ea typeface="Work Sans"/>
              <a:cs typeface="Work Sans"/>
              <a:sym typeface="Work Sans"/>
            </a:endParaRPr>
          </a:p>
          <a:p>
            <a:pPr marL="0" marR="0" lvl="2" indent="0" algn="l" rtl="0">
              <a:lnSpc>
                <a:spcPct val="90000"/>
              </a:lnSpc>
              <a:spcBef>
                <a:spcPts val="0"/>
              </a:spcBef>
              <a:spcAft>
                <a:spcPts val="0"/>
              </a:spcAft>
              <a:buNone/>
            </a:pPr>
            <a:endParaRPr sz="1800" b="0" i="0" u="none" strike="noStrike" cap="none">
              <a:solidFill>
                <a:schemeClr val="dk2"/>
              </a:solidFill>
              <a:latin typeface="Work Sans"/>
              <a:ea typeface="Work Sans"/>
              <a:cs typeface="Work Sans"/>
              <a:sym typeface="Work Sans"/>
            </a:endParaRPr>
          </a:p>
          <a:p>
            <a:pPr marL="0" marR="0" lvl="0" indent="0" algn="l" rtl="0">
              <a:lnSpc>
                <a:spcPct val="90000"/>
              </a:lnSpc>
              <a:spcBef>
                <a:spcPts val="1000"/>
              </a:spcBef>
              <a:spcAft>
                <a:spcPts val="0"/>
              </a:spcAft>
              <a:buNone/>
            </a:pPr>
            <a:r>
              <a:rPr lang="en-US" sz="1800" b="0" i="0" u="none" strike="noStrike" cap="none">
                <a:solidFill>
                  <a:schemeClr val="dk2"/>
                </a:solidFill>
                <a:latin typeface="Work Sans"/>
                <a:ea typeface="Work Sans"/>
                <a:cs typeface="Work Sans"/>
                <a:sym typeface="Work Sans"/>
              </a:rPr>
              <a:t>2. Olika typer av cyberattacker</a:t>
            </a:r>
            <a:endParaRPr sz="1400" b="0" i="0" u="none" strike="noStrike" cap="none">
              <a:solidFill>
                <a:srgbClr val="000000"/>
              </a:solidFill>
              <a:latin typeface="Arial"/>
              <a:ea typeface="Arial"/>
              <a:cs typeface="Arial"/>
              <a:sym typeface="Arial"/>
            </a:endParaRPr>
          </a:p>
          <a:p>
            <a:pPr marL="914400" marR="0" lvl="1" indent="-342900" algn="l" rtl="0">
              <a:lnSpc>
                <a:spcPct val="90000"/>
              </a:lnSpc>
              <a:spcBef>
                <a:spcPts val="500"/>
              </a:spcBef>
              <a:spcAft>
                <a:spcPts val="0"/>
              </a:spcAft>
              <a:buClr>
                <a:schemeClr val="dk2"/>
              </a:buClr>
              <a:buSzPts val="1800"/>
              <a:buFont typeface="Arial"/>
              <a:buChar char="•"/>
            </a:pPr>
            <a:r>
              <a:rPr lang="en-US" sz="1800" b="0" i="0" u="none" strike="noStrike" cap="none">
                <a:solidFill>
                  <a:schemeClr val="dk2"/>
                </a:solidFill>
                <a:latin typeface="Work Sans"/>
                <a:ea typeface="Work Sans"/>
                <a:cs typeface="Work Sans"/>
                <a:sym typeface="Work Sans"/>
              </a:rPr>
              <a:t>DDoS</a:t>
            </a:r>
            <a:endParaRPr sz="1800" b="0" i="0" u="none" strike="noStrike" cap="none">
              <a:solidFill>
                <a:schemeClr val="dk2"/>
              </a:solidFill>
              <a:latin typeface="Work Sans"/>
              <a:ea typeface="Work Sans"/>
              <a:cs typeface="Work Sans"/>
              <a:sym typeface="Work Sans"/>
            </a:endParaRPr>
          </a:p>
          <a:p>
            <a:pPr marL="914400" marR="0" lvl="1" indent="-342900" algn="l" rtl="0">
              <a:lnSpc>
                <a:spcPct val="90000"/>
              </a:lnSpc>
              <a:spcBef>
                <a:spcPts val="500"/>
              </a:spcBef>
              <a:spcAft>
                <a:spcPts val="0"/>
              </a:spcAft>
              <a:buClr>
                <a:schemeClr val="dk2"/>
              </a:buClr>
              <a:buSzPts val="1800"/>
              <a:buFont typeface="Work Sans"/>
              <a:buChar char="•"/>
            </a:pPr>
            <a:r>
              <a:rPr lang="en-US" sz="1800" b="0" i="0" u="none" strike="noStrike" cap="none">
                <a:solidFill>
                  <a:schemeClr val="dk2"/>
                </a:solidFill>
                <a:latin typeface="Work Sans"/>
                <a:ea typeface="Work Sans"/>
                <a:cs typeface="Work Sans"/>
                <a:sym typeface="Work Sans"/>
              </a:rPr>
              <a:t>Ransomware</a:t>
            </a:r>
            <a:endParaRPr/>
          </a:p>
          <a:p>
            <a:pPr marL="914400" marR="0" lvl="1" indent="-342900" algn="l" rtl="0">
              <a:lnSpc>
                <a:spcPct val="90000"/>
              </a:lnSpc>
              <a:spcBef>
                <a:spcPts val="500"/>
              </a:spcBef>
              <a:spcAft>
                <a:spcPts val="0"/>
              </a:spcAft>
              <a:buClr>
                <a:schemeClr val="dk2"/>
              </a:buClr>
              <a:buSzPts val="1800"/>
              <a:buFont typeface="Work Sans"/>
              <a:buChar char="•"/>
            </a:pPr>
            <a:r>
              <a:rPr lang="en-US" sz="1800" b="0" i="0" u="none" strike="noStrike" cap="none">
                <a:solidFill>
                  <a:schemeClr val="dk2"/>
                </a:solidFill>
                <a:latin typeface="Work Sans"/>
                <a:ea typeface="Work Sans"/>
                <a:cs typeface="Work Sans"/>
                <a:sym typeface="Work Sans"/>
              </a:rPr>
              <a:t>Brute Force</a:t>
            </a:r>
            <a:endParaRPr/>
          </a:p>
          <a:p>
            <a:pPr marL="571500" marR="0" lvl="1" indent="0" algn="l" rtl="0">
              <a:lnSpc>
                <a:spcPct val="90000"/>
              </a:lnSpc>
              <a:spcBef>
                <a:spcPts val="500"/>
              </a:spcBef>
              <a:spcAft>
                <a:spcPts val="0"/>
              </a:spcAft>
              <a:buNone/>
            </a:pPr>
            <a:endParaRPr sz="1800" b="0" i="0" u="none" strike="noStrike" cap="none">
              <a:solidFill>
                <a:schemeClr val="dk2"/>
              </a:solidFill>
              <a:latin typeface="Work Sans"/>
              <a:ea typeface="Work Sans"/>
              <a:cs typeface="Work Sans"/>
              <a:sym typeface="Work Sans"/>
            </a:endParaRPr>
          </a:p>
          <a:p>
            <a:pPr marL="84138" marR="0" lvl="1" indent="-84138" algn="l" rtl="0">
              <a:lnSpc>
                <a:spcPct val="90000"/>
              </a:lnSpc>
              <a:spcBef>
                <a:spcPts val="500"/>
              </a:spcBef>
              <a:spcAft>
                <a:spcPts val="0"/>
              </a:spcAft>
              <a:buNone/>
            </a:pPr>
            <a:r>
              <a:rPr lang="en-US" sz="1800" b="0" i="0" u="none" strike="noStrike" cap="none">
                <a:solidFill>
                  <a:schemeClr val="dk2"/>
                </a:solidFill>
                <a:latin typeface="Work Sans"/>
                <a:ea typeface="Work Sans"/>
                <a:cs typeface="Work Sans"/>
                <a:sym typeface="Work Sans"/>
              </a:rPr>
              <a:t>3. Hur man skyddar sig</a:t>
            </a:r>
            <a:endParaRPr sz="1800" b="0" i="0" u="none" strike="noStrike" cap="none">
              <a:solidFill>
                <a:schemeClr val="dk2"/>
              </a:solidFill>
              <a:latin typeface="Work Sans"/>
              <a:ea typeface="Work Sans"/>
              <a:cs typeface="Work Sans"/>
              <a:sym typeface="Work Sans"/>
            </a:endParaRPr>
          </a:p>
          <a:p>
            <a:pPr marL="685800" marR="0" lvl="1" indent="-114300" algn="l" rtl="0">
              <a:lnSpc>
                <a:spcPct val="90000"/>
              </a:lnSpc>
              <a:spcBef>
                <a:spcPts val="500"/>
              </a:spcBef>
              <a:spcAft>
                <a:spcPts val="0"/>
              </a:spcAft>
              <a:buClr>
                <a:schemeClr val="lt1"/>
              </a:buClr>
              <a:buSzPts val="1800"/>
              <a:buFont typeface="Arial"/>
              <a:buNone/>
            </a:pPr>
            <a:endParaRPr sz="1800" b="0" i="0" u="none" strike="noStrike" cap="none">
              <a:solidFill>
                <a:schemeClr val="dk2"/>
              </a:solidFill>
              <a:latin typeface="Work Sans"/>
              <a:ea typeface="Work Sans"/>
              <a:cs typeface="Work Sans"/>
              <a:sym typeface="Work Sans"/>
            </a:endParaRPr>
          </a:p>
        </p:txBody>
      </p:sp>
      <p:sp>
        <p:nvSpPr>
          <p:cNvPr id="113" name="Google Shape;113;p6"/>
          <p:cNvSpPr/>
          <p:nvPr/>
        </p:nvSpPr>
        <p:spPr>
          <a:xfrm>
            <a:off x="933149" y="2726493"/>
            <a:ext cx="664771" cy="656663"/>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114" name="Google Shape;114;p6"/>
          <p:cNvSpPr/>
          <p:nvPr/>
        </p:nvSpPr>
        <p:spPr>
          <a:xfrm>
            <a:off x="1001226" y="1734180"/>
            <a:ext cx="664692" cy="656666"/>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D4C39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115" name="Google Shape;115;p6"/>
          <p:cNvSpPr/>
          <p:nvPr/>
        </p:nvSpPr>
        <p:spPr>
          <a:xfrm>
            <a:off x="933149" y="4231492"/>
            <a:ext cx="664771" cy="656663"/>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 name="Platshållare för bild 2">
            <a:extLst>
              <a:ext uri="{FF2B5EF4-FFF2-40B4-BE49-F238E27FC236}">
                <a16:creationId xmlns:a16="http://schemas.microsoft.com/office/drawing/2014/main" id="{E4B83275-985D-5FF9-65D0-92E8368388CC}"/>
              </a:ext>
            </a:extLst>
          </p:cNvPr>
          <p:cNvSpPr>
            <a:spLocks noGrp="1"/>
          </p:cNvSpPr>
          <p:nvPr>
            <p:ph type="pic" idx="2"/>
          </p:nvPr>
        </p:nvSpPr>
        <p:spPr/>
        <p:txBody>
          <a:bodyPr/>
          <a:lstStyle/>
          <a:p>
            <a:endParaRPr lang="en-S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2" name="Google Shape;122;p1"/>
          <p:cNvSpPr/>
          <p:nvPr/>
        </p:nvSpPr>
        <p:spPr>
          <a:xfrm>
            <a:off x="2686929" y="599249"/>
            <a:ext cx="6358597" cy="5659502"/>
          </a:xfrm>
          <a:prstGeom prst="ellipse">
            <a:avLst/>
          </a:prstGeom>
          <a:solidFill>
            <a:schemeClr val="accent5">
              <a:alpha val="49411"/>
            </a:schemeClr>
          </a:solidFill>
          <a:ln>
            <a:noFill/>
          </a:ln>
        </p:spPr>
        <p:txBody>
          <a:bodyPr spcFirstLastPara="1" wrap="square" lIns="36000" tIns="45700" rIns="36000" bIns="45700"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FFEEAD"/>
                </a:solidFill>
                <a:latin typeface="Work Sans"/>
                <a:ea typeface="Work Sans"/>
                <a:cs typeface="Work Sans"/>
                <a:sym typeface="Work Sans"/>
              </a:rPr>
              <a:t>Cyberattacker och </a:t>
            </a:r>
            <a:endParaRPr/>
          </a:p>
          <a:p>
            <a:pPr marL="0" marR="0" lvl="0" indent="0" algn="ctr" rtl="0">
              <a:lnSpc>
                <a:spcPct val="100000"/>
              </a:lnSpc>
              <a:spcBef>
                <a:spcPts val="0"/>
              </a:spcBef>
              <a:spcAft>
                <a:spcPts val="0"/>
              </a:spcAft>
              <a:buClr>
                <a:srgbClr val="000000"/>
              </a:buClr>
              <a:buSzPts val="4800"/>
              <a:buFont typeface="Arial"/>
              <a:buNone/>
            </a:pPr>
            <a:r>
              <a:rPr lang="en-US" sz="4800" b="1" i="0" u="none" strike="noStrike" cap="none">
                <a:solidFill>
                  <a:srgbClr val="FFEEAD"/>
                </a:solidFill>
                <a:latin typeface="Work Sans"/>
                <a:ea typeface="Work Sans"/>
                <a:cs typeface="Work Sans"/>
                <a:sym typeface="Work Sans"/>
              </a:rPr>
              <a:t>cyberbrott</a:t>
            </a:r>
            <a:endParaRPr sz="1800" b="0" i="0" u="none" strike="noStrike" cap="none">
              <a:solidFill>
                <a:srgbClr val="FFEEAD"/>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3"/>
          <p:cNvPicPr preferRelativeResize="0">
            <a:picLocks noGrp="1"/>
          </p:cNvPicPr>
          <p:nvPr>
            <p:ph type="pic" idx="2"/>
          </p:nvPr>
        </p:nvPicPr>
        <p:blipFill rotWithShape="1">
          <a:blip r:embed="rId3">
            <a:alphaModFix/>
          </a:blip>
          <a:srcRect l="6151" t="163" r="7886" b="-163"/>
          <a:stretch>
            <a:fillRect/>
          </a:stretch>
        </p:blipFill>
        <p:spPr>
          <a:xfrm>
            <a:off x="6096851" y="0"/>
            <a:ext cx="6107085" cy="6858008"/>
          </a:xfrm>
          <a:prstGeom prst="rect">
            <a:avLst/>
          </a:prstGeom>
          <a:solidFill>
            <a:srgbClr val="203C4B"/>
          </a:solidFill>
          <a:ln>
            <a:noFill/>
          </a:ln>
        </p:spPr>
      </p:pic>
      <p:pic>
        <p:nvPicPr>
          <p:cNvPr id="129" name="Google Shape;129;p3"/>
          <p:cNvPicPr preferRelativeResize="0"/>
          <p:nvPr/>
        </p:nvPicPr>
        <p:blipFill rotWithShape="1">
          <a:blip r:embed="rId4">
            <a:alphaModFix/>
          </a:blip>
          <a:srcRect b="66100"/>
          <a:stretch/>
        </p:blipFill>
        <p:spPr>
          <a:xfrm>
            <a:off x="28579" y="1168400"/>
            <a:ext cx="6887536" cy="2260600"/>
          </a:xfrm>
          <a:prstGeom prst="rect">
            <a:avLst/>
          </a:prstGeom>
          <a:noFill/>
          <a:ln>
            <a:noFill/>
          </a:ln>
        </p:spPr>
      </p:pic>
      <p:pic>
        <p:nvPicPr>
          <p:cNvPr id="130" name="Google Shape;130;p3"/>
          <p:cNvPicPr preferRelativeResize="0"/>
          <p:nvPr/>
        </p:nvPicPr>
        <p:blipFill rotWithShape="1">
          <a:blip r:embed="rId5">
            <a:alphaModFix/>
          </a:blip>
          <a:srcRect/>
          <a:stretch/>
        </p:blipFill>
        <p:spPr>
          <a:xfrm>
            <a:off x="28579" y="3581402"/>
            <a:ext cx="6858957" cy="27435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4"/>
          <p:cNvPicPr preferRelativeResize="0"/>
          <p:nvPr/>
        </p:nvPicPr>
        <p:blipFill rotWithShape="1">
          <a:blip r:embed="rId3">
            <a:alphaModFix/>
          </a:blip>
          <a:srcRect/>
          <a:stretch/>
        </p:blipFill>
        <p:spPr>
          <a:xfrm>
            <a:off x="9005455" y="178473"/>
            <a:ext cx="2873196" cy="357208"/>
          </a:xfrm>
          <a:prstGeom prst="rect">
            <a:avLst/>
          </a:prstGeom>
          <a:noFill/>
          <a:ln>
            <a:noFill/>
          </a:ln>
        </p:spPr>
      </p:pic>
      <p:sp>
        <p:nvSpPr>
          <p:cNvPr id="137" name="Google Shape;137;p4"/>
          <p:cNvSpPr txBox="1">
            <a:spLocks noGrp="1"/>
          </p:cNvSpPr>
          <p:nvPr>
            <p:ph type="title"/>
          </p:nvPr>
        </p:nvSpPr>
        <p:spPr>
          <a:xfrm>
            <a:off x="1204554" y="2668251"/>
            <a:ext cx="8991600" cy="1264762"/>
          </a:xfrm>
          <a:prstGeom prst="rect">
            <a:avLst/>
          </a:prstGeom>
          <a:noFill/>
          <a:ln w="9525" cap="flat" cmpd="sng">
            <a:solidFill>
              <a:schemeClr val="dk1"/>
            </a:solidFill>
            <a:prstDash val="solid"/>
            <a:round/>
            <a:headEnd type="none" w="sm" len="sm"/>
            <a:tailEnd type="none" w="sm" len="sm"/>
          </a:ln>
        </p:spPr>
        <p:txBody>
          <a:bodyPr spcFirstLastPara="1" wrap="square" lIns="274300" tIns="182875" rIns="274300" bIns="182875" anchor="ctr" anchorCtr="1">
            <a:normAutofit fontScale="90000"/>
          </a:bodyPr>
          <a:lstStyle/>
          <a:p>
            <a:pPr marL="0" lvl="0" indent="0" algn="ctr" rtl="0">
              <a:lnSpc>
                <a:spcPct val="90000"/>
              </a:lnSpc>
              <a:spcBef>
                <a:spcPts val="0"/>
              </a:spcBef>
              <a:spcAft>
                <a:spcPts val="0"/>
              </a:spcAft>
              <a:buClr>
                <a:srgbClr val="FFFFFF"/>
              </a:buClr>
              <a:buSzPct val="86720"/>
              <a:buFont typeface="Gill Sans"/>
              <a:buNone/>
            </a:pPr>
            <a:r>
              <a:rPr lang="en-US" sz="4100" b="1">
                <a:solidFill>
                  <a:srgbClr val="FFFFFF"/>
                </a:solidFill>
              </a:rPr>
              <a:t>Vad är då en </a:t>
            </a:r>
            <a:br>
              <a:rPr lang="en-US" sz="4100" b="1">
                <a:solidFill>
                  <a:srgbClr val="FFFFFF"/>
                </a:solidFill>
              </a:rPr>
            </a:br>
            <a:r>
              <a:rPr lang="en-US" sz="4100" b="1">
                <a:solidFill>
                  <a:srgbClr val="FFFFFF"/>
                </a:solidFill>
              </a:rPr>
              <a:t>cyberattack, hackerattack </a:t>
            </a:r>
            <a:br>
              <a:rPr lang="en-US" sz="4100" b="1">
                <a:solidFill>
                  <a:srgbClr val="FFFFFF"/>
                </a:solidFill>
              </a:rPr>
            </a:br>
            <a:r>
              <a:rPr lang="en-US" sz="4100" b="1">
                <a:solidFill>
                  <a:srgbClr val="FFFFFF"/>
                </a:solidFill>
              </a:rPr>
              <a:t>eller IT-attack? </a:t>
            </a:r>
            <a:endParaRPr sz="3700"/>
          </a:p>
        </p:txBody>
      </p:sp>
      <p:pic>
        <p:nvPicPr>
          <p:cNvPr id="138" name="Google Shape;138;p4" descr="Utbrytning kontur"/>
          <p:cNvPicPr preferRelativeResize="0"/>
          <p:nvPr/>
        </p:nvPicPr>
        <p:blipFill rotWithShape="1">
          <a:blip r:embed="rId4">
            <a:alphaModFix/>
          </a:blip>
          <a:srcRect/>
          <a:stretch/>
        </p:blipFill>
        <p:spPr>
          <a:xfrm>
            <a:off x="8426984" y="822553"/>
            <a:ext cx="1537855" cy="1537855"/>
          </a:xfrm>
          <a:prstGeom prst="rect">
            <a:avLst/>
          </a:prstGeom>
          <a:noFill/>
          <a:ln>
            <a:noFill/>
          </a:ln>
        </p:spPr>
      </p:pic>
      <p:pic>
        <p:nvPicPr>
          <p:cNvPr id="139" name="Google Shape;139;p4" descr="Lås kontur"/>
          <p:cNvPicPr preferRelativeResize="0"/>
          <p:nvPr/>
        </p:nvPicPr>
        <p:blipFill rotWithShape="1">
          <a:blip r:embed="rId5">
            <a:alphaModFix/>
          </a:blip>
          <a:srcRect/>
          <a:stretch/>
        </p:blipFill>
        <p:spPr>
          <a:xfrm>
            <a:off x="1465636" y="357077"/>
            <a:ext cx="2161310" cy="2161310"/>
          </a:xfrm>
          <a:prstGeom prst="rect">
            <a:avLst/>
          </a:prstGeom>
          <a:noFill/>
          <a:ln>
            <a:noFill/>
          </a:ln>
        </p:spPr>
      </p:pic>
      <p:pic>
        <p:nvPicPr>
          <p:cNvPr id="140" name="Google Shape;140;p4" descr="Sköld kors kontur"/>
          <p:cNvPicPr preferRelativeResize="0"/>
          <p:nvPr/>
        </p:nvPicPr>
        <p:blipFill rotWithShape="1">
          <a:blip r:embed="rId6">
            <a:alphaModFix/>
          </a:blip>
          <a:srcRect/>
          <a:stretch/>
        </p:blipFill>
        <p:spPr>
          <a:xfrm>
            <a:off x="4933592" y="579365"/>
            <a:ext cx="1473200" cy="1473200"/>
          </a:xfrm>
          <a:prstGeom prst="rect">
            <a:avLst/>
          </a:prstGeom>
          <a:noFill/>
          <a:ln>
            <a:noFill/>
          </a:ln>
        </p:spPr>
      </p:pic>
      <p:pic>
        <p:nvPicPr>
          <p:cNvPr id="141" name="Google Shape;141;p4" descr="Laptop kontur"/>
          <p:cNvPicPr preferRelativeResize="0"/>
          <p:nvPr/>
        </p:nvPicPr>
        <p:blipFill rotWithShape="1">
          <a:blip r:embed="rId7">
            <a:alphaModFix/>
          </a:blip>
          <a:srcRect/>
          <a:stretch/>
        </p:blipFill>
        <p:spPr>
          <a:xfrm>
            <a:off x="9211904" y="2594392"/>
            <a:ext cx="1968499" cy="1968499"/>
          </a:xfrm>
          <a:prstGeom prst="rect">
            <a:avLst/>
          </a:prstGeom>
          <a:noFill/>
          <a:ln>
            <a:noFill/>
          </a:ln>
        </p:spPr>
      </p:pic>
      <p:pic>
        <p:nvPicPr>
          <p:cNvPr id="142" name="Google Shape;142;p4" descr="Programmerare, kvinna kontur"/>
          <p:cNvPicPr preferRelativeResize="0"/>
          <p:nvPr/>
        </p:nvPicPr>
        <p:blipFill rotWithShape="1">
          <a:blip r:embed="rId8">
            <a:alphaModFix/>
          </a:blip>
          <a:srcRect/>
          <a:stretch/>
        </p:blipFill>
        <p:spPr>
          <a:xfrm>
            <a:off x="686591" y="2703191"/>
            <a:ext cx="1859700" cy="1859700"/>
          </a:xfrm>
          <a:prstGeom prst="rect">
            <a:avLst/>
          </a:prstGeom>
          <a:noFill/>
          <a:ln>
            <a:noFill/>
          </a:ln>
        </p:spPr>
      </p:pic>
      <p:sp>
        <p:nvSpPr>
          <p:cNvPr id="143" name="Google Shape;143;p4"/>
          <p:cNvSpPr txBox="1"/>
          <p:nvPr/>
        </p:nvSpPr>
        <p:spPr>
          <a:xfrm>
            <a:off x="2255462" y="5139862"/>
            <a:ext cx="7681076" cy="1138773"/>
          </a:xfrm>
          <a:prstGeom prst="rect">
            <a:avLst/>
          </a:prstGeom>
          <a:solidFill>
            <a:srgbClr val="D3AABE">
              <a:alpha val="45882"/>
            </a:srgbClr>
          </a:solidFill>
          <a:ln w="9525" cap="flat" cmpd="sng">
            <a:solidFill>
              <a:srgbClr val="D3AABE"/>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sng" strike="noStrike" cap="none">
                <a:solidFill>
                  <a:srgbClr val="EEF2F5"/>
                </a:solidFill>
                <a:latin typeface="Helvetica Neue"/>
                <a:ea typeface="Helvetica Neue"/>
                <a:cs typeface="Helvetica Neue"/>
                <a:sym typeface="Helvetica Neue"/>
              </a:rPr>
              <a:t>Europaparlamentets definition: </a:t>
            </a:r>
            <a:endParaRPr/>
          </a:p>
          <a:p>
            <a:pPr marL="0" marR="0" lvl="0" indent="0" algn="ctr" rtl="0">
              <a:lnSpc>
                <a:spcPct val="100000"/>
              </a:lnSpc>
              <a:spcBef>
                <a:spcPts val="0"/>
              </a:spcBef>
              <a:spcAft>
                <a:spcPts val="0"/>
              </a:spcAft>
              <a:buNone/>
            </a:pPr>
            <a:r>
              <a:rPr lang="en-US" sz="1800" b="0" i="0" u="none" strike="noStrike" cap="none">
                <a:solidFill>
                  <a:srgbClr val="EEF2F5"/>
                </a:solidFill>
                <a:latin typeface="Helvetica Neue"/>
                <a:ea typeface="Helvetica Neue"/>
                <a:cs typeface="Helvetica Neue"/>
                <a:sym typeface="Helvetica Neue"/>
              </a:rPr>
              <a:t>Cyberattacker är </a:t>
            </a:r>
            <a:r>
              <a:rPr lang="en-US" sz="1800" b="1" i="0" u="none" strike="noStrike" cap="none">
                <a:solidFill>
                  <a:srgbClr val="EEF2F5"/>
                </a:solidFill>
                <a:latin typeface="Helvetica Neue"/>
                <a:ea typeface="Helvetica Neue"/>
                <a:cs typeface="Helvetica Neue"/>
                <a:sym typeface="Helvetica Neue"/>
              </a:rPr>
              <a:t>missbruk</a:t>
            </a:r>
            <a:r>
              <a:rPr lang="en-US" sz="1800" b="0" i="0" u="none" strike="noStrike" cap="none">
                <a:solidFill>
                  <a:srgbClr val="EEF2F5"/>
                </a:solidFill>
                <a:latin typeface="Helvetica Neue"/>
                <a:ea typeface="Helvetica Neue"/>
                <a:cs typeface="Helvetica Neue"/>
                <a:sym typeface="Helvetica Neue"/>
              </a:rPr>
              <a:t> av information genom att: </a:t>
            </a:r>
            <a:r>
              <a:rPr lang="en-US" sz="1800" b="1" i="0" u="none" strike="noStrike" cap="none">
                <a:solidFill>
                  <a:srgbClr val="EEF2F5"/>
                </a:solidFill>
                <a:latin typeface="Helvetica Neue"/>
                <a:ea typeface="Helvetica Neue"/>
                <a:cs typeface="Helvetica Neue"/>
                <a:sym typeface="Helvetica Neue"/>
              </a:rPr>
              <a:t>stjäla, förstöra </a:t>
            </a:r>
            <a:r>
              <a:rPr lang="en-US" sz="1800" b="0" i="0" u="none" strike="noStrike" cap="none">
                <a:solidFill>
                  <a:srgbClr val="EEF2F5"/>
                </a:solidFill>
                <a:latin typeface="Helvetica Neue"/>
                <a:ea typeface="Helvetica Neue"/>
                <a:cs typeface="Helvetica Neue"/>
                <a:sym typeface="Helvetica Neue"/>
              </a:rPr>
              <a:t>eller </a:t>
            </a:r>
            <a:r>
              <a:rPr lang="en-US" sz="1800" b="1" i="0" u="none" strike="noStrike" cap="none">
                <a:solidFill>
                  <a:srgbClr val="EEF2F5"/>
                </a:solidFill>
                <a:latin typeface="Helvetica Neue"/>
                <a:ea typeface="Helvetica Neue"/>
                <a:cs typeface="Helvetica Neue"/>
                <a:sym typeface="Helvetica Neue"/>
              </a:rPr>
              <a:t>avslöja</a:t>
            </a:r>
            <a:r>
              <a:rPr lang="en-US" sz="1800" b="0" i="0" u="none" strike="noStrike" cap="none">
                <a:solidFill>
                  <a:srgbClr val="EEF2F5"/>
                </a:solidFill>
                <a:latin typeface="Helvetica Neue"/>
                <a:ea typeface="Helvetica Neue"/>
                <a:cs typeface="Helvetica Neue"/>
                <a:sym typeface="Helvetica Neue"/>
              </a:rPr>
              <a:t> med mål att </a:t>
            </a:r>
            <a:r>
              <a:rPr lang="en-US" sz="1800" b="1" i="0" u="none" strike="noStrike" cap="none">
                <a:solidFill>
                  <a:srgbClr val="EEF2F5"/>
                </a:solidFill>
                <a:latin typeface="Helvetica Neue"/>
                <a:ea typeface="Helvetica Neue"/>
                <a:cs typeface="Helvetica Neue"/>
                <a:sym typeface="Helvetica Neue"/>
              </a:rPr>
              <a:t>störa</a:t>
            </a:r>
            <a:r>
              <a:rPr lang="en-US" sz="1800" b="0" i="0" u="none" strike="noStrike" cap="none">
                <a:solidFill>
                  <a:srgbClr val="EEF2F5"/>
                </a:solidFill>
                <a:latin typeface="Helvetica Neue"/>
                <a:ea typeface="Helvetica Neue"/>
                <a:cs typeface="Helvetica Neue"/>
                <a:sym typeface="Helvetica Neue"/>
              </a:rPr>
              <a:t> eller </a:t>
            </a:r>
            <a:r>
              <a:rPr lang="en-US" sz="1800" b="1" i="0" u="none" strike="noStrike" cap="none">
                <a:solidFill>
                  <a:srgbClr val="EEF2F5"/>
                </a:solidFill>
                <a:latin typeface="Helvetica Neue"/>
                <a:ea typeface="Helvetica Neue"/>
                <a:cs typeface="Helvetica Neue"/>
                <a:sym typeface="Helvetica Neue"/>
              </a:rPr>
              <a:t>förstöra</a:t>
            </a:r>
            <a:r>
              <a:rPr lang="en-US" sz="1800" b="0" i="0" u="none" strike="noStrike" cap="none">
                <a:solidFill>
                  <a:srgbClr val="EEF2F5"/>
                </a:solidFill>
                <a:latin typeface="Helvetica Neue"/>
                <a:ea typeface="Helvetica Neue"/>
                <a:cs typeface="Helvetica Neue"/>
                <a:sym typeface="Helvetica Neue"/>
              </a:rPr>
              <a:t> </a:t>
            </a:r>
            <a:r>
              <a:rPr lang="en-US" sz="1800" b="1" i="0" u="none" strike="noStrike" cap="none">
                <a:solidFill>
                  <a:srgbClr val="EEF2F5"/>
                </a:solidFill>
                <a:latin typeface="Helvetica Neue"/>
                <a:ea typeface="Helvetica Neue"/>
                <a:cs typeface="Helvetica Neue"/>
                <a:sym typeface="Helvetica Neue"/>
              </a:rPr>
              <a:t>datorsystem</a:t>
            </a:r>
            <a:r>
              <a:rPr lang="en-US" sz="1800" b="0" i="0" u="none" strike="noStrike" cap="none">
                <a:solidFill>
                  <a:srgbClr val="EEF2F5"/>
                </a:solidFill>
                <a:latin typeface="Helvetica Neue"/>
                <a:ea typeface="Helvetica Neue"/>
                <a:cs typeface="Helvetica Neue"/>
                <a:sym typeface="Helvetica Neue"/>
              </a:rPr>
              <a:t> och </a:t>
            </a:r>
            <a:r>
              <a:rPr lang="en-US" sz="1800" b="1" i="0" u="none" strike="noStrike" cap="none">
                <a:solidFill>
                  <a:srgbClr val="EEF2F5"/>
                </a:solidFill>
                <a:latin typeface="Helvetica Neue"/>
                <a:ea typeface="Helvetica Neue"/>
                <a:cs typeface="Helvetica Neue"/>
                <a:sym typeface="Helvetica Neue"/>
              </a:rPr>
              <a:t>nätverk</a:t>
            </a:r>
            <a:r>
              <a:rPr lang="en-US" sz="1800" b="0" i="0" u="none" strike="noStrike" cap="none">
                <a:solidFill>
                  <a:srgbClr val="EEF2F5"/>
                </a:solidFill>
                <a:latin typeface="Helvetica Neue"/>
                <a:ea typeface="Helvetica Neue"/>
                <a:cs typeface="Helvetica Neue"/>
                <a:sym typeface="Helvetica Neue"/>
              </a:rPr>
              <a:t>.</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4"/>
          <p:cNvSpPr txBox="1">
            <a:spLocks noGrp="1"/>
          </p:cNvSpPr>
          <p:nvPr>
            <p:ph type="title"/>
          </p:nvPr>
        </p:nvSpPr>
        <p:spPr>
          <a:xfrm>
            <a:off x="1160585" y="339454"/>
            <a:ext cx="8991600" cy="1264762"/>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274300" tIns="182875" rIns="274300" bIns="182875" anchor="ctr" anchorCtr="1">
            <a:normAutofit/>
          </a:bodyPr>
          <a:lstStyle/>
          <a:p>
            <a:pPr marL="0" lvl="0" indent="0" algn="ctr" rtl="0">
              <a:lnSpc>
                <a:spcPct val="90000"/>
              </a:lnSpc>
              <a:spcBef>
                <a:spcPts val="0"/>
              </a:spcBef>
              <a:spcAft>
                <a:spcPts val="0"/>
              </a:spcAft>
              <a:buClr>
                <a:srgbClr val="FFFFFF"/>
              </a:buClr>
              <a:buSzPts val="3200"/>
              <a:buFont typeface="Gill Sans"/>
              <a:buNone/>
            </a:pPr>
            <a:r>
              <a:rPr lang="en-US" sz="4100" b="1">
                <a:solidFill>
                  <a:srgbClr val="FFFFFF"/>
                </a:solidFill>
              </a:rPr>
              <a:t>Varför cyberattacker?</a:t>
            </a:r>
            <a:endParaRPr sz="3700"/>
          </a:p>
        </p:txBody>
      </p:sp>
      <p:sp>
        <p:nvSpPr>
          <p:cNvPr id="150" name="Google Shape;150;p24"/>
          <p:cNvSpPr txBox="1"/>
          <p:nvPr/>
        </p:nvSpPr>
        <p:spPr>
          <a:xfrm>
            <a:off x="3542240" y="1960166"/>
            <a:ext cx="240557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D3AABE"/>
                </a:solidFill>
                <a:latin typeface="Work Sans"/>
                <a:ea typeface="Work Sans"/>
                <a:cs typeface="Work Sans"/>
                <a:sym typeface="Work Sans"/>
              </a:rPr>
              <a:t>Tjäna pengar</a:t>
            </a:r>
            <a:endParaRPr sz="2400" b="0" i="0" u="none" strike="noStrike" cap="none">
              <a:solidFill>
                <a:srgbClr val="D3AABE"/>
              </a:solidFill>
              <a:latin typeface="Work Sans"/>
              <a:ea typeface="Work Sans"/>
              <a:cs typeface="Work Sans"/>
              <a:sym typeface="Work Sans"/>
            </a:endParaRPr>
          </a:p>
        </p:txBody>
      </p:sp>
      <p:sp>
        <p:nvSpPr>
          <p:cNvPr id="151" name="Google Shape;151;p24"/>
          <p:cNvSpPr txBox="1"/>
          <p:nvPr/>
        </p:nvSpPr>
        <p:spPr>
          <a:xfrm>
            <a:off x="3225716" y="3223295"/>
            <a:ext cx="303862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D3AABE"/>
                </a:solidFill>
                <a:latin typeface="Work Sans"/>
                <a:ea typeface="Work Sans"/>
                <a:cs typeface="Work Sans"/>
                <a:sym typeface="Work Sans"/>
              </a:rPr>
              <a:t>Stjäla information</a:t>
            </a:r>
            <a:endParaRPr/>
          </a:p>
        </p:txBody>
      </p:sp>
      <p:pic>
        <p:nvPicPr>
          <p:cNvPr id="152" name="Google Shape;152;p24" descr="Upptäcka kvinna kontur"/>
          <p:cNvPicPr preferRelativeResize="0"/>
          <p:nvPr/>
        </p:nvPicPr>
        <p:blipFill rotWithShape="1">
          <a:blip r:embed="rId3">
            <a:alphaModFix/>
          </a:blip>
          <a:srcRect/>
          <a:stretch/>
        </p:blipFill>
        <p:spPr>
          <a:xfrm>
            <a:off x="1898208" y="2893316"/>
            <a:ext cx="1162299" cy="1162299"/>
          </a:xfrm>
          <a:prstGeom prst="rect">
            <a:avLst/>
          </a:prstGeom>
          <a:noFill/>
          <a:ln>
            <a:noFill/>
          </a:ln>
        </p:spPr>
      </p:pic>
      <p:pic>
        <p:nvPicPr>
          <p:cNvPr id="153" name="Google Shape;153;p24" descr="Marknadsföring kontur"/>
          <p:cNvPicPr preferRelativeResize="0"/>
          <p:nvPr/>
        </p:nvPicPr>
        <p:blipFill rotWithShape="1">
          <a:blip r:embed="rId4">
            <a:alphaModFix/>
          </a:blip>
          <a:srcRect/>
          <a:stretch/>
        </p:blipFill>
        <p:spPr>
          <a:xfrm>
            <a:off x="1936652" y="5406559"/>
            <a:ext cx="1284850" cy="1284850"/>
          </a:xfrm>
          <a:prstGeom prst="rect">
            <a:avLst/>
          </a:prstGeom>
          <a:noFill/>
          <a:ln>
            <a:noFill/>
          </a:ln>
        </p:spPr>
      </p:pic>
      <p:pic>
        <p:nvPicPr>
          <p:cNvPr id="154" name="Google Shape;154;p24" descr="Monster kontur"/>
          <p:cNvPicPr preferRelativeResize="0"/>
          <p:nvPr/>
        </p:nvPicPr>
        <p:blipFill rotWithShape="1">
          <a:blip r:embed="rId5">
            <a:alphaModFix/>
          </a:blip>
          <a:srcRect/>
          <a:stretch/>
        </p:blipFill>
        <p:spPr>
          <a:xfrm>
            <a:off x="2022156" y="4210502"/>
            <a:ext cx="1099625" cy="1099625"/>
          </a:xfrm>
          <a:prstGeom prst="rect">
            <a:avLst/>
          </a:prstGeom>
          <a:noFill/>
          <a:ln>
            <a:noFill/>
          </a:ln>
        </p:spPr>
      </p:pic>
      <p:pic>
        <p:nvPicPr>
          <p:cNvPr id="155" name="Google Shape;155;p24" descr="Filantropi kontur"/>
          <p:cNvPicPr preferRelativeResize="0"/>
          <p:nvPr/>
        </p:nvPicPr>
        <p:blipFill rotWithShape="1">
          <a:blip r:embed="rId6">
            <a:alphaModFix/>
          </a:blip>
          <a:srcRect/>
          <a:stretch/>
        </p:blipFill>
        <p:spPr>
          <a:xfrm>
            <a:off x="2039815" y="1543509"/>
            <a:ext cx="1284850" cy="1284850"/>
          </a:xfrm>
          <a:prstGeom prst="rect">
            <a:avLst/>
          </a:prstGeom>
          <a:noFill/>
          <a:ln>
            <a:noFill/>
          </a:ln>
        </p:spPr>
      </p:pic>
      <p:sp>
        <p:nvSpPr>
          <p:cNvPr id="156" name="Google Shape;156;p24"/>
          <p:cNvSpPr txBox="1"/>
          <p:nvPr/>
        </p:nvSpPr>
        <p:spPr>
          <a:xfrm>
            <a:off x="3324665" y="4488048"/>
            <a:ext cx="491330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D3AABE"/>
                </a:solidFill>
                <a:latin typeface="Work Sans"/>
                <a:ea typeface="Work Sans"/>
                <a:cs typeface="Work Sans"/>
                <a:sym typeface="Work Sans"/>
              </a:rPr>
              <a:t>Förstörelse och sabotage</a:t>
            </a:r>
            <a:endParaRPr/>
          </a:p>
        </p:txBody>
      </p:sp>
      <p:sp>
        <p:nvSpPr>
          <p:cNvPr id="157" name="Google Shape;157;p24"/>
          <p:cNvSpPr txBox="1"/>
          <p:nvPr/>
        </p:nvSpPr>
        <p:spPr>
          <a:xfrm>
            <a:off x="3121782" y="5773729"/>
            <a:ext cx="303862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D3AABE"/>
                </a:solidFill>
                <a:latin typeface="Work Sans"/>
                <a:ea typeface="Work Sans"/>
                <a:cs typeface="Work Sans"/>
                <a:sym typeface="Work Sans"/>
              </a:rPr>
              <a:t>Politisk påverkan</a:t>
            </a:r>
            <a:endParaRPr sz="2400" b="0" i="0" u="none" strike="noStrike" cap="none">
              <a:solidFill>
                <a:srgbClr val="D3AABE"/>
              </a:solidFill>
              <a:latin typeface="Work Sans"/>
              <a:ea typeface="Work Sans"/>
              <a:cs typeface="Work Sans"/>
              <a:sym typeface="Work Sans"/>
            </a:endParaRPr>
          </a:p>
        </p:txBody>
      </p:sp>
      <p:pic>
        <p:nvPicPr>
          <p:cNvPr id="158" name="Google Shape;158;p24"/>
          <p:cNvPicPr preferRelativeResize="0"/>
          <p:nvPr/>
        </p:nvPicPr>
        <p:blipFill rotWithShape="1">
          <a:blip r:embed="rId7">
            <a:alphaModFix/>
          </a:blip>
          <a:srcRect/>
          <a:stretch/>
        </p:blipFill>
        <p:spPr>
          <a:xfrm>
            <a:off x="9005455" y="178473"/>
            <a:ext cx="2873196" cy="35720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3"/>
          <p:cNvSpPr/>
          <p:nvPr/>
        </p:nvSpPr>
        <p:spPr>
          <a:xfrm>
            <a:off x="1542032" y="1020687"/>
            <a:ext cx="9337500" cy="4413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5" name="Google Shape;165;p13"/>
          <p:cNvSpPr/>
          <p:nvPr/>
        </p:nvSpPr>
        <p:spPr>
          <a:xfrm>
            <a:off x="1124850" y="707375"/>
            <a:ext cx="10220390" cy="593276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196"/>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pic>
        <p:nvPicPr>
          <p:cNvPr id="166" name="Google Shape;166;p13"/>
          <p:cNvPicPr preferRelativeResize="0"/>
          <p:nvPr/>
        </p:nvPicPr>
        <p:blipFill rotWithShape="1">
          <a:blip r:embed="rId3">
            <a:alphaModFix/>
          </a:blip>
          <a:srcRect/>
          <a:stretch/>
        </p:blipFill>
        <p:spPr>
          <a:xfrm>
            <a:off x="9005455" y="178473"/>
            <a:ext cx="2873196" cy="357208"/>
          </a:xfrm>
          <a:prstGeom prst="rect">
            <a:avLst/>
          </a:prstGeom>
          <a:noFill/>
          <a:ln>
            <a:noFill/>
          </a:ln>
        </p:spPr>
      </p:pic>
      <p:sp>
        <p:nvSpPr>
          <p:cNvPr id="167" name="Google Shape;167;p13"/>
          <p:cNvSpPr txBox="1"/>
          <p:nvPr/>
        </p:nvSpPr>
        <p:spPr>
          <a:xfrm>
            <a:off x="526681" y="1144324"/>
            <a:ext cx="11580300" cy="759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000"/>
              <a:buFont typeface="Work Sans"/>
              <a:buNone/>
            </a:pPr>
            <a:r>
              <a:rPr lang="en-US" sz="3000" b="1" i="0" u="none" strike="noStrike" cap="none">
                <a:solidFill>
                  <a:schemeClr val="dk1"/>
                </a:solidFill>
                <a:latin typeface="Work Sans"/>
                <a:ea typeface="Work Sans"/>
                <a:cs typeface="Work Sans"/>
                <a:sym typeface="Work Sans"/>
              </a:rPr>
              <a:t>Olika Cyberattacker</a:t>
            </a:r>
            <a:endParaRPr sz="1400" b="1" i="0" u="none" strike="noStrike" cap="none">
              <a:solidFill>
                <a:srgbClr val="000000"/>
              </a:solidFill>
              <a:latin typeface="Arial"/>
              <a:ea typeface="Arial"/>
              <a:cs typeface="Arial"/>
              <a:sym typeface="Arial"/>
            </a:endParaRPr>
          </a:p>
        </p:txBody>
      </p:sp>
      <p:sp>
        <p:nvSpPr>
          <p:cNvPr id="168" name="Google Shape;168;p13"/>
          <p:cNvSpPr/>
          <p:nvPr/>
        </p:nvSpPr>
        <p:spPr>
          <a:xfrm>
            <a:off x="3722200" y="1662800"/>
            <a:ext cx="4892759" cy="24142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169" name="Google Shape;169;p13"/>
          <p:cNvSpPr/>
          <p:nvPr/>
        </p:nvSpPr>
        <p:spPr>
          <a:xfrm>
            <a:off x="2576473" y="2085577"/>
            <a:ext cx="2605454" cy="1471087"/>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grpSp>
        <p:nvGrpSpPr>
          <p:cNvPr id="170" name="Google Shape;170;p13"/>
          <p:cNvGrpSpPr/>
          <p:nvPr/>
        </p:nvGrpSpPr>
        <p:grpSpPr>
          <a:xfrm>
            <a:off x="1709899" y="3741000"/>
            <a:ext cx="4022116" cy="1693287"/>
            <a:chOff x="2387197" y="2440403"/>
            <a:chExt cx="2850947" cy="425246"/>
          </a:xfrm>
        </p:grpSpPr>
        <p:sp>
          <p:nvSpPr>
            <p:cNvPr id="171" name="Google Shape;171;p13"/>
            <p:cNvSpPr/>
            <p:nvPr/>
          </p:nvSpPr>
          <p:spPr>
            <a:xfrm>
              <a:off x="2387197" y="24404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172" name="Google Shape;172;p13"/>
            <p:cNvSpPr/>
            <p:nvPr/>
          </p:nvSpPr>
          <p:spPr>
            <a:xfrm>
              <a:off x="2412272" y="24539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grpSp>
      <p:sp>
        <p:nvSpPr>
          <p:cNvPr id="173" name="Google Shape;173;p13"/>
          <p:cNvSpPr txBox="1"/>
          <p:nvPr/>
        </p:nvSpPr>
        <p:spPr>
          <a:xfrm>
            <a:off x="7449665" y="4259713"/>
            <a:ext cx="26286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Brute force</a:t>
            </a:r>
            <a:endParaRPr sz="1400" b="0" i="0" u="none" strike="noStrike" cap="none">
              <a:solidFill>
                <a:schemeClr val="accent2"/>
              </a:solidFill>
              <a:latin typeface="Arial"/>
              <a:ea typeface="Arial"/>
              <a:cs typeface="Arial"/>
              <a:sym typeface="Arial"/>
            </a:endParaRPr>
          </a:p>
        </p:txBody>
      </p:sp>
      <p:sp>
        <p:nvSpPr>
          <p:cNvPr id="174" name="Google Shape;174;p13"/>
          <p:cNvSpPr txBox="1"/>
          <p:nvPr/>
        </p:nvSpPr>
        <p:spPr>
          <a:xfrm>
            <a:off x="1910772" y="4295143"/>
            <a:ext cx="39342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2400" b="1" i="0" u="none" strike="noStrike" cap="none">
                <a:solidFill>
                  <a:schemeClr val="accent2"/>
                </a:solidFill>
                <a:latin typeface="Gill Sans"/>
                <a:ea typeface="Gill Sans"/>
                <a:cs typeface="Gill Sans"/>
                <a:sym typeface="Gill Sans"/>
              </a:rPr>
              <a:t>Nätfiske och social manipulation</a:t>
            </a:r>
            <a:endParaRPr sz="1100" b="0" i="0" u="none" strike="noStrike" cap="none">
              <a:solidFill>
                <a:schemeClr val="accent2"/>
              </a:solidFill>
              <a:latin typeface="Arial"/>
              <a:ea typeface="Arial"/>
              <a:cs typeface="Arial"/>
              <a:sym typeface="Arial"/>
            </a:endParaRPr>
          </a:p>
        </p:txBody>
      </p:sp>
      <p:sp>
        <p:nvSpPr>
          <p:cNvPr id="175" name="Google Shape;175;p13"/>
          <p:cNvSpPr txBox="1"/>
          <p:nvPr/>
        </p:nvSpPr>
        <p:spPr>
          <a:xfrm>
            <a:off x="2971890" y="2451615"/>
            <a:ext cx="2821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DDoS</a:t>
            </a:r>
            <a:endParaRPr sz="1400" b="0" i="0" u="none" strike="noStrike" cap="none">
              <a:solidFill>
                <a:schemeClr val="accent2"/>
              </a:solidFill>
              <a:latin typeface="Arial"/>
              <a:ea typeface="Arial"/>
              <a:cs typeface="Arial"/>
              <a:sym typeface="Arial"/>
            </a:endParaRPr>
          </a:p>
        </p:txBody>
      </p:sp>
      <p:grpSp>
        <p:nvGrpSpPr>
          <p:cNvPr id="176" name="Google Shape;176;p13"/>
          <p:cNvGrpSpPr/>
          <p:nvPr/>
        </p:nvGrpSpPr>
        <p:grpSpPr>
          <a:xfrm>
            <a:off x="5844972" y="2072080"/>
            <a:ext cx="2684449" cy="1683497"/>
            <a:chOff x="2387197" y="2440403"/>
            <a:chExt cx="2850947" cy="425246"/>
          </a:xfrm>
        </p:grpSpPr>
        <p:sp>
          <p:nvSpPr>
            <p:cNvPr id="177" name="Google Shape;177;p13"/>
            <p:cNvSpPr/>
            <p:nvPr/>
          </p:nvSpPr>
          <p:spPr>
            <a:xfrm>
              <a:off x="2387197" y="24404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178" name="Google Shape;178;p13"/>
            <p:cNvSpPr/>
            <p:nvPr/>
          </p:nvSpPr>
          <p:spPr>
            <a:xfrm>
              <a:off x="2412272" y="24539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grpSp>
      <p:grpSp>
        <p:nvGrpSpPr>
          <p:cNvPr id="179" name="Google Shape;179;p13"/>
          <p:cNvGrpSpPr/>
          <p:nvPr/>
        </p:nvGrpSpPr>
        <p:grpSpPr>
          <a:xfrm>
            <a:off x="7308966" y="3793191"/>
            <a:ext cx="2628573" cy="1519320"/>
            <a:chOff x="2387197" y="2440403"/>
            <a:chExt cx="2850947" cy="425246"/>
          </a:xfrm>
        </p:grpSpPr>
        <p:sp>
          <p:nvSpPr>
            <p:cNvPr id="180" name="Google Shape;180;p13"/>
            <p:cNvSpPr/>
            <p:nvPr/>
          </p:nvSpPr>
          <p:spPr>
            <a:xfrm>
              <a:off x="2387197" y="24404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181" name="Google Shape;181;p13"/>
            <p:cNvSpPr/>
            <p:nvPr/>
          </p:nvSpPr>
          <p:spPr>
            <a:xfrm>
              <a:off x="2412272" y="24539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grpSp>
      <p:sp>
        <p:nvSpPr>
          <p:cNvPr id="182" name="Google Shape;182;p13"/>
          <p:cNvSpPr txBox="1"/>
          <p:nvPr/>
        </p:nvSpPr>
        <p:spPr>
          <a:xfrm>
            <a:off x="5930510" y="2665449"/>
            <a:ext cx="262860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2800" b="1" i="0" u="none" strike="noStrike" cap="none">
                <a:solidFill>
                  <a:schemeClr val="accent2"/>
                </a:solidFill>
                <a:latin typeface="Gill Sans"/>
                <a:ea typeface="Gill Sans"/>
                <a:cs typeface="Gill Sans"/>
                <a:sym typeface="Gill Sans"/>
              </a:rPr>
              <a:t>Ransomware</a:t>
            </a:r>
            <a:endParaRPr sz="1200" b="0" i="0" u="none" strike="noStrike" cap="none">
              <a:solidFill>
                <a:schemeClr val="accent2"/>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5"/>
          <p:cNvPicPr preferRelativeResize="0"/>
          <p:nvPr/>
        </p:nvPicPr>
        <p:blipFill rotWithShape="1">
          <a:blip r:embed="rId3">
            <a:alphaModFix/>
          </a:blip>
          <a:srcRect/>
          <a:stretch/>
        </p:blipFill>
        <p:spPr>
          <a:xfrm>
            <a:off x="3905326" y="857250"/>
            <a:ext cx="4381348" cy="4229100"/>
          </a:xfrm>
          <a:prstGeom prst="rect">
            <a:avLst/>
          </a:prstGeom>
          <a:noFill/>
          <a:ln>
            <a:noFill/>
          </a:ln>
        </p:spPr>
      </p:pic>
      <p:sp>
        <p:nvSpPr>
          <p:cNvPr id="189" name="Google Shape;189;p5"/>
          <p:cNvSpPr txBox="1"/>
          <p:nvPr/>
        </p:nvSpPr>
        <p:spPr>
          <a:xfrm>
            <a:off x="0" y="619551"/>
            <a:ext cx="374309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EEF2F5"/>
                </a:solidFill>
                <a:latin typeface="Arial"/>
                <a:ea typeface="Arial"/>
                <a:cs typeface="Arial"/>
                <a:sym typeface="Arial"/>
              </a:rPr>
              <a:t>2 juli </a:t>
            </a:r>
            <a:endParaRPr/>
          </a:p>
          <a:p>
            <a:pPr marL="0" marR="0" lvl="0" indent="0" algn="ctr" rtl="0">
              <a:lnSpc>
                <a:spcPct val="100000"/>
              </a:lnSpc>
              <a:spcBef>
                <a:spcPts val="0"/>
              </a:spcBef>
              <a:spcAft>
                <a:spcPts val="0"/>
              </a:spcAft>
              <a:buNone/>
            </a:pPr>
            <a:r>
              <a:rPr lang="en-US" sz="1600" b="0" i="0" u="none" strike="noStrike" cap="none">
                <a:solidFill>
                  <a:srgbClr val="EEF2F5"/>
                </a:solidFill>
                <a:latin typeface="Arial"/>
                <a:ea typeface="Arial"/>
                <a:cs typeface="Arial"/>
                <a:sym typeface="Arial"/>
              </a:rPr>
              <a:t>800 Coop-butiker fick stänga då kassorna slutade fungera </a:t>
            </a:r>
            <a:endParaRPr/>
          </a:p>
        </p:txBody>
      </p:sp>
      <p:sp>
        <p:nvSpPr>
          <p:cNvPr id="190" name="Google Shape;190;p5"/>
          <p:cNvSpPr txBox="1"/>
          <p:nvPr/>
        </p:nvSpPr>
        <p:spPr>
          <a:xfrm>
            <a:off x="8403844" y="2211118"/>
            <a:ext cx="374309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EEF2F5"/>
                </a:solidFill>
                <a:latin typeface="Arial"/>
                <a:ea typeface="Arial"/>
                <a:cs typeface="Arial"/>
                <a:sym typeface="Arial"/>
              </a:rPr>
              <a:t>3 juli </a:t>
            </a:r>
            <a:endParaRPr/>
          </a:p>
          <a:p>
            <a:pPr marL="0" marR="0" lvl="0" indent="0" algn="ctr" rtl="0">
              <a:lnSpc>
                <a:spcPct val="100000"/>
              </a:lnSpc>
              <a:spcBef>
                <a:spcPts val="0"/>
              </a:spcBef>
              <a:spcAft>
                <a:spcPts val="0"/>
              </a:spcAft>
              <a:buNone/>
            </a:pPr>
            <a:r>
              <a:rPr lang="en-US" sz="1600" b="0" i="0" u="none" strike="noStrike" cap="none">
                <a:solidFill>
                  <a:srgbClr val="EEF2F5"/>
                </a:solidFill>
                <a:latin typeface="Arial"/>
                <a:ea typeface="Arial"/>
                <a:cs typeface="Arial"/>
                <a:sym typeface="Arial"/>
              </a:rPr>
              <a:t>IT-attack bekräftades: en så kallad Ransomware-attack</a:t>
            </a:r>
            <a:endParaRPr/>
          </a:p>
        </p:txBody>
      </p:sp>
      <p:sp>
        <p:nvSpPr>
          <p:cNvPr id="191" name="Google Shape;191;p5"/>
          <p:cNvSpPr txBox="1"/>
          <p:nvPr/>
        </p:nvSpPr>
        <p:spPr>
          <a:xfrm>
            <a:off x="118948" y="2971800"/>
            <a:ext cx="3505200" cy="12942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400" b="0" i="0" u="none" strike="noStrike" cap="none">
              <a:solidFill>
                <a:srgbClr val="1B1B1B"/>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1600" b="1" i="0" u="none" strike="noStrike" cap="none">
                <a:solidFill>
                  <a:srgbClr val="EEF2F5"/>
                </a:solidFill>
                <a:latin typeface="Arial"/>
                <a:ea typeface="Arial"/>
                <a:cs typeface="Arial"/>
                <a:sym typeface="Arial"/>
              </a:rPr>
              <a:t>5 juli</a:t>
            </a:r>
            <a:endParaRPr/>
          </a:p>
          <a:p>
            <a:pPr marL="0" marR="0" lvl="0" indent="0" algn="ctr" rtl="0">
              <a:lnSpc>
                <a:spcPct val="100000"/>
              </a:lnSpc>
              <a:spcBef>
                <a:spcPts val="0"/>
              </a:spcBef>
              <a:spcAft>
                <a:spcPts val="0"/>
              </a:spcAft>
              <a:buClr>
                <a:schemeClr val="dk1"/>
              </a:buClr>
              <a:buSzPts val="1100"/>
              <a:buFont typeface="Arial"/>
              <a:buNone/>
            </a:pPr>
            <a:r>
              <a:rPr lang="en-US" sz="1600" b="0" i="0" u="none" strike="noStrike" cap="none">
                <a:solidFill>
                  <a:srgbClr val="EEF2F5"/>
                </a:solidFill>
                <a:latin typeface="Arial"/>
                <a:ea typeface="Arial"/>
                <a:cs typeface="Arial"/>
                <a:sym typeface="Arial"/>
              </a:rPr>
              <a:t>Hackarna kräver 600 miljoner dollar för att öppna systemen igen</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2" name="Google Shape;192;p5"/>
          <p:cNvSpPr txBox="1"/>
          <p:nvPr/>
        </p:nvSpPr>
        <p:spPr>
          <a:xfrm>
            <a:off x="8522792" y="4231383"/>
            <a:ext cx="3505200" cy="1017202"/>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400" b="0" i="0" u="none" strike="noStrike" cap="none">
              <a:solidFill>
                <a:srgbClr val="1B1B1B"/>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1600" b="1" i="0" u="none" strike="noStrike" cap="none">
                <a:solidFill>
                  <a:srgbClr val="EEF2F5"/>
                </a:solidFill>
                <a:latin typeface="Arial"/>
                <a:ea typeface="Arial"/>
                <a:cs typeface="Arial"/>
                <a:sym typeface="Arial"/>
              </a:rPr>
              <a:t> 7 juli</a:t>
            </a:r>
            <a:endParaRPr/>
          </a:p>
          <a:p>
            <a:pPr marL="0" marR="0" lvl="0" indent="0" algn="l" rtl="0">
              <a:lnSpc>
                <a:spcPct val="100000"/>
              </a:lnSpc>
              <a:spcBef>
                <a:spcPts val="0"/>
              </a:spcBef>
              <a:spcAft>
                <a:spcPts val="0"/>
              </a:spcAft>
              <a:buNone/>
            </a:pPr>
            <a:r>
              <a:rPr lang="en-US" sz="1400" b="0" i="0" u="none" strike="noStrike" cap="none">
                <a:solidFill>
                  <a:srgbClr val="EEF2F5"/>
                </a:solidFill>
                <a:latin typeface="Arial"/>
                <a:ea typeface="Arial"/>
                <a:cs typeface="Arial"/>
                <a:sym typeface="Arial"/>
              </a:rPr>
              <a:t>Ca 500 av 800 av Coops butiker kunde öppna men problemet var långt ifrån löst </a:t>
            </a:r>
            <a:endParaRPr sz="1400" b="0" i="0" u="none" strike="noStrike" cap="none">
              <a:solidFill>
                <a:srgbClr val="EEF2F5"/>
              </a:solidFill>
              <a:latin typeface="Arial"/>
              <a:ea typeface="Arial"/>
              <a:cs typeface="Arial"/>
              <a:sym typeface="Arial"/>
            </a:endParaRPr>
          </a:p>
        </p:txBody>
      </p:sp>
      <p:sp>
        <p:nvSpPr>
          <p:cNvPr id="193" name="Google Shape;193;p5"/>
          <p:cNvSpPr txBox="1"/>
          <p:nvPr/>
        </p:nvSpPr>
        <p:spPr>
          <a:xfrm>
            <a:off x="237896" y="5025734"/>
            <a:ext cx="3505200" cy="1017202"/>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chemeClr val="dk1"/>
              </a:buClr>
              <a:buSzPts val="1100"/>
              <a:buFont typeface="Arial"/>
              <a:buNone/>
            </a:pPr>
            <a:endParaRPr sz="1400" b="0" i="0" u="none" strike="noStrike" cap="none">
              <a:solidFill>
                <a:srgbClr val="1B1B1B"/>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100"/>
              <a:buFont typeface="Arial"/>
              <a:buNone/>
            </a:pPr>
            <a:r>
              <a:rPr lang="en-US" sz="1600" b="1" i="0" u="none" strike="noStrike" cap="none">
                <a:solidFill>
                  <a:srgbClr val="EEF2F5"/>
                </a:solidFill>
                <a:latin typeface="Arial"/>
                <a:ea typeface="Arial"/>
                <a:cs typeface="Arial"/>
                <a:sym typeface="Arial"/>
              </a:rPr>
              <a:t>November 2021</a:t>
            </a:r>
            <a:endParaRPr sz="1600" b="1" i="0" u="none" strike="noStrike" cap="none">
              <a:solidFill>
                <a:srgbClr val="EEF2F5"/>
              </a:solidFill>
              <a:latin typeface="Arial"/>
              <a:ea typeface="Arial"/>
              <a:cs typeface="Arial"/>
              <a:sym typeface="Arial"/>
            </a:endParaRPr>
          </a:p>
          <a:p>
            <a:pPr marL="0" marR="0" lvl="0" indent="0" algn="l" rtl="0">
              <a:lnSpc>
                <a:spcPct val="100000"/>
              </a:lnSpc>
              <a:spcBef>
                <a:spcPts val="0"/>
              </a:spcBef>
              <a:spcAft>
                <a:spcPts val="0"/>
              </a:spcAft>
              <a:buNone/>
            </a:pPr>
            <a:r>
              <a:rPr lang="en-US" sz="1400" b="0" i="0" u="none" strike="noStrike" cap="none">
                <a:solidFill>
                  <a:srgbClr val="EEF2F5"/>
                </a:solidFill>
                <a:latin typeface="Arial"/>
                <a:ea typeface="Arial"/>
                <a:cs typeface="Arial"/>
                <a:sym typeface="Arial"/>
              </a:rPr>
              <a:t>Flera medlemmar i den utpekade hacker-gruppen greps på olika platser i Europa. </a:t>
            </a:r>
            <a:endParaRPr sz="1400" b="0" i="0" u="none" strike="noStrike" cap="none">
              <a:solidFill>
                <a:srgbClr val="EEF2F5"/>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8"/>
          <p:cNvSpPr txBox="1"/>
          <p:nvPr/>
        </p:nvSpPr>
        <p:spPr>
          <a:xfrm>
            <a:off x="2374900" y="977900"/>
            <a:ext cx="674370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rgbClr val="EEF2F5"/>
                </a:solidFill>
                <a:latin typeface="Arial"/>
                <a:ea typeface="Arial"/>
                <a:cs typeface="Arial"/>
                <a:sym typeface="Arial"/>
              </a:rPr>
              <a:t>Hur går en ransomwareattack till? </a:t>
            </a:r>
            <a:endParaRPr/>
          </a:p>
        </p:txBody>
      </p:sp>
      <p:sp>
        <p:nvSpPr>
          <p:cNvPr id="200" name="Google Shape;200;p8"/>
          <p:cNvSpPr txBox="1"/>
          <p:nvPr/>
        </p:nvSpPr>
        <p:spPr>
          <a:xfrm>
            <a:off x="3676161" y="3156763"/>
            <a:ext cx="5800578"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EEF2F5"/>
              </a:solidFill>
              <a:latin typeface="Arial"/>
              <a:ea typeface="Arial"/>
              <a:cs typeface="Arial"/>
              <a:sym typeface="Arial"/>
            </a:endParaRPr>
          </a:p>
          <a:p>
            <a:pPr marL="0" marR="0" lvl="0" indent="0" algn="l" rtl="0">
              <a:lnSpc>
                <a:spcPct val="100000"/>
              </a:lnSpc>
              <a:spcBef>
                <a:spcPts val="0"/>
              </a:spcBef>
              <a:spcAft>
                <a:spcPts val="0"/>
              </a:spcAft>
              <a:buNone/>
            </a:pPr>
            <a:r>
              <a:rPr lang="en-US" sz="2000" b="0" i="0" u="none" strike="noStrike" cap="none">
                <a:solidFill>
                  <a:srgbClr val="EEF2F5"/>
                </a:solidFill>
                <a:latin typeface="Arial"/>
                <a:ea typeface="Arial"/>
                <a:cs typeface="Arial"/>
                <a:sym typeface="Arial"/>
              </a:rPr>
              <a:t>Sedan låser de hela systemet så det inte fungerar </a:t>
            </a:r>
            <a:endParaRPr/>
          </a:p>
        </p:txBody>
      </p:sp>
      <p:sp>
        <p:nvSpPr>
          <p:cNvPr id="201" name="Google Shape;201;p8"/>
          <p:cNvSpPr txBox="1"/>
          <p:nvPr/>
        </p:nvSpPr>
        <p:spPr>
          <a:xfrm>
            <a:off x="1574800" y="2213858"/>
            <a:ext cx="6359378"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a:solidFill>
                  <a:srgbClr val="EEF2F5"/>
                </a:solidFill>
                <a:latin typeface="Arial"/>
                <a:ea typeface="Arial"/>
                <a:cs typeface="Arial"/>
                <a:sym typeface="Arial"/>
              </a:rPr>
              <a:t>Hackare lyckas få in skadlig kod (virus) i ett datasystem</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2" name="Google Shape;202;p8"/>
          <p:cNvSpPr txBox="1"/>
          <p:nvPr/>
        </p:nvSpPr>
        <p:spPr>
          <a:xfrm>
            <a:off x="3336974" y="5096877"/>
            <a:ext cx="8077200" cy="61555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0" i="0" u="none" strike="noStrike" cap="none">
                <a:solidFill>
                  <a:srgbClr val="EEF2F5"/>
                </a:solidFill>
                <a:latin typeface="Arial"/>
                <a:ea typeface="Arial"/>
                <a:cs typeface="Arial"/>
                <a:sym typeface="Arial"/>
              </a:rPr>
              <a:t>Sedan kräver de en lösensumma för att öppna upp det igen</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203" name="Google Shape;203;p8" descr="organism kontur"/>
          <p:cNvPicPr preferRelativeResize="0"/>
          <p:nvPr/>
        </p:nvPicPr>
        <p:blipFill rotWithShape="1">
          <a:blip r:embed="rId3">
            <a:alphaModFix/>
          </a:blip>
          <a:srcRect/>
          <a:stretch/>
        </p:blipFill>
        <p:spPr>
          <a:xfrm>
            <a:off x="309489" y="1756657"/>
            <a:ext cx="1354211" cy="1354211"/>
          </a:xfrm>
          <a:prstGeom prst="rect">
            <a:avLst/>
          </a:prstGeom>
          <a:noFill/>
          <a:ln>
            <a:noFill/>
          </a:ln>
        </p:spPr>
      </p:pic>
      <p:pic>
        <p:nvPicPr>
          <p:cNvPr id="204" name="Google Shape;204;p8" descr="Lås kontur"/>
          <p:cNvPicPr preferRelativeResize="0"/>
          <p:nvPr/>
        </p:nvPicPr>
        <p:blipFill rotWithShape="1">
          <a:blip r:embed="rId4">
            <a:alphaModFix/>
          </a:blip>
          <a:srcRect/>
          <a:stretch/>
        </p:blipFill>
        <p:spPr>
          <a:xfrm>
            <a:off x="9476739" y="2881120"/>
            <a:ext cx="1166837" cy="1166837"/>
          </a:xfrm>
          <a:prstGeom prst="rect">
            <a:avLst/>
          </a:prstGeom>
          <a:noFill/>
          <a:ln>
            <a:noFill/>
          </a:ln>
        </p:spPr>
      </p:pic>
      <p:pic>
        <p:nvPicPr>
          <p:cNvPr id="205" name="Google Shape;205;p8" descr="Pengar kontur"/>
          <p:cNvPicPr preferRelativeResize="0"/>
          <p:nvPr/>
        </p:nvPicPr>
        <p:blipFill rotWithShape="1">
          <a:blip r:embed="rId5">
            <a:alphaModFix/>
          </a:blip>
          <a:srcRect/>
          <a:stretch/>
        </p:blipFill>
        <p:spPr>
          <a:xfrm>
            <a:off x="1927274" y="4473396"/>
            <a:ext cx="1311226" cy="131122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grpSp>
        <p:nvGrpSpPr>
          <p:cNvPr id="211" name="Google Shape;211;p9"/>
          <p:cNvGrpSpPr/>
          <p:nvPr/>
        </p:nvGrpSpPr>
        <p:grpSpPr>
          <a:xfrm>
            <a:off x="2703346" y="243254"/>
            <a:ext cx="4416666" cy="6371491"/>
            <a:chOff x="2703346" y="243254"/>
            <a:chExt cx="4416666" cy="6371491"/>
          </a:xfrm>
        </p:grpSpPr>
        <p:grpSp>
          <p:nvGrpSpPr>
            <p:cNvPr id="212" name="Google Shape;212;p9"/>
            <p:cNvGrpSpPr/>
            <p:nvPr/>
          </p:nvGrpSpPr>
          <p:grpSpPr>
            <a:xfrm>
              <a:off x="2703346" y="243254"/>
              <a:ext cx="4416666" cy="6371491"/>
              <a:chOff x="106270" y="0"/>
              <a:chExt cx="4416666" cy="6371491"/>
            </a:xfrm>
          </p:grpSpPr>
          <p:pic>
            <p:nvPicPr>
              <p:cNvPr id="213" name="Google Shape;213;p9" descr="Laptop med hel fyllning"/>
              <p:cNvPicPr preferRelativeResize="0"/>
              <p:nvPr/>
            </p:nvPicPr>
            <p:blipFill rotWithShape="1">
              <a:blip r:embed="rId3">
                <a:alphaModFix/>
              </a:blip>
              <a:srcRect/>
              <a:stretch/>
            </p:blipFill>
            <p:spPr>
              <a:xfrm>
                <a:off x="2016031" y="0"/>
                <a:ext cx="2506905" cy="2506905"/>
              </a:xfrm>
              <a:prstGeom prst="rect">
                <a:avLst/>
              </a:prstGeom>
              <a:noFill/>
              <a:ln>
                <a:noFill/>
              </a:ln>
            </p:spPr>
          </p:pic>
          <p:grpSp>
            <p:nvGrpSpPr>
              <p:cNvPr id="214" name="Google Shape;214;p9"/>
              <p:cNvGrpSpPr/>
              <p:nvPr/>
            </p:nvGrpSpPr>
            <p:grpSpPr>
              <a:xfrm>
                <a:off x="106270" y="1945133"/>
                <a:ext cx="3904714" cy="4426358"/>
                <a:chOff x="80870" y="1995933"/>
                <a:chExt cx="3904714" cy="4426358"/>
              </a:xfrm>
            </p:grpSpPr>
            <p:pic>
              <p:nvPicPr>
                <p:cNvPr id="215" name="Google Shape;215;p9" descr="Tal med hel fyllning"/>
                <p:cNvPicPr preferRelativeResize="0"/>
                <p:nvPr/>
              </p:nvPicPr>
              <p:blipFill rotWithShape="1">
                <a:blip r:embed="rId4">
                  <a:alphaModFix/>
                </a:blip>
                <a:srcRect/>
                <a:stretch/>
              </p:blipFill>
              <p:spPr>
                <a:xfrm flipH="1">
                  <a:off x="1782000" y="2343201"/>
                  <a:ext cx="2203584" cy="1856421"/>
                </a:xfrm>
                <a:prstGeom prst="rect">
                  <a:avLst/>
                </a:prstGeom>
                <a:noFill/>
                <a:ln>
                  <a:noFill/>
                </a:ln>
              </p:spPr>
            </p:pic>
            <p:pic>
              <p:nvPicPr>
                <p:cNvPr id="216" name="Google Shape;216;p9" descr="Smartphone med hel fyllning"/>
                <p:cNvPicPr preferRelativeResize="0"/>
                <p:nvPr/>
              </p:nvPicPr>
              <p:blipFill rotWithShape="1">
                <a:blip r:embed="rId5">
                  <a:alphaModFix/>
                </a:blip>
                <a:srcRect/>
                <a:stretch/>
              </p:blipFill>
              <p:spPr>
                <a:xfrm>
                  <a:off x="1837880" y="4396859"/>
                  <a:ext cx="2025432" cy="2025432"/>
                </a:xfrm>
                <a:prstGeom prst="rect">
                  <a:avLst/>
                </a:prstGeom>
                <a:noFill/>
                <a:ln>
                  <a:noFill/>
                </a:ln>
              </p:spPr>
            </p:pic>
            <p:pic>
              <p:nvPicPr>
                <p:cNvPr id="217" name="Google Shape;217;p9" descr="Programmerare, hane med hel fyllning"/>
                <p:cNvPicPr preferRelativeResize="0"/>
                <p:nvPr/>
              </p:nvPicPr>
              <p:blipFill rotWithShape="1">
                <a:blip r:embed="rId6">
                  <a:alphaModFix/>
                </a:blip>
                <a:srcRect/>
                <a:stretch/>
              </p:blipFill>
              <p:spPr>
                <a:xfrm>
                  <a:off x="80870" y="2340738"/>
                  <a:ext cx="1520461" cy="1520461"/>
                </a:xfrm>
                <a:prstGeom prst="rect">
                  <a:avLst/>
                </a:prstGeom>
                <a:noFill/>
                <a:ln>
                  <a:noFill/>
                </a:ln>
              </p:spPr>
            </p:pic>
            <p:cxnSp>
              <p:nvCxnSpPr>
                <p:cNvPr id="218" name="Google Shape;218;p9"/>
                <p:cNvCxnSpPr/>
                <p:nvPr/>
              </p:nvCxnSpPr>
              <p:spPr>
                <a:xfrm rot="10800000" flipH="1">
                  <a:off x="1160992" y="1995933"/>
                  <a:ext cx="660368" cy="313898"/>
                </a:xfrm>
                <a:prstGeom prst="straightConnector1">
                  <a:avLst/>
                </a:prstGeom>
                <a:noFill/>
                <a:ln w="57150" cap="flat" cmpd="sng">
                  <a:solidFill>
                    <a:schemeClr val="lt1"/>
                  </a:solidFill>
                  <a:prstDash val="solid"/>
                  <a:round/>
                  <a:headEnd type="none" w="sm" len="sm"/>
                  <a:tailEnd type="triangle" w="med" len="med"/>
                </a:ln>
              </p:spPr>
            </p:cxnSp>
            <p:cxnSp>
              <p:nvCxnSpPr>
                <p:cNvPr id="219" name="Google Shape;219;p9"/>
                <p:cNvCxnSpPr/>
                <p:nvPr/>
              </p:nvCxnSpPr>
              <p:spPr>
                <a:xfrm rot="10800000" flipH="1">
                  <a:off x="1329624" y="3023802"/>
                  <a:ext cx="756318" cy="9098"/>
                </a:xfrm>
                <a:prstGeom prst="straightConnector1">
                  <a:avLst/>
                </a:prstGeom>
                <a:noFill/>
                <a:ln w="57150" cap="flat" cmpd="sng">
                  <a:solidFill>
                    <a:schemeClr val="lt1"/>
                  </a:solidFill>
                  <a:prstDash val="solid"/>
                  <a:round/>
                  <a:headEnd type="none" w="sm" len="sm"/>
                  <a:tailEnd type="triangle" w="med" len="med"/>
                </a:ln>
              </p:spPr>
            </p:cxnSp>
            <p:cxnSp>
              <p:nvCxnSpPr>
                <p:cNvPr id="220" name="Google Shape;220;p9"/>
                <p:cNvCxnSpPr/>
                <p:nvPr/>
              </p:nvCxnSpPr>
              <p:spPr>
                <a:xfrm>
                  <a:off x="1322196" y="4146945"/>
                  <a:ext cx="944316" cy="460719"/>
                </a:xfrm>
                <a:prstGeom prst="straightConnector1">
                  <a:avLst/>
                </a:prstGeom>
                <a:noFill/>
                <a:ln w="57150" cap="flat" cmpd="sng">
                  <a:solidFill>
                    <a:schemeClr val="lt1"/>
                  </a:solidFill>
                  <a:prstDash val="solid"/>
                  <a:round/>
                  <a:headEnd type="none" w="sm" len="sm"/>
                  <a:tailEnd type="triangle" w="med" len="med"/>
                </a:ln>
              </p:spPr>
            </p:cxnSp>
          </p:grpSp>
        </p:grpSp>
        <p:grpSp>
          <p:nvGrpSpPr>
            <p:cNvPr id="221" name="Google Shape;221;p9"/>
            <p:cNvGrpSpPr/>
            <p:nvPr/>
          </p:nvGrpSpPr>
          <p:grpSpPr>
            <a:xfrm>
              <a:off x="5023547" y="896182"/>
              <a:ext cx="1226993" cy="5135365"/>
              <a:chOff x="5178708" y="893738"/>
              <a:chExt cx="1226993" cy="5135365"/>
            </a:xfrm>
          </p:grpSpPr>
          <p:pic>
            <p:nvPicPr>
              <p:cNvPr id="222" name="Google Shape;222;p9" descr="Monster kontur"/>
              <p:cNvPicPr preferRelativeResize="0"/>
              <p:nvPr/>
            </p:nvPicPr>
            <p:blipFill rotWithShape="1">
              <a:blip r:embed="rId7">
                <a:alphaModFix/>
              </a:blip>
              <a:srcRect/>
              <a:stretch/>
            </p:blipFill>
            <p:spPr>
              <a:xfrm>
                <a:off x="5455330" y="893738"/>
                <a:ext cx="950371" cy="950371"/>
              </a:xfrm>
              <a:prstGeom prst="rect">
                <a:avLst/>
              </a:prstGeom>
              <a:noFill/>
              <a:ln>
                <a:noFill/>
              </a:ln>
            </p:spPr>
          </p:pic>
          <p:pic>
            <p:nvPicPr>
              <p:cNvPr id="223" name="Google Shape;223;p9" descr="Monster kontur"/>
              <p:cNvPicPr preferRelativeResize="0"/>
              <p:nvPr/>
            </p:nvPicPr>
            <p:blipFill rotWithShape="1">
              <a:blip r:embed="rId7">
                <a:alphaModFix/>
              </a:blip>
              <a:srcRect/>
              <a:stretch/>
            </p:blipFill>
            <p:spPr>
              <a:xfrm>
                <a:off x="5178708" y="2851810"/>
                <a:ext cx="950371" cy="950371"/>
              </a:xfrm>
              <a:prstGeom prst="rect">
                <a:avLst/>
              </a:prstGeom>
              <a:noFill/>
              <a:ln>
                <a:noFill/>
              </a:ln>
            </p:spPr>
          </p:pic>
          <p:pic>
            <p:nvPicPr>
              <p:cNvPr id="224" name="Google Shape;224;p9" descr="Monster kontur"/>
              <p:cNvPicPr preferRelativeResize="0"/>
              <p:nvPr/>
            </p:nvPicPr>
            <p:blipFill rotWithShape="1">
              <a:blip r:embed="rId7">
                <a:alphaModFix/>
              </a:blip>
              <a:srcRect/>
              <a:stretch/>
            </p:blipFill>
            <p:spPr>
              <a:xfrm>
                <a:off x="5241852" y="5174955"/>
                <a:ext cx="854148" cy="854148"/>
              </a:xfrm>
              <a:prstGeom prst="rect">
                <a:avLst/>
              </a:prstGeom>
              <a:noFill/>
              <a:ln>
                <a:noFill/>
              </a:ln>
            </p:spPr>
          </p:pic>
        </p:grpSp>
      </p:grpSp>
      <p:grpSp>
        <p:nvGrpSpPr>
          <p:cNvPr id="225" name="Google Shape;225;p9"/>
          <p:cNvGrpSpPr/>
          <p:nvPr/>
        </p:nvGrpSpPr>
        <p:grpSpPr>
          <a:xfrm>
            <a:off x="2703346" y="313546"/>
            <a:ext cx="6845299" cy="6371491"/>
            <a:chOff x="6165670" y="1924682"/>
            <a:chExt cx="5117910" cy="4735773"/>
          </a:xfrm>
        </p:grpSpPr>
        <p:sp>
          <p:nvSpPr>
            <p:cNvPr id="226" name="Google Shape;226;p9"/>
            <p:cNvSpPr/>
            <p:nvPr/>
          </p:nvSpPr>
          <p:spPr>
            <a:xfrm>
              <a:off x="6165670" y="1924682"/>
              <a:ext cx="5117910" cy="4735773"/>
            </a:xfrm>
            <a:prstGeom prst="octagon">
              <a:avLst>
                <a:gd name="adj" fmla="val 29289"/>
              </a:avLst>
            </a:prstGeom>
            <a:solidFill>
              <a:srgbClr val="EEF2F5"/>
            </a:solidFill>
            <a:ln w="25400" cap="flat" cmpd="sng">
              <a:solidFill>
                <a:srgbClr val="2B4E6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7" name="Google Shape;227;p9"/>
            <p:cNvSpPr/>
            <p:nvPr/>
          </p:nvSpPr>
          <p:spPr>
            <a:xfrm>
              <a:off x="6413605" y="2149869"/>
              <a:ext cx="4622041" cy="4285398"/>
            </a:xfrm>
            <a:prstGeom prst="octagon">
              <a:avLst>
                <a:gd name="adj" fmla="val 29289"/>
              </a:avLst>
            </a:prstGeom>
            <a:solidFill>
              <a:srgbClr val="FF0000"/>
            </a:solid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8" name="Google Shape;228;p9"/>
            <p:cNvSpPr txBox="1"/>
            <p:nvPr/>
          </p:nvSpPr>
          <p:spPr>
            <a:xfrm>
              <a:off x="6890195" y="3449761"/>
              <a:ext cx="4235354" cy="16470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3800" b="1" i="0" u="none" strike="noStrike" cap="none">
                  <a:solidFill>
                    <a:srgbClr val="EEF2F5"/>
                  </a:solidFill>
                  <a:latin typeface="Arial"/>
                  <a:ea typeface="Arial"/>
                  <a:cs typeface="Arial"/>
                  <a:sym typeface="Arial"/>
                </a:rPr>
                <a:t>STOP</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25"/>
                                        </p:tgtEl>
                                        <p:attrNameLst>
                                          <p:attrName>style.visibility</p:attrName>
                                        </p:attrNameLst>
                                      </p:cBhvr>
                                      <p:to>
                                        <p:strVal val="visible"/>
                                      </p:to>
                                    </p:set>
                                    <p:anim calcmode="lin" valueType="num">
                                      <p:cBhvr additive="base">
                                        <p:cTn id="11" dur="500"/>
                                        <p:tgtEl>
                                          <p:spTgt spid="2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0"/>
          <p:cNvSpPr/>
          <p:nvPr/>
        </p:nvSpPr>
        <p:spPr>
          <a:xfrm>
            <a:off x="1499829" y="964609"/>
            <a:ext cx="9337500" cy="4413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5" name="Google Shape;235;p10"/>
          <p:cNvSpPr/>
          <p:nvPr/>
        </p:nvSpPr>
        <p:spPr>
          <a:xfrm>
            <a:off x="1124850" y="707375"/>
            <a:ext cx="10220390" cy="593276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196"/>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pic>
        <p:nvPicPr>
          <p:cNvPr id="236" name="Google Shape;236;p10"/>
          <p:cNvPicPr preferRelativeResize="0"/>
          <p:nvPr/>
        </p:nvPicPr>
        <p:blipFill rotWithShape="1">
          <a:blip r:embed="rId3">
            <a:alphaModFix/>
          </a:blip>
          <a:srcRect/>
          <a:stretch/>
        </p:blipFill>
        <p:spPr>
          <a:xfrm>
            <a:off x="9005455" y="178473"/>
            <a:ext cx="2873196" cy="357208"/>
          </a:xfrm>
          <a:prstGeom prst="rect">
            <a:avLst/>
          </a:prstGeom>
          <a:noFill/>
          <a:ln>
            <a:noFill/>
          </a:ln>
        </p:spPr>
      </p:pic>
      <p:sp>
        <p:nvSpPr>
          <p:cNvPr id="237" name="Google Shape;237;p10"/>
          <p:cNvSpPr txBox="1"/>
          <p:nvPr/>
        </p:nvSpPr>
        <p:spPr>
          <a:xfrm>
            <a:off x="526681" y="1144324"/>
            <a:ext cx="11580300" cy="759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000"/>
              <a:buFont typeface="Work Sans"/>
              <a:buNone/>
            </a:pPr>
            <a:r>
              <a:rPr lang="en-US" sz="3000" b="1" i="0" u="none" strike="noStrike" cap="none">
                <a:solidFill>
                  <a:schemeClr val="dk1"/>
                </a:solidFill>
                <a:latin typeface="Work Sans"/>
                <a:ea typeface="Work Sans"/>
                <a:cs typeface="Work Sans"/>
                <a:sym typeface="Work Sans"/>
              </a:rPr>
              <a:t>Olika Cyberattacker</a:t>
            </a:r>
            <a:endParaRPr sz="1400" b="1" i="0" u="none" strike="noStrike" cap="none">
              <a:solidFill>
                <a:srgbClr val="000000"/>
              </a:solidFill>
              <a:latin typeface="Arial"/>
              <a:ea typeface="Arial"/>
              <a:cs typeface="Arial"/>
              <a:sym typeface="Arial"/>
            </a:endParaRPr>
          </a:p>
        </p:txBody>
      </p:sp>
      <p:sp>
        <p:nvSpPr>
          <p:cNvPr id="238" name="Google Shape;238;p10"/>
          <p:cNvSpPr/>
          <p:nvPr/>
        </p:nvSpPr>
        <p:spPr>
          <a:xfrm>
            <a:off x="3722200" y="1662800"/>
            <a:ext cx="4892759" cy="24142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239" name="Google Shape;239;p10"/>
          <p:cNvSpPr/>
          <p:nvPr/>
        </p:nvSpPr>
        <p:spPr>
          <a:xfrm>
            <a:off x="2576473" y="2085577"/>
            <a:ext cx="2605454" cy="1471087"/>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240" name="Google Shape;240;p10"/>
          <p:cNvSpPr txBox="1"/>
          <p:nvPr/>
        </p:nvSpPr>
        <p:spPr>
          <a:xfrm>
            <a:off x="7449665" y="4259713"/>
            <a:ext cx="26286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Brute force</a:t>
            </a:r>
            <a:endParaRPr sz="1400" b="0" i="0" u="none" strike="noStrike" cap="none">
              <a:solidFill>
                <a:schemeClr val="accent2"/>
              </a:solidFill>
              <a:latin typeface="Arial"/>
              <a:ea typeface="Arial"/>
              <a:cs typeface="Arial"/>
              <a:sym typeface="Arial"/>
            </a:endParaRPr>
          </a:p>
        </p:txBody>
      </p:sp>
      <p:sp>
        <p:nvSpPr>
          <p:cNvPr id="241" name="Google Shape;241;p10"/>
          <p:cNvSpPr txBox="1"/>
          <p:nvPr/>
        </p:nvSpPr>
        <p:spPr>
          <a:xfrm>
            <a:off x="1910772" y="4295143"/>
            <a:ext cx="39342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2400" b="1" i="0" u="none" strike="noStrike" cap="none">
                <a:solidFill>
                  <a:schemeClr val="accent2"/>
                </a:solidFill>
                <a:latin typeface="Gill Sans"/>
                <a:ea typeface="Gill Sans"/>
                <a:cs typeface="Gill Sans"/>
                <a:sym typeface="Gill Sans"/>
              </a:rPr>
              <a:t>Nätfiske och social manipulation</a:t>
            </a:r>
            <a:endParaRPr sz="1100" b="0" i="0" u="none" strike="noStrike" cap="none">
              <a:solidFill>
                <a:schemeClr val="accent2"/>
              </a:solidFill>
              <a:latin typeface="Arial"/>
              <a:ea typeface="Arial"/>
              <a:cs typeface="Arial"/>
              <a:sym typeface="Arial"/>
            </a:endParaRPr>
          </a:p>
        </p:txBody>
      </p:sp>
      <p:sp>
        <p:nvSpPr>
          <p:cNvPr id="242" name="Google Shape;242;p10"/>
          <p:cNvSpPr txBox="1"/>
          <p:nvPr/>
        </p:nvSpPr>
        <p:spPr>
          <a:xfrm>
            <a:off x="2971890" y="2451615"/>
            <a:ext cx="2821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DDoS</a:t>
            </a:r>
            <a:endParaRPr sz="1400" b="0" i="0" u="none" strike="noStrike" cap="none">
              <a:solidFill>
                <a:schemeClr val="accent2"/>
              </a:solidFill>
              <a:latin typeface="Arial"/>
              <a:ea typeface="Arial"/>
              <a:cs typeface="Arial"/>
              <a:sym typeface="Arial"/>
            </a:endParaRPr>
          </a:p>
        </p:txBody>
      </p:sp>
      <p:grpSp>
        <p:nvGrpSpPr>
          <p:cNvPr id="243" name="Google Shape;243;p10"/>
          <p:cNvGrpSpPr/>
          <p:nvPr/>
        </p:nvGrpSpPr>
        <p:grpSpPr>
          <a:xfrm>
            <a:off x="2051153" y="3667859"/>
            <a:ext cx="3421179" cy="1766428"/>
            <a:chOff x="2387197" y="2440403"/>
            <a:chExt cx="2850947" cy="425246"/>
          </a:xfrm>
        </p:grpSpPr>
        <p:sp>
          <p:nvSpPr>
            <p:cNvPr id="244" name="Google Shape;244;p10"/>
            <p:cNvSpPr/>
            <p:nvPr/>
          </p:nvSpPr>
          <p:spPr>
            <a:xfrm>
              <a:off x="2387197" y="24404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245" name="Google Shape;245;p10"/>
            <p:cNvSpPr/>
            <p:nvPr/>
          </p:nvSpPr>
          <p:spPr>
            <a:xfrm>
              <a:off x="2412272" y="24539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grpSp>
      <p:grpSp>
        <p:nvGrpSpPr>
          <p:cNvPr id="246" name="Google Shape;246;p10"/>
          <p:cNvGrpSpPr/>
          <p:nvPr/>
        </p:nvGrpSpPr>
        <p:grpSpPr>
          <a:xfrm>
            <a:off x="7308966" y="3793191"/>
            <a:ext cx="2628573" cy="1519320"/>
            <a:chOff x="2387197" y="2440403"/>
            <a:chExt cx="2850947" cy="425246"/>
          </a:xfrm>
        </p:grpSpPr>
        <p:sp>
          <p:nvSpPr>
            <p:cNvPr id="247" name="Google Shape;247;p10"/>
            <p:cNvSpPr/>
            <p:nvPr/>
          </p:nvSpPr>
          <p:spPr>
            <a:xfrm>
              <a:off x="2387197" y="24404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248" name="Google Shape;248;p10"/>
            <p:cNvSpPr/>
            <p:nvPr/>
          </p:nvSpPr>
          <p:spPr>
            <a:xfrm>
              <a:off x="2412272" y="24539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grpSp>
      <p:sp>
        <p:nvSpPr>
          <p:cNvPr id="249" name="Google Shape;249;p10"/>
          <p:cNvSpPr txBox="1"/>
          <p:nvPr/>
        </p:nvSpPr>
        <p:spPr>
          <a:xfrm>
            <a:off x="5930510" y="2665449"/>
            <a:ext cx="262860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2800" b="1" i="0" u="none" strike="noStrike" cap="none">
                <a:solidFill>
                  <a:schemeClr val="accent2"/>
                </a:solidFill>
                <a:latin typeface="Gill Sans"/>
                <a:ea typeface="Gill Sans"/>
                <a:cs typeface="Gill Sans"/>
                <a:sym typeface="Gill Sans"/>
              </a:rPr>
              <a:t>Ransomware</a:t>
            </a:r>
            <a:endParaRPr sz="1200" b="0" i="0" u="none" strike="noStrike" cap="none">
              <a:solidFill>
                <a:schemeClr val="accent2"/>
              </a:solidFill>
              <a:latin typeface="Arial"/>
              <a:ea typeface="Arial"/>
              <a:cs typeface="Arial"/>
              <a:sym typeface="Arial"/>
            </a:endParaRPr>
          </a:p>
        </p:txBody>
      </p:sp>
      <p:pic>
        <p:nvPicPr>
          <p:cNvPr id="250" name="Google Shape;250;p10" descr="Bock med hel fyllning"/>
          <p:cNvPicPr preferRelativeResize="0"/>
          <p:nvPr/>
        </p:nvPicPr>
        <p:blipFill rotWithShape="1">
          <a:blip r:embed="rId4">
            <a:alphaModFix/>
          </a:blip>
          <a:srcRect/>
          <a:stretch/>
        </p:blipFill>
        <p:spPr>
          <a:xfrm>
            <a:off x="8347721" y="2527145"/>
            <a:ext cx="9144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11" descr="En bild som visar vatten, aqua, under vatten, konst&#10;&#10;AI-genererat innehåll kan vara felaktigt."/>
          <p:cNvPicPr preferRelativeResize="0"/>
          <p:nvPr/>
        </p:nvPicPr>
        <p:blipFill rotWithShape="1">
          <a:blip r:embed="rId3">
            <a:alphaModFix/>
          </a:blip>
          <a:srcRect/>
          <a:stretch/>
        </p:blipFill>
        <p:spPr>
          <a:xfrm>
            <a:off x="-1791286" y="-1026943"/>
            <a:ext cx="14905503" cy="8384345"/>
          </a:xfrm>
          <a:prstGeom prst="rect">
            <a:avLst/>
          </a:prstGeom>
          <a:noFill/>
          <a:ln>
            <a:noFill/>
          </a:ln>
        </p:spPr>
      </p:pic>
      <p:sp>
        <p:nvSpPr>
          <p:cNvPr id="257" name="Google Shape;257;p11"/>
          <p:cNvSpPr/>
          <p:nvPr/>
        </p:nvSpPr>
        <p:spPr>
          <a:xfrm>
            <a:off x="3339403" y="613986"/>
            <a:ext cx="6395438" cy="5348673"/>
          </a:xfrm>
          <a:prstGeom prst="ellipse">
            <a:avLst/>
          </a:prstGeom>
          <a:solidFill>
            <a:schemeClr val="accent6">
              <a:alpha val="49411"/>
            </a:schemeClr>
          </a:solidFill>
          <a:ln>
            <a:noFill/>
          </a:ln>
        </p:spPr>
        <p:txBody>
          <a:bodyPr spcFirstLastPara="1" wrap="square" lIns="36000" tIns="45700" rIns="36000"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rgbClr val="EEF2F5"/>
                </a:solidFill>
                <a:latin typeface="Work Sans"/>
                <a:ea typeface="Work Sans"/>
                <a:cs typeface="Work Sans"/>
                <a:sym typeface="Work Sans"/>
              </a:rPr>
              <a:t>Nätfiske och social manipulation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12" descr="En bild som visar fågel, moln, utomhus, himmel&#10;&#10;AI-genererat innehåll kan vara felaktigt."/>
          <p:cNvPicPr preferRelativeResize="0"/>
          <p:nvPr/>
        </p:nvPicPr>
        <p:blipFill rotWithShape="1">
          <a:blip r:embed="rId3">
            <a:alphaModFix/>
          </a:blip>
          <a:srcRect/>
          <a:stretch/>
        </p:blipFill>
        <p:spPr>
          <a:xfrm>
            <a:off x="-140677" y="-680287"/>
            <a:ext cx="12332677" cy="8218574"/>
          </a:xfrm>
          <a:prstGeom prst="rect">
            <a:avLst/>
          </a:prstGeom>
          <a:noFill/>
          <a:ln>
            <a:noFill/>
          </a:ln>
        </p:spPr>
      </p:pic>
      <p:sp>
        <p:nvSpPr>
          <p:cNvPr id="264" name="Google Shape;264;p12"/>
          <p:cNvSpPr txBox="1"/>
          <p:nvPr/>
        </p:nvSpPr>
        <p:spPr>
          <a:xfrm>
            <a:off x="1617784" y="281354"/>
            <a:ext cx="9678573" cy="1055077"/>
          </a:xfrm>
          <a:prstGeom prst="rect">
            <a:avLst/>
          </a:prstGeom>
          <a:solidFill>
            <a:srgbClr val="EEF2F5">
              <a:alpha val="37647"/>
            </a:srgbClr>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6000" b="1" i="0" u="none" strike="noStrike" cap="none">
                <a:solidFill>
                  <a:srgbClr val="000000"/>
                </a:solidFill>
                <a:latin typeface="Work Sans"/>
                <a:ea typeface="Work Sans"/>
                <a:cs typeface="Work Sans"/>
                <a:sym typeface="Work Sans"/>
              </a:rPr>
              <a:t>SOCIAL MANIUPLATION </a:t>
            </a:r>
            <a:endParaRPr/>
          </a:p>
        </p:txBody>
      </p:sp>
      <p:sp>
        <p:nvSpPr>
          <p:cNvPr id="265" name="Google Shape;265;p12"/>
          <p:cNvSpPr/>
          <p:nvPr/>
        </p:nvSpPr>
        <p:spPr>
          <a:xfrm flipH="1">
            <a:off x="3277770" y="1573585"/>
            <a:ext cx="3699804" cy="1448973"/>
          </a:xfrm>
          <a:prstGeom prst="wedgeEllipseCallout">
            <a:avLst>
              <a:gd name="adj1" fmla="val -35372"/>
              <a:gd name="adj2" fmla="val 68442"/>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00" b="0" i="0" u="none" strike="noStrike" cap="none">
                <a:solidFill>
                  <a:srgbClr val="152832"/>
                </a:solidFill>
                <a:latin typeface="Work Sans"/>
                <a:ea typeface="Work Sans"/>
                <a:cs typeface="Work Sans"/>
                <a:sym typeface="Work Sans"/>
              </a:rPr>
              <a:t>Hej det är banken!</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5"/>
                                        </p:tgtEl>
                                        <p:attrNameLst>
                                          <p:attrName>style.visibility</p:attrName>
                                        </p:attrNameLst>
                                      </p:cBhvr>
                                      <p:to>
                                        <p:strVal val="visible"/>
                                      </p:to>
                                    </p:set>
                                    <p:anim calcmode="lin" valueType="num">
                                      <p:cBhvr additive="base">
                                        <p:cTn id="7" dur="500"/>
                                        <p:tgtEl>
                                          <p:spTgt spid="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4"/>
          <p:cNvSpPr txBox="1"/>
          <p:nvPr/>
        </p:nvSpPr>
        <p:spPr>
          <a:xfrm>
            <a:off x="4216535" y="1738623"/>
            <a:ext cx="3755604"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800" b="1" i="0" u="none" strike="noStrike" cap="none">
                <a:solidFill>
                  <a:srgbClr val="FCB826"/>
                </a:solidFill>
                <a:latin typeface="Arial"/>
                <a:ea typeface="Arial"/>
                <a:cs typeface="Arial"/>
                <a:sym typeface="Arial"/>
              </a:rPr>
              <a:t>NÄTFISKE</a:t>
            </a:r>
            <a:endParaRPr/>
          </a:p>
        </p:txBody>
      </p:sp>
      <p:grpSp>
        <p:nvGrpSpPr>
          <p:cNvPr id="272" name="Google Shape;272;p14"/>
          <p:cNvGrpSpPr/>
          <p:nvPr/>
        </p:nvGrpSpPr>
        <p:grpSpPr>
          <a:xfrm>
            <a:off x="8638791" y="2913232"/>
            <a:ext cx="2939057" cy="895382"/>
            <a:chOff x="7634090" y="4039766"/>
            <a:chExt cx="2453553" cy="794128"/>
          </a:xfrm>
        </p:grpSpPr>
        <p:pic>
          <p:nvPicPr>
            <p:cNvPr id="273" name="Google Shape;273;p14" descr="E-post med hel fyllning"/>
            <p:cNvPicPr preferRelativeResize="0"/>
            <p:nvPr/>
          </p:nvPicPr>
          <p:blipFill rotWithShape="1">
            <a:blip r:embed="rId3">
              <a:alphaModFix/>
            </a:blip>
            <a:srcRect/>
            <a:stretch/>
          </p:blipFill>
          <p:spPr>
            <a:xfrm>
              <a:off x="7634090" y="4039766"/>
              <a:ext cx="910165" cy="794128"/>
            </a:xfrm>
            <a:prstGeom prst="rect">
              <a:avLst/>
            </a:prstGeom>
            <a:noFill/>
            <a:ln>
              <a:noFill/>
            </a:ln>
          </p:spPr>
        </p:pic>
        <p:sp>
          <p:nvSpPr>
            <p:cNvPr id="274" name="Google Shape;274;p14"/>
            <p:cNvSpPr txBox="1"/>
            <p:nvPr/>
          </p:nvSpPr>
          <p:spPr>
            <a:xfrm>
              <a:off x="8733848" y="4275455"/>
              <a:ext cx="1353795" cy="3548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EEF2F5"/>
                  </a:solidFill>
                  <a:latin typeface="Arial"/>
                  <a:ea typeface="Arial"/>
                  <a:cs typeface="Arial"/>
                  <a:sym typeface="Arial"/>
                </a:rPr>
                <a:t>Mejl</a:t>
              </a:r>
              <a:endParaRPr sz="1400" b="1" i="0" u="none" strike="noStrike" cap="none">
                <a:solidFill>
                  <a:srgbClr val="EEF2F5"/>
                </a:solidFill>
                <a:latin typeface="Arial"/>
                <a:ea typeface="Arial"/>
                <a:cs typeface="Arial"/>
                <a:sym typeface="Arial"/>
              </a:endParaRPr>
            </a:p>
          </p:txBody>
        </p:sp>
      </p:grpSp>
      <p:grpSp>
        <p:nvGrpSpPr>
          <p:cNvPr id="275" name="Google Shape;275;p14"/>
          <p:cNvGrpSpPr/>
          <p:nvPr/>
        </p:nvGrpSpPr>
        <p:grpSpPr>
          <a:xfrm>
            <a:off x="6559978" y="5365822"/>
            <a:ext cx="3796496" cy="1191661"/>
            <a:chOff x="7521493" y="3028950"/>
            <a:chExt cx="3765632" cy="968104"/>
          </a:xfrm>
        </p:grpSpPr>
        <p:pic>
          <p:nvPicPr>
            <p:cNvPr id="276" name="Google Shape;276;p14" descr="Högtalartelefon med hel fyllning"/>
            <p:cNvPicPr preferRelativeResize="0"/>
            <p:nvPr/>
          </p:nvPicPr>
          <p:blipFill rotWithShape="1">
            <a:blip r:embed="rId4">
              <a:alphaModFix/>
            </a:blip>
            <a:srcRect/>
            <a:stretch/>
          </p:blipFill>
          <p:spPr>
            <a:xfrm>
              <a:off x="7521493" y="3028950"/>
              <a:ext cx="1142059" cy="968104"/>
            </a:xfrm>
            <a:prstGeom prst="rect">
              <a:avLst/>
            </a:prstGeom>
            <a:noFill/>
            <a:ln>
              <a:noFill/>
            </a:ln>
          </p:spPr>
        </p:pic>
        <p:sp>
          <p:nvSpPr>
            <p:cNvPr id="277" name="Google Shape;277;p14"/>
            <p:cNvSpPr txBox="1"/>
            <p:nvPr/>
          </p:nvSpPr>
          <p:spPr>
            <a:xfrm>
              <a:off x="8733848" y="3194106"/>
              <a:ext cx="2553277" cy="32504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EEF2F5"/>
                  </a:solidFill>
                  <a:latin typeface="Arial"/>
                  <a:ea typeface="Arial"/>
                  <a:cs typeface="Arial"/>
                  <a:sym typeface="Arial"/>
                </a:rPr>
                <a:t>Telefonsamtal</a:t>
              </a:r>
              <a:endParaRPr sz="1400" b="1" i="0" u="none" strike="noStrike" cap="none">
                <a:solidFill>
                  <a:srgbClr val="EEF2F5"/>
                </a:solidFill>
                <a:latin typeface="Arial"/>
                <a:ea typeface="Arial"/>
                <a:cs typeface="Arial"/>
                <a:sym typeface="Arial"/>
              </a:endParaRPr>
            </a:p>
          </p:txBody>
        </p:sp>
      </p:grpSp>
      <p:grpSp>
        <p:nvGrpSpPr>
          <p:cNvPr id="278" name="Google Shape;278;p14"/>
          <p:cNvGrpSpPr/>
          <p:nvPr/>
        </p:nvGrpSpPr>
        <p:grpSpPr>
          <a:xfrm>
            <a:off x="3078546" y="309909"/>
            <a:ext cx="4161853" cy="1254369"/>
            <a:chOff x="326548" y="1903011"/>
            <a:chExt cx="4161853" cy="1254369"/>
          </a:xfrm>
        </p:grpSpPr>
        <p:pic>
          <p:nvPicPr>
            <p:cNvPr id="279" name="Google Shape;279;p14" descr="Undertexter med hel fyllning"/>
            <p:cNvPicPr preferRelativeResize="0"/>
            <p:nvPr/>
          </p:nvPicPr>
          <p:blipFill rotWithShape="1">
            <a:blip r:embed="rId5">
              <a:alphaModFix/>
            </a:blip>
            <a:srcRect/>
            <a:stretch/>
          </p:blipFill>
          <p:spPr>
            <a:xfrm>
              <a:off x="326548" y="1903011"/>
              <a:ext cx="1289538" cy="1254369"/>
            </a:xfrm>
            <a:prstGeom prst="rect">
              <a:avLst/>
            </a:prstGeom>
            <a:noFill/>
            <a:ln>
              <a:noFill/>
            </a:ln>
          </p:spPr>
        </p:pic>
        <p:sp>
          <p:nvSpPr>
            <p:cNvPr id="280" name="Google Shape;280;p14"/>
            <p:cNvSpPr txBox="1"/>
            <p:nvPr/>
          </p:nvSpPr>
          <p:spPr>
            <a:xfrm>
              <a:off x="1567714" y="2234174"/>
              <a:ext cx="2920687"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EEF2F5"/>
                  </a:solidFill>
                  <a:latin typeface="Arial"/>
                  <a:ea typeface="Arial"/>
                  <a:cs typeface="Arial"/>
                  <a:sym typeface="Arial"/>
                </a:rPr>
                <a:t>Sociala medier</a:t>
              </a:r>
              <a:endParaRPr/>
            </a:p>
          </p:txBody>
        </p:sp>
      </p:grpSp>
      <p:grpSp>
        <p:nvGrpSpPr>
          <p:cNvPr id="281" name="Google Shape;281;p14"/>
          <p:cNvGrpSpPr/>
          <p:nvPr/>
        </p:nvGrpSpPr>
        <p:grpSpPr>
          <a:xfrm>
            <a:off x="1923440" y="5059908"/>
            <a:ext cx="3194603" cy="1397266"/>
            <a:chOff x="1259311" y="4614009"/>
            <a:chExt cx="2398669" cy="831066"/>
          </a:xfrm>
        </p:grpSpPr>
        <p:grpSp>
          <p:nvGrpSpPr>
            <p:cNvPr id="282" name="Google Shape;282;p14"/>
            <p:cNvGrpSpPr/>
            <p:nvPr/>
          </p:nvGrpSpPr>
          <p:grpSpPr>
            <a:xfrm>
              <a:off x="1259311" y="4614009"/>
              <a:ext cx="1188676" cy="831066"/>
              <a:chOff x="775919" y="3278799"/>
              <a:chExt cx="1008184" cy="1008184"/>
            </a:xfrm>
          </p:grpSpPr>
          <p:pic>
            <p:nvPicPr>
              <p:cNvPr id="283" name="Google Shape;283;p14" descr="Smartphone med hel fyllning"/>
              <p:cNvPicPr preferRelativeResize="0"/>
              <p:nvPr/>
            </p:nvPicPr>
            <p:blipFill rotWithShape="1">
              <a:blip r:embed="rId6">
                <a:alphaModFix/>
              </a:blip>
              <a:srcRect/>
              <a:stretch/>
            </p:blipFill>
            <p:spPr>
              <a:xfrm>
                <a:off x="775919" y="3278799"/>
                <a:ext cx="1008184" cy="1008184"/>
              </a:xfrm>
              <a:prstGeom prst="rect">
                <a:avLst/>
              </a:prstGeom>
              <a:noFill/>
              <a:ln>
                <a:noFill/>
              </a:ln>
            </p:spPr>
          </p:pic>
          <p:pic>
            <p:nvPicPr>
              <p:cNvPr id="284" name="Google Shape;284;p14" descr="Undertexter med hel fyllning"/>
              <p:cNvPicPr preferRelativeResize="0"/>
              <p:nvPr/>
            </p:nvPicPr>
            <p:blipFill rotWithShape="1">
              <a:blip r:embed="rId7">
                <a:alphaModFix/>
              </a:blip>
              <a:srcRect/>
              <a:stretch/>
            </p:blipFill>
            <p:spPr>
              <a:xfrm>
                <a:off x="1078520" y="3475889"/>
                <a:ext cx="410309" cy="410309"/>
              </a:xfrm>
              <a:prstGeom prst="rect">
                <a:avLst/>
              </a:prstGeom>
              <a:noFill/>
              <a:ln>
                <a:noFill/>
              </a:ln>
            </p:spPr>
          </p:pic>
          <p:pic>
            <p:nvPicPr>
              <p:cNvPr id="285" name="Google Shape;285;p14" descr="Undertexter med hel fyllning"/>
              <p:cNvPicPr preferRelativeResize="0"/>
              <p:nvPr/>
            </p:nvPicPr>
            <p:blipFill rotWithShape="1">
              <a:blip r:embed="rId8">
                <a:alphaModFix/>
              </a:blip>
              <a:srcRect/>
              <a:stretch/>
            </p:blipFill>
            <p:spPr>
              <a:xfrm flipH="1">
                <a:off x="1082726" y="3788681"/>
                <a:ext cx="410305" cy="386863"/>
              </a:xfrm>
              <a:prstGeom prst="rect">
                <a:avLst/>
              </a:prstGeom>
              <a:noFill/>
              <a:ln>
                <a:noFill/>
              </a:ln>
            </p:spPr>
          </p:pic>
        </p:grpSp>
        <p:sp>
          <p:nvSpPr>
            <p:cNvPr id="286" name="Google Shape;286;p14"/>
            <p:cNvSpPr txBox="1"/>
            <p:nvPr/>
          </p:nvSpPr>
          <p:spPr>
            <a:xfrm>
              <a:off x="2304185" y="4883943"/>
              <a:ext cx="1353795" cy="2379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EEF2F5"/>
                  </a:solidFill>
                  <a:latin typeface="Arial"/>
                  <a:ea typeface="Arial"/>
                  <a:cs typeface="Arial"/>
                  <a:sym typeface="Arial"/>
                </a:rPr>
                <a:t>SMS</a:t>
              </a:r>
              <a:endParaRPr sz="1400" b="1" i="0" u="none" strike="noStrike" cap="none">
                <a:solidFill>
                  <a:srgbClr val="EEF2F5"/>
                </a:solidFill>
                <a:latin typeface="Arial"/>
                <a:ea typeface="Arial"/>
                <a:cs typeface="Arial"/>
                <a:sym typeface="Arial"/>
              </a:endParaRPr>
            </a:p>
          </p:txBody>
        </p:sp>
      </p:grpSp>
      <p:grpSp>
        <p:nvGrpSpPr>
          <p:cNvPr id="287" name="Google Shape;287;p14"/>
          <p:cNvGrpSpPr/>
          <p:nvPr/>
        </p:nvGrpSpPr>
        <p:grpSpPr>
          <a:xfrm>
            <a:off x="1113307" y="2748973"/>
            <a:ext cx="3264082" cy="1207017"/>
            <a:chOff x="1322122" y="5683428"/>
            <a:chExt cx="2908582" cy="904939"/>
          </a:xfrm>
        </p:grpSpPr>
        <p:pic>
          <p:nvPicPr>
            <p:cNvPr id="288" name="Google Shape;288;p14" descr="Laptop med hel fyllning"/>
            <p:cNvPicPr preferRelativeResize="0"/>
            <p:nvPr/>
          </p:nvPicPr>
          <p:blipFill rotWithShape="1">
            <a:blip r:embed="rId9">
              <a:alphaModFix/>
            </a:blip>
            <a:srcRect/>
            <a:stretch/>
          </p:blipFill>
          <p:spPr>
            <a:xfrm>
              <a:off x="1322122" y="5683428"/>
              <a:ext cx="1080615" cy="904939"/>
            </a:xfrm>
            <a:prstGeom prst="rect">
              <a:avLst/>
            </a:prstGeom>
            <a:noFill/>
            <a:ln>
              <a:noFill/>
            </a:ln>
          </p:spPr>
        </p:pic>
        <p:sp>
          <p:nvSpPr>
            <p:cNvPr id="289" name="Google Shape;289;p14"/>
            <p:cNvSpPr txBox="1"/>
            <p:nvPr/>
          </p:nvSpPr>
          <p:spPr>
            <a:xfrm>
              <a:off x="2444664" y="5936626"/>
              <a:ext cx="1786040" cy="2999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EEF2F5"/>
                  </a:solidFill>
                  <a:latin typeface="Arial"/>
                  <a:ea typeface="Arial"/>
                  <a:cs typeface="Arial"/>
                  <a:sym typeface="Arial"/>
                </a:rPr>
                <a:t>Hemsidor</a:t>
              </a:r>
              <a:endParaRPr sz="1400" b="1" i="0" u="none" strike="noStrike" cap="none">
                <a:solidFill>
                  <a:srgbClr val="EEF2F5"/>
                </a:solidFill>
                <a:latin typeface="Arial"/>
                <a:ea typeface="Arial"/>
                <a:cs typeface="Arial"/>
                <a:sym typeface="Arial"/>
              </a:endParaRPr>
            </a:p>
          </p:txBody>
        </p:sp>
      </p:grpSp>
      <p:pic>
        <p:nvPicPr>
          <p:cNvPr id="290" name="Google Shape;290;p14"/>
          <p:cNvPicPr preferRelativeResize="0"/>
          <p:nvPr/>
        </p:nvPicPr>
        <p:blipFill rotWithShape="1">
          <a:blip r:embed="rId10">
            <a:alphaModFix/>
          </a:blip>
          <a:srcRect/>
          <a:stretch/>
        </p:blipFill>
        <p:spPr>
          <a:xfrm>
            <a:off x="4335259" y="2752947"/>
            <a:ext cx="2905140" cy="2246222"/>
          </a:xfrm>
          <a:prstGeom prst="rect">
            <a:avLst/>
          </a:prstGeom>
          <a:noFill/>
          <a:ln>
            <a:noFill/>
          </a:ln>
        </p:spPr>
      </p:pic>
      <p:grpSp>
        <p:nvGrpSpPr>
          <p:cNvPr id="291" name="Google Shape;291;p14"/>
          <p:cNvGrpSpPr/>
          <p:nvPr/>
        </p:nvGrpSpPr>
        <p:grpSpPr>
          <a:xfrm>
            <a:off x="7609545" y="486302"/>
            <a:ext cx="2905139" cy="1191661"/>
            <a:chOff x="6898190" y="4965049"/>
            <a:chExt cx="2361362" cy="1070361"/>
          </a:xfrm>
        </p:grpSpPr>
        <p:pic>
          <p:nvPicPr>
            <p:cNvPr id="292" name="Google Shape;292;p14" descr="Spelkontroll kontur"/>
            <p:cNvPicPr preferRelativeResize="0"/>
            <p:nvPr/>
          </p:nvPicPr>
          <p:blipFill rotWithShape="1">
            <a:blip r:embed="rId11">
              <a:alphaModFix/>
            </a:blip>
            <a:srcRect/>
            <a:stretch/>
          </p:blipFill>
          <p:spPr>
            <a:xfrm>
              <a:off x="6898190" y="4965049"/>
              <a:ext cx="1070361" cy="1070361"/>
            </a:xfrm>
            <a:prstGeom prst="rect">
              <a:avLst/>
            </a:prstGeom>
            <a:noFill/>
            <a:ln>
              <a:noFill/>
            </a:ln>
          </p:spPr>
        </p:pic>
        <p:sp>
          <p:nvSpPr>
            <p:cNvPr id="293" name="Google Shape;293;p14"/>
            <p:cNvSpPr txBox="1"/>
            <p:nvPr/>
          </p:nvSpPr>
          <p:spPr>
            <a:xfrm>
              <a:off x="8040506" y="5275798"/>
              <a:ext cx="1219046" cy="4146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EEF2F5"/>
                  </a:solidFill>
                  <a:latin typeface="Arial"/>
                  <a:ea typeface="Arial"/>
                  <a:cs typeface="Arial"/>
                  <a:sym typeface="Arial"/>
                </a:rPr>
                <a:t>Spel</a:t>
              </a:r>
              <a:endParaRPr sz="1600" b="1" i="0" u="none" strike="noStrike" cap="none">
                <a:solidFill>
                  <a:srgbClr val="EEF2F5"/>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99" name="Google Shape;299;p15" descr="En bild som visar utomhus, himmel, skylt, gräs&#10;&#10;AI-genererat innehåll kan vara felaktigt."/>
          <p:cNvPicPr preferRelativeResize="0"/>
          <p:nvPr/>
        </p:nvPicPr>
        <p:blipFill rotWithShape="1">
          <a:blip r:embed="rId3">
            <a:alphaModFix/>
          </a:blip>
          <a:srcRect/>
          <a:stretch/>
        </p:blipFill>
        <p:spPr>
          <a:xfrm>
            <a:off x="-223006" y="-1088146"/>
            <a:ext cx="12739628" cy="8499720"/>
          </a:xfrm>
          <a:prstGeom prst="rect">
            <a:avLst/>
          </a:prstGeom>
          <a:noFill/>
          <a:ln>
            <a:noFill/>
          </a:ln>
        </p:spPr>
      </p:pic>
      <p:sp>
        <p:nvSpPr>
          <p:cNvPr id="300" name="Google Shape;300;p15"/>
          <p:cNvSpPr txBox="1"/>
          <p:nvPr/>
        </p:nvSpPr>
        <p:spPr>
          <a:xfrm>
            <a:off x="-40701" y="144957"/>
            <a:ext cx="6356008" cy="6756252"/>
          </a:xfrm>
          <a:prstGeom prst="rect">
            <a:avLst/>
          </a:prstGeom>
          <a:solidFill>
            <a:srgbClr val="A2D4F1">
              <a:alpha val="57647"/>
            </a:srgbClr>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1" name="Google Shape;301;p15"/>
          <p:cNvSpPr txBox="1">
            <a:spLocks noGrp="1"/>
          </p:cNvSpPr>
          <p:nvPr>
            <p:ph type="body" idx="1"/>
          </p:nvPr>
        </p:nvSpPr>
        <p:spPr>
          <a:xfrm>
            <a:off x="-85034" y="4619255"/>
            <a:ext cx="7155298" cy="1824168"/>
          </a:xfrm>
          <a:prstGeom prst="rect">
            <a:avLst/>
          </a:prstGeom>
          <a:noFill/>
          <a:ln>
            <a:noFill/>
          </a:ln>
        </p:spPr>
        <p:txBody>
          <a:bodyPr spcFirstLastPara="1" wrap="square" lIns="91425" tIns="45700" rIns="91425" bIns="45700" anchor="t" anchorCtr="0">
            <a:normAutofit/>
          </a:bodyPr>
          <a:lstStyle/>
          <a:p>
            <a:pPr marL="457200" lvl="0" indent="-228600" algn="l" rtl="0">
              <a:lnSpc>
                <a:spcPct val="100000"/>
              </a:lnSpc>
              <a:spcBef>
                <a:spcPts val="1000"/>
              </a:spcBef>
              <a:spcAft>
                <a:spcPts val="0"/>
              </a:spcAft>
              <a:buSzPts val="1800"/>
              <a:buNone/>
            </a:pPr>
            <a:endParaRPr b="1">
              <a:solidFill>
                <a:srgbClr val="EA528E"/>
              </a:solidFill>
            </a:endParaRPr>
          </a:p>
          <a:p>
            <a:pPr marL="457200" lvl="0" indent="-228600" algn="l" rtl="0">
              <a:lnSpc>
                <a:spcPct val="100000"/>
              </a:lnSpc>
              <a:spcBef>
                <a:spcPts val="1000"/>
              </a:spcBef>
              <a:spcAft>
                <a:spcPts val="0"/>
              </a:spcAft>
              <a:buSzPts val="1800"/>
              <a:buNone/>
            </a:pPr>
            <a:endParaRPr/>
          </a:p>
        </p:txBody>
      </p:sp>
      <p:pic>
        <p:nvPicPr>
          <p:cNvPr id="302" name="Google Shape;302;p15" descr="Tanke kontur"/>
          <p:cNvPicPr preferRelativeResize="0"/>
          <p:nvPr/>
        </p:nvPicPr>
        <p:blipFill rotWithShape="1">
          <a:blip r:embed="rId4">
            <a:alphaModFix/>
          </a:blip>
          <a:srcRect/>
          <a:stretch/>
        </p:blipFill>
        <p:spPr>
          <a:xfrm>
            <a:off x="522007" y="203354"/>
            <a:ext cx="1293654" cy="1293654"/>
          </a:xfrm>
          <a:prstGeom prst="rect">
            <a:avLst/>
          </a:prstGeom>
          <a:noFill/>
          <a:ln>
            <a:noFill/>
          </a:ln>
        </p:spPr>
      </p:pic>
      <p:pic>
        <p:nvPicPr>
          <p:cNvPr id="303" name="Google Shape;303;p15" descr="Frågor med hel fyllning"/>
          <p:cNvPicPr preferRelativeResize="0"/>
          <p:nvPr/>
        </p:nvPicPr>
        <p:blipFill rotWithShape="1">
          <a:blip r:embed="rId5">
            <a:alphaModFix/>
          </a:blip>
          <a:srcRect/>
          <a:stretch/>
        </p:blipFill>
        <p:spPr>
          <a:xfrm>
            <a:off x="78070" y="3210427"/>
            <a:ext cx="1428643" cy="1428643"/>
          </a:xfrm>
          <a:prstGeom prst="rect">
            <a:avLst/>
          </a:prstGeom>
          <a:noFill/>
          <a:ln>
            <a:noFill/>
          </a:ln>
        </p:spPr>
      </p:pic>
      <p:pic>
        <p:nvPicPr>
          <p:cNvPr id="304" name="Google Shape;304;p15" descr="Hjälp med hel fyllning"/>
          <p:cNvPicPr preferRelativeResize="0"/>
          <p:nvPr/>
        </p:nvPicPr>
        <p:blipFill rotWithShape="1">
          <a:blip r:embed="rId6">
            <a:alphaModFix/>
          </a:blip>
          <a:srcRect/>
          <a:stretch/>
        </p:blipFill>
        <p:spPr>
          <a:xfrm>
            <a:off x="357004" y="1785207"/>
            <a:ext cx="1191517" cy="1191517"/>
          </a:xfrm>
          <a:prstGeom prst="rect">
            <a:avLst/>
          </a:prstGeom>
          <a:noFill/>
          <a:ln>
            <a:noFill/>
          </a:ln>
        </p:spPr>
      </p:pic>
      <p:sp>
        <p:nvSpPr>
          <p:cNvPr id="305" name="Google Shape;305;p15"/>
          <p:cNvSpPr txBox="1"/>
          <p:nvPr/>
        </p:nvSpPr>
        <p:spPr>
          <a:xfrm>
            <a:off x="1548521" y="933409"/>
            <a:ext cx="344216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Work Sans"/>
                <a:ea typeface="Work Sans"/>
                <a:cs typeface="Work Sans"/>
                <a:sym typeface="Work Sans"/>
              </a:rPr>
              <a:t>Tänk innan klick </a:t>
            </a:r>
            <a:endParaRPr/>
          </a:p>
        </p:txBody>
      </p:sp>
      <p:sp>
        <p:nvSpPr>
          <p:cNvPr id="306" name="Google Shape;306;p15"/>
          <p:cNvSpPr txBox="1"/>
          <p:nvPr/>
        </p:nvSpPr>
        <p:spPr>
          <a:xfrm>
            <a:off x="1635507" y="2091201"/>
            <a:ext cx="243371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Work Sans"/>
                <a:ea typeface="Work Sans"/>
                <a:cs typeface="Work Sans"/>
                <a:sym typeface="Work Sans"/>
              </a:rPr>
              <a:t>Varför? </a:t>
            </a:r>
            <a:endParaRPr/>
          </a:p>
        </p:txBody>
      </p:sp>
      <p:sp>
        <p:nvSpPr>
          <p:cNvPr id="307" name="Google Shape;307;p15"/>
          <p:cNvSpPr txBox="1"/>
          <p:nvPr/>
        </p:nvSpPr>
        <p:spPr>
          <a:xfrm>
            <a:off x="1548521" y="3817086"/>
            <a:ext cx="2433711"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Work Sans"/>
                <a:ea typeface="Work Sans"/>
                <a:cs typeface="Work Sans"/>
                <a:sym typeface="Work Sans"/>
              </a:rPr>
              <a:t>Ta hjälp </a:t>
            </a:r>
            <a:endParaRPr/>
          </a:p>
        </p:txBody>
      </p:sp>
      <p:sp>
        <p:nvSpPr>
          <p:cNvPr id="308" name="Google Shape;308;p15"/>
          <p:cNvSpPr txBox="1"/>
          <p:nvPr/>
        </p:nvSpPr>
        <p:spPr>
          <a:xfrm>
            <a:off x="1701023" y="5228282"/>
            <a:ext cx="473638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000000"/>
                </a:solidFill>
                <a:latin typeface="Work Sans"/>
                <a:ea typeface="Work Sans"/>
                <a:cs typeface="Work Sans"/>
                <a:sym typeface="Work Sans"/>
              </a:rPr>
              <a:t>Lämna inte ut kortuppgifter/koder/lösenord</a:t>
            </a:r>
            <a:endParaRPr sz="2000" b="1" i="0" u="none" strike="noStrike" cap="none">
              <a:solidFill>
                <a:srgbClr val="000000"/>
              </a:solidFill>
              <a:latin typeface="Work Sans"/>
              <a:ea typeface="Work Sans"/>
              <a:cs typeface="Work Sans"/>
              <a:sym typeface="Work Sans"/>
            </a:endParaRPr>
          </a:p>
        </p:txBody>
      </p:sp>
      <p:pic>
        <p:nvPicPr>
          <p:cNvPr id="309" name="Google Shape;309;p15" descr="Kreditkort kontur"/>
          <p:cNvPicPr preferRelativeResize="0"/>
          <p:nvPr/>
        </p:nvPicPr>
        <p:blipFill rotWithShape="1">
          <a:blip r:embed="rId7">
            <a:alphaModFix/>
          </a:blip>
          <a:srcRect/>
          <a:stretch/>
        </p:blipFill>
        <p:spPr>
          <a:xfrm>
            <a:off x="177153" y="4921358"/>
            <a:ext cx="1329560" cy="13295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16"/>
          <p:cNvSpPr/>
          <p:nvPr/>
        </p:nvSpPr>
        <p:spPr>
          <a:xfrm>
            <a:off x="1566295" y="981829"/>
            <a:ext cx="9337500" cy="4413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16" name="Google Shape;316;p16"/>
          <p:cNvSpPr/>
          <p:nvPr/>
        </p:nvSpPr>
        <p:spPr>
          <a:xfrm>
            <a:off x="1124850" y="707375"/>
            <a:ext cx="10220390" cy="593276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196"/>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pic>
        <p:nvPicPr>
          <p:cNvPr id="317" name="Google Shape;317;p16"/>
          <p:cNvPicPr preferRelativeResize="0"/>
          <p:nvPr/>
        </p:nvPicPr>
        <p:blipFill rotWithShape="1">
          <a:blip r:embed="rId3">
            <a:alphaModFix/>
          </a:blip>
          <a:srcRect/>
          <a:stretch/>
        </p:blipFill>
        <p:spPr>
          <a:xfrm>
            <a:off x="9005455" y="178473"/>
            <a:ext cx="2873196" cy="357208"/>
          </a:xfrm>
          <a:prstGeom prst="rect">
            <a:avLst/>
          </a:prstGeom>
          <a:noFill/>
          <a:ln>
            <a:noFill/>
          </a:ln>
        </p:spPr>
      </p:pic>
      <p:sp>
        <p:nvSpPr>
          <p:cNvPr id="318" name="Google Shape;318;p16"/>
          <p:cNvSpPr txBox="1"/>
          <p:nvPr/>
        </p:nvSpPr>
        <p:spPr>
          <a:xfrm>
            <a:off x="526681" y="1144324"/>
            <a:ext cx="11580300" cy="759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000"/>
              <a:buFont typeface="Work Sans"/>
              <a:buNone/>
            </a:pPr>
            <a:r>
              <a:rPr lang="en-US" sz="3000" b="1" i="0" u="none" strike="noStrike" cap="none">
                <a:solidFill>
                  <a:schemeClr val="dk1"/>
                </a:solidFill>
                <a:latin typeface="Work Sans"/>
                <a:ea typeface="Work Sans"/>
                <a:cs typeface="Work Sans"/>
                <a:sym typeface="Work Sans"/>
              </a:rPr>
              <a:t>Olika Cyberattacker</a:t>
            </a:r>
            <a:endParaRPr sz="1400" b="1" i="0" u="none" strike="noStrike" cap="none">
              <a:solidFill>
                <a:srgbClr val="000000"/>
              </a:solidFill>
              <a:latin typeface="Arial"/>
              <a:ea typeface="Arial"/>
              <a:cs typeface="Arial"/>
              <a:sym typeface="Arial"/>
            </a:endParaRPr>
          </a:p>
        </p:txBody>
      </p:sp>
      <p:sp>
        <p:nvSpPr>
          <p:cNvPr id="319" name="Google Shape;319;p16"/>
          <p:cNvSpPr/>
          <p:nvPr/>
        </p:nvSpPr>
        <p:spPr>
          <a:xfrm>
            <a:off x="3722200" y="1662800"/>
            <a:ext cx="4892759" cy="24142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20" name="Google Shape;320;p16"/>
          <p:cNvSpPr txBox="1"/>
          <p:nvPr/>
        </p:nvSpPr>
        <p:spPr>
          <a:xfrm>
            <a:off x="7449665" y="4259713"/>
            <a:ext cx="26286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Brute force</a:t>
            </a:r>
            <a:endParaRPr sz="1400" b="0" i="0" u="none" strike="noStrike" cap="none">
              <a:solidFill>
                <a:schemeClr val="accent2"/>
              </a:solidFill>
              <a:latin typeface="Arial"/>
              <a:ea typeface="Arial"/>
              <a:cs typeface="Arial"/>
              <a:sym typeface="Arial"/>
            </a:endParaRPr>
          </a:p>
        </p:txBody>
      </p:sp>
      <p:sp>
        <p:nvSpPr>
          <p:cNvPr id="321" name="Google Shape;321;p16"/>
          <p:cNvSpPr txBox="1"/>
          <p:nvPr/>
        </p:nvSpPr>
        <p:spPr>
          <a:xfrm>
            <a:off x="1910772" y="4295143"/>
            <a:ext cx="39342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2400" b="1" i="0" u="none" strike="noStrike" cap="none">
                <a:solidFill>
                  <a:schemeClr val="accent2"/>
                </a:solidFill>
                <a:latin typeface="Gill Sans"/>
                <a:ea typeface="Gill Sans"/>
                <a:cs typeface="Gill Sans"/>
                <a:sym typeface="Gill Sans"/>
              </a:rPr>
              <a:t>Nätfiske och social manipulation</a:t>
            </a:r>
            <a:endParaRPr sz="1100" b="0" i="0" u="none" strike="noStrike" cap="none">
              <a:solidFill>
                <a:schemeClr val="accent2"/>
              </a:solidFill>
              <a:latin typeface="Arial"/>
              <a:ea typeface="Arial"/>
              <a:cs typeface="Arial"/>
              <a:sym typeface="Arial"/>
            </a:endParaRPr>
          </a:p>
        </p:txBody>
      </p:sp>
      <p:sp>
        <p:nvSpPr>
          <p:cNvPr id="322" name="Google Shape;322;p16"/>
          <p:cNvSpPr txBox="1"/>
          <p:nvPr/>
        </p:nvSpPr>
        <p:spPr>
          <a:xfrm>
            <a:off x="2971890" y="2451615"/>
            <a:ext cx="2821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DDoS</a:t>
            </a:r>
            <a:endParaRPr sz="1400" b="0" i="0" u="none" strike="noStrike" cap="none">
              <a:solidFill>
                <a:schemeClr val="accent2"/>
              </a:solidFill>
              <a:latin typeface="Arial"/>
              <a:ea typeface="Arial"/>
              <a:cs typeface="Arial"/>
              <a:sym typeface="Arial"/>
            </a:endParaRPr>
          </a:p>
        </p:txBody>
      </p:sp>
      <p:grpSp>
        <p:nvGrpSpPr>
          <p:cNvPr id="323" name="Google Shape;323;p16"/>
          <p:cNvGrpSpPr/>
          <p:nvPr/>
        </p:nvGrpSpPr>
        <p:grpSpPr>
          <a:xfrm>
            <a:off x="2218233" y="1907327"/>
            <a:ext cx="2705460" cy="1521673"/>
            <a:chOff x="2387197" y="2440403"/>
            <a:chExt cx="2850947" cy="425246"/>
          </a:xfrm>
        </p:grpSpPr>
        <p:sp>
          <p:nvSpPr>
            <p:cNvPr id="324" name="Google Shape;324;p16"/>
            <p:cNvSpPr/>
            <p:nvPr/>
          </p:nvSpPr>
          <p:spPr>
            <a:xfrm>
              <a:off x="2387197" y="24404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325" name="Google Shape;325;p16"/>
            <p:cNvSpPr/>
            <p:nvPr/>
          </p:nvSpPr>
          <p:spPr>
            <a:xfrm>
              <a:off x="2412272" y="24539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grpSp>
      <p:sp>
        <p:nvSpPr>
          <p:cNvPr id="326" name="Google Shape;326;p16"/>
          <p:cNvSpPr/>
          <p:nvPr/>
        </p:nvSpPr>
        <p:spPr>
          <a:xfrm>
            <a:off x="7376485" y="3865251"/>
            <a:ext cx="2605454" cy="1471087"/>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327" name="Google Shape;327;p16"/>
          <p:cNvSpPr txBox="1"/>
          <p:nvPr/>
        </p:nvSpPr>
        <p:spPr>
          <a:xfrm>
            <a:off x="5930510" y="2665449"/>
            <a:ext cx="262860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2800" b="1" i="0" u="none" strike="noStrike" cap="none">
                <a:solidFill>
                  <a:schemeClr val="accent2"/>
                </a:solidFill>
                <a:latin typeface="Gill Sans"/>
                <a:ea typeface="Gill Sans"/>
                <a:cs typeface="Gill Sans"/>
                <a:sym typeface="Gill Sans"/>
              </a:rPr>
              <a:t>Ransomware</a:t>
            </a:r>
            <a:endParaRPr sz="1200" b="0" i="0" u="none" strike="noStrike" cap="none">
              <a:solidFill>
                <a:schemeClr val="accent2"/>
              </a:solidFill>
              <a:latin typeface="Arial"/>
              <a:ea typeface="Arial"/>
              <a:cs typeface="Arial"/>
              <a:sym typeface="Arial"/>
            </a:endParaRPr>
          </a:p>
        </p:txBody>
      </p:sp>
      <p:pic>
        <p:nvPicPr>
          <p:cNvPr id="328" name="Google Shape;328;p16" descr="Bock med hel fyllning"/>
          <p:cNvPicPr preferRelativeResize="0"/>
          <p:nvPr/>
        </p:nvPicPr>
        <p:blipFill rotWithShape="1">
          <a:blip r:embed="rId4">
            <a:alphaModFix/>
          </a:blip>
          <a:srcRect/>
          <a:stretch/>
        </p:blipFill>
        <p:spPr>
          <a:xfrm>
            <a:off x="5254179" y="4212498"/>
            <a:ext cx="914400" cy="914400"/>
          </a:xfrm>
          <a:prstGeom prst="rect">
            <a:avLst/>
          </a:prstGeom>
          <a:noFill/>
          <a:ln>
            <a:noFill/>
          </a:ln>
        </p:spPr>
      </p:pic>
      <p:pic>
        <p:nvPicPr>
          <p:cNvPr id="329" name="Google Shape;329;p16" descr="Bock med hel fyllning"/>
          <p:cNvPicPr preferRelativeResize="0"/>
          <p:nvPr/>
        </p:nvPicPr>
        <p:blipFill rotWithShape="1">
          <a:blip r:embed="rId4">
            <a:alphaModFix/>
          </a:blip>
          <a:srcRect/>
          <a:stretch/>
        </p:blipFill>
        <p:spPr>
          <a:xfrm>
            <a:off x="8222012" y="2439020"/>
            <a:ext cx="9144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3"/>
                                        </p:tgtEl>
                                        <p:attrNameLst>
                                          <p:attrName>style.visibility</p:attrName>
                                        </p:attrNameLst>
                                      </p:cBhvr>
                                      <p:to>
                                        <p:strVal val="visible"/>
                                      </p:to>
                                    </p:set>
                                    <p:anim calcmode="lin" valueType="num">
                                      <p:cBhvr additive="base">
                                        <p:cTn id="13" dur="500"/>
                                        <p:tgtEl>
                                          <p:spTgt spid="3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18" descr="En bild som visar anteckningsbok, dator, bärbar dator, Netbook&#10;&#10;AI-genererat innehåll kan vara felaktigt."/>
          <p:cNvPicPr preferRelativeResize="0"/>
          <p:nvPr/>
        </p:nvPicPr>
        <p:blipFill rotWithShape="1">
          <a:blip r:embed="rId3">
            <a:alphaModFix/>
          </a:blip>
          <a:srcRect/>
          <a:stretch/>
        </p:blipFill>
        <p:spPr>
          <a:xfrm>
            <a:off x="0" y="-681395"/>
            <a:ext cx="14630399" cy="10081259"/>
          </a:xfrm>
          <a:prstGeom prst="rect">
            <a:avLst/>
          </a:prstGeom>
          <a:noFill/>
          <a:ln>
            <a:noFill/>
          </a:ln>
        </p:spPr>
      </p:pic>
      <p:sp>
        <p:nvSpPr>
          <p:cNvPr id="336" name="Google Shape;336;p18"/>
          <p:cNvSpPr/>
          <p:nvPr/>
        </p:nvSpPr>
        <p:spPr>
          <a:xfrm>
            <a:off x="2801020" y="742949"/>
            <a:ext cx="6589959" cy="5372101"/>
          </a:xfrm>
          <a:prstGeom prst="ellipse">
            <a:avLst/>
          </a:prstGeom>
          <a:solidFill>
            <a:schemeClr val="accent6">
              <a:alpha val="49411"/>
            </a:schemeClr>
          </a:solidFill>
          <a:ln>
            <a:noFill/>
          </a:ln>
        </p:spPr>
        <p:txBody>
          <a:bodyPr spcFirstLastPara="1" wrap="square" lIns="36000" tIns="45700" rIns="36000"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EEF2F5"/>
                </a:solidFill>
                <a:latin typeface="Work Sans"/>
                <a:ea typeface="Work Sans"/>
                <a:cs typeface="Work Sans"/>
                <a:sym typeface="Work Sans"/>
              </a:rPr>
              <a:t>DDoS</a:t>
            </a:r>
            <a:endParaRPr/>
          </a:p>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EEF2F5"/>
                </a:solidFill>
                <a:latin typeface="Work Sans"/>
                <a:ea typeface="Work Sans"/>
                <a:cs typeface="Work Sans"/>
                <a:sym typeface="Work Sans"/>
              </a:rPr>
              <a:t>(överbelastnings)-attack</a:t>
            </a:r>
            <a:endParaRPr sz="1200" b="0" i="0" u="none" strike="noStrike" cap="none">
              <a:solidFill>
                <a:srgbClr val="EEF2F5"/>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19"/>
          <p:cNvPicPr preferRelativeResize="0"/>
          <p:nvPr/>
        </p:nvPicPr>
        <p:blipFill rotWithShape="1">
          <a:blip r:embed="rId3">
            <a:alphaModFix/>
          </a:blip>
          <a:srcRect/>
          <a:stretch/>
        </p:blipFill>
        <p:spPr>
          <a:xfrm>
            <a:off x="8215660" y="717706"/>
            <a:ext cx="3690301" cy="3429000"/>
          </a:xfrm>
          <a:prstGeom prst="rect">
            <a:avLst/>
          </a:prstGeom>
          <a:noFill/>
          <a:ln>
            <a:noFill/>
          </a:ln>
        </p:spPr>
      </p:pic>
      <p:pic>
        <p:nvPicPr>
          <p:cNvPr id="343" name="Google Shape;343;p19"/>
          <p:cNvPicPr preferRelativeResize="0"/>
          <p:nvPr/>
        </p:nvPicPr>
        <p:blipFill rotWithShape="1">
          <a:blip r:embed="rId4">
            <a:alphaModFix/>
          </a:blip>
          <a:srcRect/>
          <a:stretch/>
        </p:blipFill>
        <p:spPr>
          <a:xfrm>
            <a:off x="4587600" y="2136852"/>
            <a:ext cx="3387085" cy="4419600"/>
          </a:xfrm>
          <a:prstGeom prst="rect">
            <a:avLst/>
          </a:prstGeom>
          <a:noFill/>
          <a:ln>
            <a:noFill/>
          </a:ln>
        </p:spPr>
      </p:pic>
      <p:pic>
        <p:nvPicPr>
          <p:cNvPr id="344" name="Google Shape;344;p19"/>
          <p:cNvPicPr preferRelativeResize="0"/>
          <p:nvPr/>
        </p:nvPicPr>
        <p:blipFill rotWithShape="1">
          <a:blip r:embed="rId5">
            <a:alphaModFix/>
          </a:blip>
          <a:srcRect t="15531"/>
          <a:stretch/>
        </p:blipFill>
        <p:spPr>
          <a:xfrm>
            <a:off x="8104312" y="4346652"/>
            <a:ext cx="3801649" cy="1960712"/>
          </a:xfrm>
          <a:prstGeom prst="rect">
            <a:avLst/>
          </a:prstGeom>
          <a:noFill/>
          <a:ln>
            <a:noFill/>
          </a:ln>
        </p:spPr>
      </p:pic>
      <p:pic>
        <p:nvPicPr>
          <p:cNvPr id="345" name="Google Shape;345;p19"/>
          <p:cNvPicPr preferRelativeResize="0"/>
          <p:nvPr/>
        </p:nvPicPr>
        <p:blipFill rotWithShape="1">
          <a:blip r:embed="rId6">
            <a:alphaModFix/>
          </a:blip>
          <a:srcRect/>
          <a:stretch/>
        </p:blipFill>
        <p:spPr>
          <a:xfrm>
            <a:off x="182236" y="1736959"/>
            <a:ext cx="4269804" cy="4819493"/>
          </a:xfrm>
          <a:prstGeom prst="rect">
            <a:avLst/>
          </a:prstGeom>
          <a:noFill/>
          <a:ln>
            <a:noFill/>
          </a:ln>
        </p:spPr>
      </p:pic>
      <p:pic>
        <p:nvPicPr>
          <p:cNvPr id="346" name="Google Shape;346;p19"/>
          <p:cNvPicPr preferRelativeResize="0"/>
          <p:nvPr/>
        </p:nvPicPr>
        <p:blipFill rotWithShape="1">
          <a:blip r:embed="rId7">
            <a:alphaModFix/>
          </a:blip>
          <a:srcRect/>
          <a:stretch/>
        </p:blipFill>
        <p:spPr>
          <a:xfrm>
            <a:off x="2369845" y="-127320"/>
            <a:ext cx="5740400" cy="20444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20"/>
          <p:cNvSpPr/>
          <p:nvPr/>
        </p:nvSpPr>
        <p:spPr>
          <a:xfrm>
            <a:off x="1566295" y="981829"/>
            <a:ext cx="9337500" cy="4413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3" name="Google Shape;353;p20"/>
          <p:cNvSpPr/>
          <p:nvPr/>
        </p:nvSpPr>
        <p:spPr>
          <a:xfrm>
            <a:off x="1124850" y="707375"/>
            <a:ext cx="10220390" cy="593276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196"/>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pic>
        <p:nvPicPr>
          <p:cNvPr id="354" name="Google Shape;354;p20"/>
          <p:cNvPicPr preferRelativeResize="0"/>
          <p:nvPr/>
        </p:nvPicPr>
        <p:blipFill rotWithShape="1">
          <a:blip r:embed="rId3">
            <a:alphaModFix/>
          </a:blip>
          <a:srcRect/>
          <a:stretch/>
        </p:blipFill>
        <p:spPr>
          <a:xfrm>
            <a:off x="9005455" y="178473"/>
            <a:ext cx="2873196" cy="357208"/>
          </a:xfrm>
          <a:prstGeom prst="rect">
            <a:avLst/>
          </a:prstGeom>
          <a:noFill/>
          <a:ln>
            <a:noFill/>
          </a:ln>
        </p:spPr>
      </p:pic>
      <p:sp>
        <p:nvSpPr>
          <p:cNvPr id="355" name="Google Shape;355;p20"/>
          <p:cNvSpPr txBox="1"/>
          <p:nvPr/>
        </p:nvSpPr>
        <p:spPr>
          <a:xfrm>
            <a:off x="526681" y="1144324"/>
            <a:ext cx="11580300" cy="759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000"/>
              <a:buFont typeface="Work Sans"/>
              <a:buNone/>
            </a:pPr>
            <a:r>
              <a:rPr lang="en-US" sz="3000" b="1" i="0" u="none" strike="noStrike" cap="none">
                <a:solidFill>
                  <a:schemeClr val="dk1"/>
                </a:solidFill>
                <a:latin typeface="Work Sans"/>
                <a:ea typeface="Work Sans"/>
                <a:cs typeface="Work Sans"/>
                <a:sym typeface="Work Sans"/>
              </a:rPr>
              <a:t>Olika Cyberattacker</a:t>
            </a:r>
            <a:endParaRPr sz="1400" b="1" i="0" u="none" strike="noStrike" cap="none">
              <a:solidFill>
                <a:srgbClr val="000000"/>
              </a:solidFill>
              <a:latin typeface="Arial"/>
              <a:ea typeface="Arial"/>
              <a:cs typeface="Arial"/>
              <a:sym typeface="Arial"/>
            </a:endParaRPr>
          </a:p>
        </p:txBody>
      </p:sp>
      <p:sp>
        <p:nvSpPr>
          <p:cNvPr id="356" name="Google Shape;356;p20"/>
          <p:cNvSpPr/>
          <p:nvPr/>
        </p:nvSpPr>
        <p:spPr>
          <a:xfrm>
            <a:off x="3722200" y="1662800"/>
            <a:ext cx="4892759" cy="24142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Gill Sans"/>
              <a:ea typeface="Gill Sans"/>
              <a:cs typeface="Gill Sans"/>
              <a:sym typeface="Gill Sans"/>
            </a:endParaRPr>
          </a:p>
        </p:txBody>
      </p:sp>
      <p:sp>
        <p:nvSpPr>
          <p:cNvPr id="357" name="Google Shape;357;p20"/>
          <p:cNvSpPr txBox="1"/>
          <p:nvPr/>
        </p:nvSpPr>
        <p:spPr>
          <a:xfrm>
            <a:off x="7449665" y="4259713"/>
            <a:ext cx="26286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Brute force</a:t>
            </a:r>
            <a:endParaRPr sz="1400" b="0" i="0" u="none" strike="noStrike" cap="none">
              <a:solidFill>
                <a:schemeClr val="accent2"/>
              </a:solidFill>
              <a:latin typeface="Arial"/>
              <a:ea typeface="Arial"/>
              <a:cs typeface="Arial"/>
              <a:sym typeface="Arial"/>
            </a:endParaRPr>
          </a:p>
        </p:txBody>
      </p:sp>
      <p:sp>
        <p:nvSpPr>
          <p:cNvPr id="358" name="Google Shape;358;p20"/>
          <p:cNvSpPr txBox="1"/>
          <p:nvPr/>
        </p:nvSpPr>
        <p:spPr>
          <a:xfrm>
            <a:off x="1910772" y="4295143"/>
            <a:ext cx="39342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2400" b="1" i="0" u="none" strike="noStrike" cap="none">
                <a:solidFill>
                  <a:schemeClr val="accent2"/>
                </a:solidFill>
                <a:latin typeface="Gill Sans"/>
                <a:ea typeface="Gill Sans"/>
                <a:cs typeface="Gill Sans"/>
                <a:sym typeface="Gill Sans"/>
              </a:rPr>
              <a:t>Nätfiske och social manipulation</a:t>
            </a:r>
            <a:endParaRPr sz="1100" b="0" i="0" u="none" strike="noStrike" cap="none">
              <a:solidFill>
                <a:schemeClr val="accent2"/>
              </a:solidFill>
              <a:latin typeface="Arial"/>
              <a:ea typeface="Arial"/>
              <a:cs typeface="Arial"/>
              <a:sym typeface="Arial"/>
            </a:endParaRPr>
          </a:p>
        </p:txBody>
      </p:sp>
      <p:sp>
        <p:nvSpPr>
          <p:cNvPr id="359" name="Google Shape;359;p20"/>
          <p:cNvSpPr txBox="1"/>
          <p:nvPr/>
        </p:nvSpPr>
        <p:spPr>
          <a:xfrm>
            <a:off x="2971890" y="2451615"/>
            <a:ext cx="2821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DDoS</a:t>
            </a:r>
            <a:endParaRPr sz="1400" b="0" i="0" u="none" strike="noStrike" cap="none">
              <a:solidFill>
                <a:schemeClr val="accent2"/>
              </a:solidFill>
              <a:latin typeface="Arial"/>
              <a:ea typeface="Arial"/>
              <a:cs typeface="Arial"/>
              <a:sym typeface="Arial"/>
            </a:endParaRPr>
          </a:p>
        </p:txBody>
      </p:sp>
      <p:grpSp>
        <p:nvGrpSpPr>
          <p:cNvPr id="360" name="Google Shape;360;p20"/>
          <p:cNvGrpSpPr/>
          <p:nvPr/>
        </p:nvGrpSpPr>
        <p:grpSpPr>
          <a:xfrm>
            <a:off x="7183457" y="3535439"/>
            <a:ext cx="3097771" cy="1727962"/>
            <a:chOff x="2387197" y="2440403"/>
            <a:chExt cx="2850947" cy="425246"/>
          </a:xfrm>
        </p:grpSpPr>
        <p:sp>
          <p:nvSpPr>
            <p:cNvPr id="361" name="Google Shape;361;p20"/>
            <p:cNvSpPr/>
            <p:nvPr/>
          </p:nvSpPr>
          <p:spPr>
            <a:xfrm>
              <a:off x="2387197" y="24404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sp>
          <p:nvSpPr>
            <p:cNvPr id="362" name="Google Shape;362;p20"/>
            <p:cNvSpPr/>
            <p:nvPr/>
          </p:nvSpPr>
          <p:spPr>
            <a:xfrm>
              <a:off x="2412272" y="2453903"/>
              <a:ext cx="2825872" cy="411746"/>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00B0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AEC2D3"/>
                </a:buClr>
                <a:buSzPts val="1800"/>
                <a:buFont typeface="Gill Sans"/>
                <a:buNone/>
              </a:pPr>
              <a:endParaRPr sz="1800" b="0" i="0" u="none" strike="noStrike" cap="none">
                <a:solidFill>
                  <a:srgbClr val="AEC2D3"/>
                </a:solidFill>
                <a:latin typeface="Gill Sans"/>
                <a:ea typeface="Gill Sans"/>
                <a:cs typeface="Gill Sans"/>
                <a:sym typeface="Gill Sans"/>
              </a:endParaRPr>
            </a:p>
          </p:txBody>
        </p:sp>
      </p:grpSp>
      <p:sp>
        <p:nvSpPr>
          <p:cNvPr id="363" name="Google Shape;363;p20"/>
          <p:cNvSpPr txBox="1"/>
          <p:nvPr/>
        </p:nvSpPr>
        <p:spPr>
          <a:xfrm>
            <a:off x="5930510" y="2665449"/>
            <a:ext cx="262860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2800" b="1" i="0" u="none" strike="noStrike" cap="none">
                <a:solidFill>
                  <a:schemeClr val="accent2"/>
                </a:solidFill>
                <a:latin typeface="Gill Sans"/>
                <a:ea typeface="Gill Sans"/>
                <a:cs typeface="Gill Sans"/>
                <a:sym typeface="Gill Sans"/>
              </a:rPr>
              <a:t>Ransomware</a:t>
            </a:r>
            <a:endParaRPr sz="1200" b="0" i="0" u="none" strike="noStrike" cap="none">
              <a:solidFill>
                <a:schemeClr val="accent2"/>
              </a:solidFill>
              <a:latin typeface="Arial"/>
              <a:ea typeface="Arial"/>
              <a:cs typeface="Arial"/>
              <a:sym typeface="Arial"/>
            </a:endParaRPr>
          </a:p>
        </p:txBody>
      </p:sp>
      <p:pic>
        <p:nvPicPr>
          <p:cNvPr id="364" name="Google Shape;364;p20" descr="Bock med hel fyllning"/>
          <p:cNvPicPr preferRelativeResize="0"/>
          <p:nvPr/>
        </p:nvPicPr>
        <p:blipFill rotWithShape="1">
          <a:blip r:embed="rId4">
            <a:alphaModFix/>
          </a:blip>
          <a:srcRect/>
          <a:stretch/>
        </p:blipFill>
        <p:spPr>
          <a:xfrm>
            <a:off x="5254179" y="4212498"/>
            <a:ext cx="914400" cy="914400"/>
          </a:xfrm>
          <a:prstGeom prst="rect">
            <a:avLst/>
          </a:prstGeom>
          <a:noFill/>
          <a:ln>
            <a:noFill/>
          </a:ln>
        </p:spPr>
      </p:pic>
      <p:pic>
        <p:nvPicPr>
          <p:cNvPr id="365" name="Google Shape;365;p20" descr="Bock med hel fyllning"/>
          <p:cNvPicPr preferRelativeResize="0"/>
          <p:nvPr/>
        </p:nvPicPr>
        <p:blipFill rotWithShape="1">
          <a:blip r:embed="rId4">
            <a:alphaModFix/>
          </a:blip>
          <a:srcRect/>
          <a:stretch/>
        </p:blipFill>
        <p:spPr>
          <a:xfrm>
            <a:off x="8222012" y="2439020"/>
            <a:ext cx="914400" cy="914400"/>
          </a:xfrm>
          <a:prstGeom prst="rect">
            <a:avLst/>
          </a:prstGeom>
          <a:noFill/>
          <a:ln>
            <a:noFill/>
          </a:ln>
        </p:spPr>
      </p:pic>
      <p:pic>
        <p:nvPicPr>
          <p:cNvPr id="366" name="Google Shape;366;p20" descr="Bock med hel fyllning"/>
          <p:cNvPicPr preferRelativeResize="0"/>
          <p:nvPr/>
        </p:nvPicPr>
        <p:blipFill rotWithShape="1">
          <a:blip r:embed="rId4">
            <a:alphaModFix/>
          </a:blip>
          <a:srcRect/>
          <a:stretch/>
        </p:blipFill>
        <p:spPr>
          <a:xfrm>
            <a:off x="4230329" y="2208249"/>
            <a:ext cx="9144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pic>
        <p:nvPicPr>
          <p:cNvPr id="372" name="Google Shape;372;p21" descr="En bild som visar text, skärmbild, konst&#10;&#10;AI-genererat innehåll kan vara felaktigt."/>
          <p:cNvPicPr preferRelativeResize="0"/>
          <p:nvPr/>
        </p:nvPicPr>
        <p:blipFill rotWithShape="1">
          <a:blip r:embed="rId3">
            <a:alphaModFix/>
          </a:blip>
          <a:srcRect/>
          <a:stretch/>
        </p:blipFill>
        <p:spPr>
          <a:xfrm>
            <a:off x="0" y="0"/>
            <a:ext cx="12421772" cy="8277946"/>
          </a:xfrm>
          <a:prstGeom prst="rect">
            <a:avLst/>
          </a:prstGeom>
          <a:noFill/>
          <a:ln>
            <a:noFill/>
          </a:ln>
        </p:spPr>
      </p:pic>
      <p:sp>
        <p:nvSpPr>
          <p:cNvPr id="373" name="Google Shape;373;p21"/>
          <p:cNvSpPr/>
          <p:nvPr/>
        </p:nvSpPr>
        <p:spPr>
          <a:xfrm>
            <a:off x="2898281" y="754663"/>
            <a:ext cx="6395438" cy="5348673"/>
          </a:xfrm>
          <a:prstGeom prst="ellipse">
            <a:avLst/>
          </a:prstGeom>
          <a:solidFill>
            <a:srgbClr val="6F93B1">
              <a:alpha val="95686"/>
            </a:srgbClr>
          </a:solidFill>
          <a:ln>
            <a:noFill/>
          </a:ln>
        </p:spPr>
        <p:txBody>
          <a:bodyPr spcFirstLastPara="1" wrap="square" lIns="36000" tIns="45700" rIns="36000"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rgbClr val="FFFFFF"/>
                </a:solidFill>
                <a:latin typeface="Work Sans"/>
                <a:ea typeface="Work Sans"/>
                <a:cs typeface="Work Sans"/>
                <a:sym typeface="Work Sans"/>
              </a:rPr>
              <a:t>Brute Force</a:t>
            </a: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pic>
        <p:nvPicPr>
          <p:cNvPr id="379" name="Google Shape;379;p22"/>
          <p:cNvPicPr preferRelativeResize="0"/>
          <p:nvPr/>
        </p:nvPicPr>
        <p:blipFill rotWithShape="1">
          <a:blip r:embed="rId3">
            <a:alphaModFix/>
          </a:blip>
          <a:srcRect/>
          <a:stretch/>
        </p:blipFill>
        <p:spPr>
          <a:xfrm>
            <a:off x="3129909" y="736121"/>
            <a:ext cx="5935980" cy="5638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23"/>
          <p:cNvPicPr preferRelativeResize="0"/>
          <p:nvPr/>
        </p:nvPicPr>
        <p:blipFill rotWithShape="1">
          <a:blip r:embed="rId3">
            <a:alphaModFix/>
          </a:blip>
          <a:srcRect b="25362"/>
          <a:stretch/>
        </p:blipFill>
        <p:spPr>
          <a:xfrm>
            <a:off x="172713" y="774699"/>
            <a:ext cx="4440562" cy="3556000"/>
          </a:xfrm>
          <a:prstGeom prst="rect">
            <a:avLst/>
          </a:prstGeom>
          <a:noFill/>
          <a:ln>
            <a:noFill/>
          </a:ln>
        </p:spPr>
      </p:pic>
      <p:sp>
        <p:nvSpPr>
          <p:cNvPr id="386" name="Google Shape;386;p23"/>
          <p:cNvSpPr/>
          <p:nvPr/>
        </p:nvSpPr>
        <p:spPr>
          <a:xfrm>
            <a:off x="4673600" y="2134460"/>
            <a:ext cx="1422400" cy="457200"/>
          </a:xfrm>
          <a:prstGeom prst="rightArrow">
            <a:avLst>
              <a:gd name="adj1" fmla="val 50000"/>
              <a:gd name="adj2" fmla="val 50000"/>
            </a:avLst>
          </a:prstGeom>
          <a:solidFill>
            <a:schemeClr val="accent1"/>
          </a:solidFill>
          <a:ln w="25400" cap="flat" cmpd="sng">
            <a:solidFill>
              <a:srgbClr val="2B4E6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87" name="Google Shape;387;p23"/>
          <p:cNvSpPr txBox="1"/>
          <p:nvPr/>
        </p:nvSpPr>
        <p:spPr>
          <a:xfrm>
            <a:off x="6118231" y="197346"/>
            <a:ext cx="1616959" cy="4401205"/>
          </a:xfrm>
          <a:prstGeom prst="rect">
            <a:avLst/>
          </a:prstGeom>
          <a:solidFill>
            <a:srgbClr val="EEF2F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rgbClr val="000000"/>
                </a:solidFill>
                <a:latin typeface="Arial"/>
                <a:ea typeface="Arial"/>
                <a:cs typeface="Arial"/>
                <a:sym typeface="Arial"/>
              </a:rPr>
              <a:t>Xxxxxxxxx xxxxxxxxxxxxxxxxxxxxxxxxxxxxxxxxxxxxx xxxxxxxxxxxxxxxxxxxxxxxxxxxxxxx xxxxxxxxxxxxxxxxxxxxxxxxxxxxxxxxxxxxxxxxxxxxxxxxxxxxxxxxxxxxxxxxxxxxxxxxxxxxxxxxxxxxxxxxxxxxxxxxxxxxxxxxxxxxxxxxxxxxxxxxxxxxxxxxxxxxxxxxxxxxxxxxxxxxxxxxxxx xxxxxxxxxxxxxxxxxxxxxxxxxxxxxxxxxxxxxxxxxxxxxxxxxxxxxx xxxxxxxxxxxxxxxxxxxxxxxxxxxxxxxxxxxxx</a:t>
            </a:r>
            <a:endParaRPr/>
          </a:p>
          <a:p>
            <a:pPr marL="0" marR="0" lvl="0" indent="0" algn="l" rtl="0">
              <a:lnSpc>
                <a:spcPct val="100000"/>
              </a:lnSpc>
              <a:spcBef>
                <a:spcPts val="0"/>
              </a:spcBef>
              <a:spcAft>
                <a:spcPts val="0"/>
              </a:spcAft>
              <a:buNone/>
            </a:pPr>
            <a:r>
              <a:rPr lang="en-US" sz="800" b="0" i="0" u="none" strike="noStrike" cap="none">
                <a:solidFill>
                  <a:srgbClr val="000000"/>
                </a:solidFill>
                <a:latin typeface="Arial"/>
                <a:ea typeface="Arial"/>
                <a:cs typeface="Arial"/>
                <a:sym typeface="Arial"/>
              </a:rPr>
              <a:t>Xxxxxxxxxxxxxxxxxxxxxxxxxxxxxxxxxxxxxxxxxxxxxxxxxxxxxxxxxxxxxxxxxxxxxxxxxxxxxxxxxxxxxxxxxxxxx xxxxxxxxxxxxxxxxxxxxxxxxxxxxxxxxxxxxxxxxxxxxxxxxxxxxxxxxxxxxxxxxx xxxxxxxxxxxxxxxxxxxxxxxxxxxx</a:t>
            </a:r>
            <a:endParaRPr/>
          </a:p>
          <a:p>
            <a:pPr marL="0" marR="0" lvl="0" indent="0" algn="l" rtl="0">
              <a:lnSpc>
                <a:spcPct val="100000"/>
              </a:lnSpc>
              <a:spcBef>
                <a:spcPts val="0"/>
              </a:spcBef>
              <a:spcAft>
                <a:spcPts val="0"/>
              </a:spcAft>
              <a:buNone/>
            </a:pPr>
            <a:r>
              <a:rPr lang="en-US" sz="800" b="0" i="0" u="none" strike="noStrike" cap="none">
                <a:solidFill>
                  <a:srgbClr val="000000"/>
                </a:solidFill>
                <a:latin typeface="Arial"/>
                <a:ea typeface="Arial"/>
                <a:cs typeface="Arial"/>
                <a:sym typeface="Arial"/>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endParaRPr/>
          </a:p>
        </p:txBody>
      </p:sp>
      <p:sp>
        <p:nvSpPr>
          <p:cNvPr id="388" name="Google Shape;388;p23"/>
          <p:cNvSpPr/>
          <p:nvPr/>
        </p:nvSpPr>
        <p:spPr>
          <a:xfrm rot="-5400000">
            <a:off x="8175596" y="734934"/>
            <a:ext cx="414962" cy="1179186"/>
          </a:xfrm>
          <a:prstGeom prst="downArrow">
            <a:avLst>
              <a:gd name="adj1" fmla="val 50000"/>
              <a:gd name="adj2" fmla="val 50000"/>
            </a:avLst>
          </a:prstGeom>
          <a:solidFill>
            <a:schemeClr val="accent1"/>
          </a:solidFill>
          <a:ln w="25400" cap="flat" cmpd="sng">
            <a:solidFill>
              <a:srgbClr val="2B4E6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389" name="Google Shape;389;p23"/>
          <p:cNvGrpSpPr/>
          <p:nvPr/>
        </p:nvGrpSpPr>
        <p:grpSpPr>
          <a:xfrm>
            <a:off x="8859297" y="101600"/>
            <a:ext cx="2989803" cy="2281295"/>
            <a:chOff x="8743438" y="101130"/>
            <a:chExt cx="2619307" cy="1985312"/>
          </a:xfrm>
        </p:grpSpPr>
        <p:pic>
          <p:nvPicPr>
            <p:cNvPr id="390" name="Google Shape;390;p23" descr="Programmerare, hane med hel fyllning"/>
            <p:cNvPicPr preferRelativeResize="0"/>
            <p:nvPr/>
          </p:nvPicPr>
          <p:blipFill rotWithShape="1">
            <a:blip r:embed="rId4">
              <a:alphaModFix/>
            </a:blip>
            <a:srcRect/>
            <a:stretch/>
          </p:blipFill>
          <p:spPr>
            <a:xfrm>
              <a:off x="10281693" y="101130"/>
              <a:ext cx="588112" cy="588112"/>
            </a:xfrm>
            <a:prstGeom prst="rect">
              <a:avLst/>
            </a:prstGeom>
            <a:noFill/>
            <a:ln>
              <a:noFill/>
            </a:ln>
          </p:spPr>
        </p:pic>
        <p:grpSp>
          <p:nvGrpSpPr>
            <p:cNvPr id="391" name="Google Shape;391;p23"/>
            <p:cNvGrpSpPr/>
            <p:nvPr/>
          </p:nvGrpSpPr>
          <p:grpSpPr>
            <a:xfrm>
              <a:off x="9091896" y="503744"/>
              <a:ext cx="1011401" cy="1348372"/>
              <a:chOff x="9091896" y="503744"/>
              <a:chExt cx="1011401" cy="1348372"/>
            </a:xfrm>
          </p:grpSpPr>
          <p:pic>
            <p:nvPicPr>
              <p:cNvPr id="392" name="Google Shape;392;p23" descr="Programmerare, hane med hel fyllning"/>
              <p:cNvPicPr preferRelativeResize="0"/>
              <p:nvPr/>
            </p:nvPicPr>
            <p:blipFill rotWithShape="1">
              <a:blip r:embed="rId4">
                <a:alphaModFix/>
              </a:blip>
              <a:srcRect/>
              <a:stretch/>
            </p:blipFill>
            <p:spPr>
              <a:xfrm>
                <a:off x="9102232" y="719696"/>
                <a:ext cx="588112" cy="588112"/>
              </a:xfrm>
              <a:prstGeom prst="rect">
                <a:avLst/>
              </a:prstGeom>
              <a:noFill/>
              <a:ln>
                <a:noFill/>
              </a:ln>
            </p:spPr>
          </p:pic>
          <p:pic>
            <p:nvPicPr>
              <p:cNvPr id="393" name="Google Shape;393;p23" descr="Programmerare, kvinna med hel fyllning"/>
              <p:cNvPicPr preferRelativeResize="0"/>
              <p:nvPr/>
            </p:nvPicPr>
            <p:blipFill rotWithShape="1">
              <a:blip r:embed="rId5">
                <a:alphaModFix/>
              </a:blip>
              <a:srcRect/>
              <a:stretch/>
            </p:blipFill>
            <p:spPr>
              <a:xfrm>
                <a:off x="9515185" y="503744"/>
                <a:ext cx="588112" cy="588112"/>
              </a:xfrm>
              <a:prstGeom prst="rect">
                <a:avLst/>
              </a:prstGeom>
              <a:noFill/>
              <a:ln>
                <a:noFill/>
              </a:ln>
            </p:spPr>
          </p:pic>
          <p:pic>
            <p:nvPicPr>
              <p:cNvPr id="394" name="Google Shape;394;p23" descr="Programmerare, hane med hel fyllning"/>
              <p:cNvPicPr preferRelativeResize="0"/>
              <p:nvPr/>
            </p:nvPicPr>
            <p:blipFill rotWithShape="1">
              <a:blip r:embed="rId4">
                <a:alphaModFix/>
              </a:blip>
              <a:srcRect/>
              <a:stretch/>
            </p:blipFill>
            <p:spPr>
              <a:xfrm>
                <a:off x="9091896" y="1264004"/>
                <a:ext cx="588112" cy="588112"/>
              </a:xfrm>
              <a:prstGeom prst="rect">
                <a:avLst/>
              </a:prstGeom>
              <a:noFill/>
              <a:ln>
                <a:noFill/>
              </a:ln>
            </p:spPr>
          </p:pic>
        </p:grpSp>
        <p:pic>
          <p:nvPicPr>
            <p:cNvPr id="395" name="Google Shape;395;p23" descr="Programmerare, hane med hel fyllning"/>
            <p:cNvPicPr preferRelativeResize="0"/>
            <p:nvPr/>
          </p:nvPicPr>
          <p:blipFill rotWithShape="1">
            <a:blip r:embed="rId4">
              <a:alphaModFix/>
            </a:blip>
            <a:srcRect/>
            <a:stretch/>
          </p:blipFill>
          <p:spPr>
            <a:xfrm>
              <a:off x="9829057" y="138596"/>
              <a:ext cx="588112" cy="588112"/>
            </a:xfrm>
            <a:prstGeom prst="rect">
              <a:avLst/>
            </a:prstGeom>
            <a:noFill/>
            <a:ln>
              <a:noFill/>
            </a:ln>
          </p:spPr>
        </p:pic>
        <p:grpSp>
          <p:nvGrpSpPr>
            <p:cNvPr id="396" name="Google Shape;396;p23"/>
            <p:cNvGrpSpPr/>
            <p:nvPr/>
          </p:nvGrpSpPr>
          <p:grpSpPr>
            <a:xfrm>
              <a:off x="8743438" y="385746"/>
              <a:ext cx="2619307" cy="1700696"/>
              <a:chOff x="8847726" y="152400"/>
              <a:chExt cx="2619307" cy="1700696"/>
            </a:xfrm>
          </p:grpSpPr>
          <p:pic>
            <p:nvPicPr>
              <p:cNvPr id="397" name="Google Shape;397;p23" descr="Programmerare, kvinna med hel fyllning"/>
              <p:cNvPicPr preferRelativeResize="0"/>
              <p:nvPr/>
            </p:nvPicPr>
            <p:blipFill rotWithShape="1">
              <a:blip r:embed="rId5">
                <a:alphaModFix/>
              </a:blip>
              <a:srcRect/>
              <a:stretch/>
            </p:blipFill>
            <p:spPr>
              <a:xfrm>
                <a:off x="9863988" y="732396"/>
                <a:ext cx="588112" cy="588112"/>
              </a:xfrm>
              <a:prstGeom prst="rect">
                <a:avLst/>
              </a:prstGeom>
              <a:noFill/>
              <a:ln>
                <a:noFill/>
              </a:ln>
            </p:spPr>
          </p:pic>
          <p:pic>
            <p:nvPicPr>
              <p:cNvPr id="398" name="Google Shape;398;p23" descr="Programmerare, kvinna med hel fyllning"/>
              <p:cNvPicPr preferRelativeResize="0"/>
              <p:nvPr/>
            </p:nvPicPr>
            <p:blipFill rotWithShape="1">
              <a:blip r:embed="rId5">
                <a:alphaModFix/>
              </a:blip>
              <a:srcRect/>
              <a:stretch/>
            </p:blipFill>
            <p:spPr>
              <a:xfrm>
                <a:off x="8847726" y="443247"/>
                <a:ext cx="588112" cy="588112"/>
              </a:xfrm>
              <a:prstGeom prst="rect">
                <a:avLst/>
              </a:prstGeom>
              <a:noFill/>
              <a:ln>
                <a:noFill/>
              </a:ln>
            </p:spPr>
          </p:pic>
          <p:pic>
            <p:nvPicPr>
              <p:cNvPr id="399" name="Google Shape;399;p23" descr="Programmerare, hane med hel fyllning"/>
              <p:cNvPicPr preferRelativeResize="0"/>
              <p:nvPr/>
            </p:nvPicPr>
            <p:blipFill rotWithShape="1">
              <a:blip r:embed="rId4">
                <a:alphaModFix/>
              </a:blip>
              <a:srcRect/>
              <a:stretch/>
            </p:blipFill>
            <p:spPr>
              <a:xfrm>
                <a:off x="9540585" y="1223440"/>
                <a:ext cx="588112" cy="588112"/>
              </a:xfrm>
              <a:prstGeom prst="rect">
                <a:avLst/>
              </a:prstGeom>
              <a:noFill/>
              <a:ln>
                <a:noFill/>
              </a:ln>
            </p:spPr>
          </p:pic>
          <p:pic>
            <p:nvPicPr>
              <p:cNvPr id="400" name="Google Shape;400;p23" descr="Programmerare, kvinna med hel fyllning"/>
              <p:cNvPicPr preferRelativeResize="0"/>
              <p:nvPr/>
            </p:nvPicPr>
            <p:blipFill rotWithShape="1">
              <a:blip r:embed="rId5">
                <a:alphaModFix/>
              </a:blip>
              <a:srcRect/>
              <a:stretch/>
            </p:blipFill>
            <p:spPr>
              <a:xfrm>
                <a:off x="10060210" y="1247722"/>
                <a:ext cx="588112" cy="588112"/>
              </a:xfrm>
              <a:prstGeom prst="rect">
                <a:avLst/>
              </a:prstGeom>
              <a:noFill/>
              <a:ln>
                <a:noFill/>
              </a:ln>
            </p:spPr>
          </p:pic>
          <p:pic>
            <p:nvPicPr>
              <p:cNvPr id="401" name="Google Shape;401;p23" descr="Programmerare, hane med hel fyllning"/>
              <p:cNvPicPr preferRelativeResize="0"/>
              <p:nvPr/>
            </p:nvPicPr>
            <p:blipFill rotWithShape="1">
              <a:blip r:embed="rId4">
                <a:alphaModFix/>
              </a:blip>
              <a:srcRect/>
              <a:stretch/>
            </p:blipFill>
            <p:spPr>
              <a:xfrm>
                <a:off x="10360793" y="551052"/>
                <a:ext cx="588112" cy="588112"/>
              </a:xfrm>
              <a:prstGeom prst="rect">
                <a:avLst/>
              </a:prstGeom>
              <a:noFill/>
              <a:ln>
                <a:noFill/>
              </a:ln>
            </p:spPr>
          </p:pic>
          <p:pic>
            <p:nvPicPr>
              <p:cNvPr id="402" name="Google Shape;402;p23" descr="Programmerare, kvinna med hel fyllning"/>
              <p:cNvPicPr preferRelativeResize="0"/>
              <p:nvPr/>
            </p:nvPicPr>
            <p:blipFill rotWithShape="1">
              <a:blip r:embed="rId5">
                <a:alphaModFix/>
              </a:blip>
              <a:srcRect/>
              <a:stretch/>
            </p:blipFill>
            <p:spPr>
              <a:xfrm>
                <a:off x="10487031" y="1264984"/>
                <a:ext cx="588112" cy="588112"/>
              </a:xfrm>
              <a:prstGeom prst="rect">
                <a:avLst/>
              </a:prstGeom>
              <a:noFill/>
              <a:ln>
                <a:noFill/>
              </a:ln>
            </p:spPr>
          </p:pic>
          <p:pic>
            <p:nvPicPr>
              <p:cNvPr id="403" name="Google Shape;403;p23" descr="Programmerare, kvinna med hel fyllning"/>
              <p:cNvPicPr preferRelativeResize="0"/>
              <p:nvPr/>
            </p:nvPicPr>
            <p:blipFill rotWithShape="1">
              <a:blip r:embed="rId5">
                <a:alphaModFix/>
              </a:blip>
              <a:srcRect/>
              <a:stretch/>
            </p:blipFill>
            <p:spPr>
              <a:xfrm>
                <a:off x="9229232" y="152400"/>
                <a:ext cx="588112" cy="588112"/>
              </a:xfrm>
              <a:prstGeom prst="rect">
                <a:avLst/>
              </a:prstGeom>
              <a:noFill/>
              <a:ln>
                <a:noFill/>
              </a:ln>
            </p:spPr>
          </p:pic>
          <p:pic>
            <p:nvPicPr>
              <p:cNvPr id="404" name="Google Shape;404;p23" descr="Programmerare, hane med hel fyllning"/>
              <p:cNvPicPr preferRelativeResize="0"/>
              <p:nvPr/>
            </p:nvPicPr>
            <p:blipFill rotWithShape="1">
              <a:blip r:embed="rId4">
                <a:alphaModFix/>
              </a:blip>
              <a:srcRect/>
              <a:stretch/>
            </p:blipFill>
            <p:spPr>
              <a:xfrm>
                <a:off x="10636080" y="917802"/>
                <a:ext cx="588112" cy="588112"/>
              </a:xfrm>
              <a:prstGeom prst="rect">
                <a:avLst/>
              </a:prstGeom>
              <a:noFill/>
              <a:ln>
                <a:noFill/>
              </a:ln>
            </p:spPr>
          </p:pic>
          <p:pic>
            <p:nvPicPr>
              <p:cNvPr id="405" name="Google Shape;405;p23" descr="Programmerare, kvinna med hel fyllning"/>
              <p:cNvPicPr preferRelativeResize="0"/>
              <p:nvPr/>
            </p:nvPicPr>
            <p:blipFill rotWithShape="1">
              <a:blip r:embed="rId5">
                <a:alphaModFix/>
              </a:blip>
              <a:srcRect/>
              <a:stretch/>
            </p:blipFill>
            <p:spPr>
              <a:xfrm>
                <a:off x="10878921" y="1260230"/>
                <a:ext cx="588112" cy="588112"/>
              </a:xfrm>
              <a:prstGeom prst="rect">
                <a:avLst/>
              </a:prstGeom>
              <a:noFill/>
              <a:ln>
                <a:noFill/>
              </a:ln>
            </p:spPr>
          </p:pic>
          <p:pic>
            <p:nvPicPr>
              <p:cNvPr id="406" name="Google Shape;406;p23" descr="Programmerare, hane med hel fyllning"/>
              <p:cNvPicPr preferRelativeResize="0"/>
              <p:nvPr/>
            </p:nvPicPr>
            <p:blipFill rotWithShape="1">
              <a:blip r:embed="rId4">
                <a:alphaModFix/>
              </a:blip>
              <a:srcRect/>
              <a:stretch/>
            </p:blipFill>
            <p:spPr>
              <a:xfrm>
                <a:off x="10869805" y="640371"/>
                <a:ext cx="588112" cy="588112"/>
              </a:xfrm>
              <a:prstGeom prst="rect">
                <a:avLst/>
              </a:prstGeom>
              <a:noFill/>
              <a:ln>
                <a:noFill/>
              </a:ln>
            </p:spPr>
          </p:pic>
        </p:grpSp>
        <p:pic>
          <p:nvPicPr>
            <p:cNvPr id="407" name="Google Shape;407;p23" descr="Programmerare, kvinna med hel fyllning"/>
            <p:cNvPicPr preferRelativeResize="0"/>
            <p:nvPr/>
          </p:nvPicPr>
          <p:blipFill rotWithShape="1">
            <a:blip r:embed="rId5">
              <a:alphaModFix/>
            </a:blip>
            <a:srcRect/>
            <a:stretch/>
          </p:blipFill>
          <p:spPr>
            <a:xfrm>
              <a:off x="10610680" y="198106"/>
              <a:ext cx="588112" cy="588112"/>
            </a:xfrm>
            <a:prstGeom prst="rect">
              <a:avLst/>
            </a:prstGeom>
            <a:noFill/>
            <a:ln>
              <a:noFill/>
            </a:ln>
          </p:spPr>
        </p:pic>
      </p:grpSp>
      <p:sp>
        <p:nvSpPr>
          <p:cNvPr id="408" name="Google Shape;408;p23"/>
          <p:cNvSpPr/>
          <p:nvPr/>
        </p:nvSpPr>
        <p:spPr>
          <a:xfrm rot="5400000">
            <a:off x="9534962" y="3001782"/>
            <a:ext cx="1282775" cy="457200"/>
          </a:xfrm>
          <a:prstGeom prst="rightArrow">
            <a:avLst>
              <a:gd name="adj1" fmla="val 50000"/>
              <a:gd name="adj2" fmla="val 50000"/>
            </a:avLst>
          </a:prstGeom>
          <a:solidFill>
            <a:schemeClr val="accent1"/>
          </a:solidFill>
          <a:ln w="25400" cap="flat" cmpd="sng">
            <a:solidFill>
              <a:srgbClr val="2B4E6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409" name="Google Shape;409;p23"/>
          <p:cNvGrpSpPr/>
          <p:nvPr/>
        </p:nvGrpSpPr>
        <p:grpSpPr>
          <a:xfrm>
            <a:off x="8154573" y="3429000"/>
            <a:ext cx="3797038" cy="3797038"/>
            <a:chOff x="8518650" y="2862856"/>
            <a:chExt cx="3797038" cy="3797038"/>
          </a:xfrm>
        </p:grpSpPr>
        <p:pic>
          <p:nvPicPr>
            <p:cNvPr id="410" name="Google Shape;410;p23"/>
            <p:cNvPicPr preferRelativeResize="0"/>
            <p:nvPr/>
          </p:nvPicPr>
          <p:blipFill rotWithShape="1">
            <a:blip r:embed="rId6">
              <a:alphaModFix/>
            </a:blip>
            <a:srcRect r="1624" b="42561"/>
            <a:stretch/>
          </p:blipFill>
          <p:spPr>
            <a:xfrm>
              <a:off x="9281562" y="3655146"/>
              <a:ext cx="630699" cy="1681992"/>
            </a:xfrm>
            <a:prstGeom prst="rect">
              <a:avLst/>
            </a:prstGeom>
            <a:noFill/>
            <a:ln>
              <a:noFill/>
            </a:ln>
          </p:spPr>
        </p:pic>
        <p:pic>
          <p:nvPicPr>
            <p:cNvPr id="411" name="Google Shape;411;p23" descr="Bildskärm med hel fyllning"/>
            <p:cNvPicPr preferRelativeResize="0"/>
            <p:nvPr/>
          </p:nvPicPr>
          <p:blipFill rotWithShape="1">
            <a:blip r:embed="rId7">
              <a:alphaModFix/>
            </a:blip>
            <a:srcRect/>
            <a:stretch/>
          </p:blipFill>
          <p:spPr>
            <a:xfrm>
              <a:off x="8518650" y="2862856"/>
              <a:ext cx="3797038" cy="3797038"/>
            </a:xfrm>
            <a:prstGeom prst="rect">
              <a:avLst/>
            </a:prstGeom>
            <a:noFill/>
            <a:ln>
              <a:noFill/>
            </a:ln>
          </p:spPr>
        </p:pic>
        <p:pic>
          <p:nvPicPr>
            <p:cNvPr id="412" name="Google Shape;412;p23"/>
            <p:cNvPicPr preferRelativeResize="0"/>
            <p:nvPr/>
          </p:nvPicPr>
          <p:blipFill rotWithShape="1">
            <a:blip r:embed="rId6">
              <a:alphaModFix/>
            </a:blip>
            <a:srcRect r="1624" b="42561"/>
            <a:stretch/>
          </p:blipFill>
          <p:spPr>
            <a:xfrm>
              <a:off x="10148533" y="3693908"/>
              <a:ext cx="630699" cy="1681992"/>
            </a:xfrm>
            <a:prstGeom prst="rect">
              <a:avLst/>
            </a:prstGeom>
            <a:noFill/>
            <a:ln>
              <a:noFill/>
            </a:ln>
          </p:spPr>
        </p:pic>
        <p:pic>
          <p:nvPicPr>
            <p:cNvPr id="413" name="Google Shape;413;p23"/>
            <p:cNvPicPr preferRelativeResize="0"/>
            <p:nvPr/>
          </p:nvPicPr>
          <p:blipFill rotWithShape="1">
            <a:blip r:embed="rId6">
              <a:alphaModFix/>
            </a:blip>
            <a:srcRect r="1624" b="42561"/>
            <a:stretch/>
          </p:blipFill>
          <p:spPr>
            <a:xfrm>
              <a:off x="10949337" y="3655146"/>
              <a:ext cx="630699" cy="1681992"/>
            </a:xfrm>
            <a:prstGeom prst="rect">
              <a:avLst/>
            </a:prstGeom>
            <a:noFill/>
            <a:ln>
              <a:noFill/>
            </a:ln>
          </p:spPr>
        </p:pic>
      </p:grpSp>
      <p:sp>
        <p:nvSpPr>
          <p:cNvPr id="414" name="Google Shape;414;p23"/>
          <p:cNvSpPr/>
          <p:nvPr/>
        </p:nvSpPr>
        <p:spPr>
          <a:xfrm rot="10800000">
            <a:off x="5951172" y="5512354"/>
            <a:ext cx="2230021" cy="457200"/>
          </a:xfrm>
          <a:prstGeom prst="rightArrow">
            <a:avLst>
              <a:gd name="adj1" fmla="val 50000"/>
              <a:gd name="adj2" fmla="val 50000"/>
            </a:avLst>
          </a:prstGeom>
          <a:solidFill>
            <a:schemeClr val="accent1"/>
          </a:solidFill>
          <a:ln w="25400" cap="flat" cmpd="sng">
            <a:solidFill>
              <a:srgbClr val="2B4E6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415" name="Google Shape;415;p23"/>
          <p:cNvGrpSpPr/>
          <p:nvPr/>
        </p:nvGrpSpPr>
        <p:grpSpPr>
          <a:xfrm>
            <a:off x="3122942" y="3967242"/>
            <a:ext cx="3175012" cy="3258796"/>
            <a:chOff x="1950994" y="4536640"/>
            <a:chExt cx="2607661" cy="2607661"/>
          </a:xfrm>
        </p:grpSpPr>
        <p:pic>
          <p:nvPicPr>
            <p:cNvPr id="416" name="Google Shape;416;p23" descr="Laptop med hel fyllning"/>
            <p:cNvPicPr preferRelativeResize="0"/>
            <p:nvPr/>
          </p:nvPicPr>
          <p:blipFill rotWithShape="1">
            <a:blip r:embed="rId8">
              <a:alphaModFix/>
            </a:blip>
            <a:srcRect/>
            <a:stretch/>
          </p:blipFill>
          <p:spPr>
            <a:xfrm>
              <a:off x="1950994" y="4536640"/>
              <a:ext cx="2607661" cy="2607661"/>
            </a:xfrm>
            <a:prstGeom prst="rect">
              <a:avLst/>
            </a:prstGeom>
            <a:noFill/>
            <a:ln>
              <a:noFill/>
            </a:ln>
          </p:spPr>
        </p:pic>
        <p:pic>
          <p:nvPicPr>
            <p:cNvPr id="417" name="Google Shape;417;p23" descr="Låsa upp med hel fyllning"/>
            <p:cNvPicPr preferRelativeResize="0"/>
            <p:nvPr/>
          </p:nvPicPr>
          <p:blipFill rotWithShape="1">
            <a:blip r:embed="rId9">
              <a:alphaModFix/>
            </a:blip>
            <a:srcRect/>
            <a:stretch/>
          </p:blipFill>
          <p:spPr>
            <a:xfrm>
              <a:off x="2797624" y="5235142"/>
              <a:ext cx="914400" cy="9144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25"/>
          <p:cNvSpPr/>
          <p:nvPr/>
        </p:nvSpPr>
        <p:spPr>
          <a:xfrm>
            <a:off x="1866026" y="1162557"/>
            <a:ext cx="8550566" cy="4349579"/>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24" name="Google Shape;424;p25"/>
          <p:cNvSpPr/>
          <p:nvPr/>
        </p:nvSpPr>
        <p:spPr>
          <a:xfrm>
            <a:off x="1445741" y="893175"/>
            <a:ext cx="9341708" cy="581087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980"/>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Sniglet"/>
              <a:ea typeface="Sniglet"/>
              <a:cs typeface="Sniglet"/>
              <a:sym typeface="Sniglet"/>
            </a:endParaRPr>
          </a:p>
        </p:txBody>
      </p:sp>
      <p:sp>
        <p:nvSpPr>
          <p:cNvPr id="425" name="Google Shape;425;p25"/>
          <p:cNvSpPr/>
          <p:nvPr/>
        </p:nvSpPr>
        <p:spPr>
          <a:xfrm>
            <a:off x="2313152" y="2107203"/>
            <a:ext cx="74074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rgbClr val="D4C394"/>
                </a:solidFill>
                <a:latin typeface="Work Sans"/>
                <a:ea typeface="Work Sans"/>
                <a:cs typeface="Work Sans"/>
                <a:sym typeface="Work Sans"/>
              </a:rPr>
              <a:t>https://</a:t>
            </a:r>
            <a:r>
              <a:rPr lang="en-US" sz="2000" b="0" i="0" u="none" strike="noStrike" cap="none">
                <a:solidFill>
                  <a:srgbClr val="D4C394"/>
                </a:solidFill>
                <a:latin typeface="Work Sans"/>
                <a:ea typeface="Work Sans"/>
                <a:cs typeface="Work Sans"/>
                <a:sym typeface="Work Sans"/>
              </a:rPr>
              <a:t>haveibeenpwned</a:t>
            </a:r>
            <a:r>
              <a:rPr lang="en-US" sz="1400" b="0" i="0" u="none" strike="noStrike" cap="none">
                <a:solidFill>
                  <a:srgbClr val="D4C394"/>
                </a:solidFill>
                <a:latin typeface="Work Sans"/>
                <a:ea typeface="Work Sans"/>
                <a:cs typeface="Work Sans"/>
                <a:sym typeface="Work Sans"/>
              </a:rPr>
              <a:t>.com</a:t>
            </a:r>
            <a:endParaRPr/>
          </a:p>
        </p:txBody>
      </p:sp>
      <p:sp>
        <p:nvSpPr>
          <p:cNvPr id="426" name="Google Shape;426;p25"/>
          <p:cNvSpPr/>
          <p:nvPr/>
        </p:nvSpPr>
        <p:spPr>
          <a:xfrm>
            <a:off x="5374759" y="2026175"/>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27" name="Google Shape;427;p25" descr="En bild som visar skärmbild, skärm, spelare, svart&#10;&#10;Automatiskt genererad beskrivning"/>
          <p:cNvPicPr preferRelativeResize="0"/>
          <p:nvPr/>
        </p:nvPicPr>
        <p:blipFill rotWithShape="1">
          <a:blip r:embed="rId3">
            <a:alphaModFix/>
          </a:blip>
          <a:srcRect b="20357"/>
          <a:stretch/>
        </p:blipFill>
        <p:spPr>
          <a:xfrm>
            <a:off x="1866026" y="2593170"/>
            <a:ext cx="8501138" cy="2918966"/>
          </a:xfrm>
          <a:prstGeom prst="rect">
            <a:avLst/>
          </a:prstGeom>
          <a:noFill/>
          <a:ln>
            <a:noFill/>
          </a:ln>
        </p:spPr>
      </p:pic>
      <p:sp>
        <p:nvSpPr>
          <p:cNvPr id="428" name="Google Shape;428;p25"/>
          <p:cNvSpPr txBox="1"/>
          <p:nvPr/>
        </p:nvSpPr>
        <p:spPr>
          <a:xfrm>
            <a:off x="495697" y="1486711"/>
            <a:ext cx="11580341" cy="759889"/>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000000"/>
              </a:buClr>
              <a:buSzPts val="3000"/>
              <a:buFont typeface="Arial"/>
              <a:buNone/>
            </a:pPr>
            <a:r>
              <a:rPr lang="en-US" sz="3000" b="0" i="0" u="none" strike="noStrike" cap="none">
                <a:solidFill>
                  <a:srgbClr val="D4C394"/>
                </a:solidFill>
                <a:latin typeface="Work Sans"/>
                <a:ea typeface="Work Sans"/>
                <a:cs typeface="Work Sans"/>
                <a:sym typeface="Work Sans"/>
              </a:rPr>
              <a:t>HAR DU DRABBATS?</a:t>
            </a:r>
            <a:endParaRPr/>
          </a:p>
        </p:txBody>
      </p:sp>
      <p:pic>
        <p:nvPicPr>
          <p:cNvPr id="429" name="Google Shape;429;p25"/>
          <p:cNvPicPr preferRelativeResize="0"/>
          <p:nvPr/>
        </p:nvPicPr>
        <p:blipFill rotWithShape="1">
          <a:blip r:embed="rId4">
            <a:alphaModFix/>
          </a:blip>
          <a:srcRect/>
          <a:stretch/>
        </p:blipFill>
        <p:spPr>
          <a:xfrm>
            <a:off x="9005455" y="178473"/>
            <a:ext cx="2873196" cy="35720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26"/>
          <p:cNvSpPr txBox="1"/>
          <p:nvPr/>
        </p:nvSpPr>
        <p:spPr>
          <a:xfrm>
            <a:off x="5856251" y="904441"/>
            <a:ext cx="6935219" cy="20621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5400" b="1" i="0" u="none" strike="noStrike" cap="none">
                <a:solidFill>
                  <a:srgbClr val="F6B8D0"/>
                </a:solidFill>
                <a:latin typeface="Arial"/>
                <a:ea typeface="Arial"/>
                <a:cs typeface="Arial"/>
                <a:sym typeface="Arial"/>
              </a:rPr>
              <a:t>God lösenordshygien</a:t>
            </a:r>
            <a:endParaRPr/>
          </a:p>
          <a:p>
            <a:pPr marL="0" marR="0" lvl="0" indent="0" algn="ctr" rtl="0">
              <a:lnSpc>
                <a:spcPct val="100000"/>
              </a:lnSpc>
              <a:spcBef>
                <a:spcPts val="0"/>
              </a:spcBef>
              <a:spcAft>
                <a:spcPts val="0"/>
              </a:spcAft>
              <a:buNone/>
            </a:pPr>
            <a:r>
              <a:rPr lang="en-US" sz="2000" b="0" i="0" u="none" strike="noStrike" cap="none">
                <a:solidFill>
                  <a:srgbClr val="EEF2F5"/>
                </a:solidFill>
                <a:latin typeface="Arial"/>
                <a:ea typeface="Arial"/>
                <a:cs typeface="Arial"/>
                <a:sym typeface="Arial"/>
              </a:rPr>
              <a:t> </a:t>
            </a:r>
            <a:endParaRPr/>
          </a:p>
        </p:txBody>
      </p:sp>
      <p:sp>
        <p:nvSpPr>
          <p:cNvPr id="436" name="Google Shape;436;p26"/>
          <p:cNvSpPr txBox="1"/>
          <p:nvPr/>
        </p:nvSpPr>
        <p:spPr>
          <a:xfrm>
            <a:off x="7045301" y="3075057"/>
            <a:ext cx="455712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D3AABE"/>
                </a:solidFill>
                <a:latin typeface="Work Sans"/>
                <a:ea typeface="Work Sans"/>
                <a:cs typeface="Work Sans"/>
                <a:sym typeface="Work Sans"/>
              </a:rPr>
              <a:t>1. Svårgissade lösenord</a:t>
            </a:r>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437" name="Google Shape;437;p26"/>
          <p:cNvSpPr txBox="1"/>
          <p:nvPr/>
        </p:nvSpPr>
        <p:spPr>
          <a:xfrm>
            <a:off x="6981599" y="3891456"/>
            <a:ext cx="4557120" cy="6771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D3AABE"/>
                </a:solidFill>
                <a:latin typeface="Work Sans"/>
                <a:ea typeface="Work Sans"/>
                <a:cs typeface="Work Sans"/>
                <a:sym typeface="Work Sans"/>
              </a:rPr>
              <a:t>2. Desto längre desto bättre</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p26"/>
          <p:cNvSpPr txBox="1"/>
          <p:nvPr/>
        </p:nvSpPr>
        <p:spPr>
          <a:xfrm>
            <a:off x="6981599" y="4553325"/>
            <a:ext cx="455712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D3AABE"/>
                </a:solidFill>
                <a:latin typeface="Work Sans"/>
                <a:ea typeface="Work Sans"/>
                <a:cs typeface="Work Sans"/>
                <a:sym typeface="Work Sans"/>
              </a:rPr>
              <a:t>3. Olika lösenord överallt</a:t>
            </a:r>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439" name="Google Shape;439;p26"/>
          <p:cNvSpPr txBox="1"/>
          <p:nvPr/>
        </p:nvSpPr>
        <p:spPr>
          <a:xfrm>
            <a:off x="6981599" y="5245972"/>
            <a:ext cx="4557120" cy="6771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D3AABE"/>
                </a:solidFill>
                <a:latin typeface="Work Sans"/>
                <a:ea typeface="Work Sans"/>
                <a:cs typeface="Work Sans"/>
                <a:sym typeface="Work Sans"/>
              </a:rPr>
              <a:t>4. Två-stegs-inloggning</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p26"/>
          <p:cNvSpPr txBox="1">
            <a:spLocks noGrp="1"/>
          </p:cNvSpPr>
          <p:nvPr>
            <p:ph type="title"/>
          </p:nvPr>
        </p:nvSpPr>
        <p:spPr>
          <a:xfrm>
            <a:off x="808523" y="2243828"/>
            <a:ext cx="4494998" cy="1134640"/>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Autofit/>
          </a:bodyPr>
          <a:lstStyle/>
          <a:p>
            <a:pPr marL="0" lvl="0" indent="0" algn="ctr" rtl="0">
              <a:lnSpc>
                <a:spcPct val="90000"/>
              </a:lnSpc>
              <a:spcBef>
                <a:spcPts val="0"/>
              </a:spcBef>
              <a:spcAft>
                <a:spcPts val="0"/>
              </a:spcAft>
              <a:buClr>
                <a:srgbClr val="262626"/>
              </a:buClr>
              <a:buSzPts val="2200"/>
              <a:buFont typeface="Gill Sans"/>
              <a:buNone/>
            </a:pPr>
            <a:endParaRPr/>
          </a:p>
        </p:txBody>
      </p:sp>
      <p:pic>
        <p:nvPicPr>
          <p:cNvPr id="441" name="Google Shape;441;p26" descr="En bild som visar utomhus, mark, leksak, miniatyr&#10;&#10;Automatiskt genererad beskrivning"/>
          <p:cNvPicPr preferRelativeResize="0">
            <a:picLocks noGrp="1"/>
          </p:cNvPicPr>
          <p:nvPr>
            <p:ph type="pic" idx="2"/>
          </p:nvPr>
        </p:nvPicPr>
        <p:blipFill rotWithShape="1">
          <a:blip r:embed="rId3">
            <a:alphaModFix/>
          </a:blip>
          <a:srcRect l="20351" r="20350"/>
          <a:stretch/>
        </p:blipFill>
        <p:spPr>
          <a:xfrm>
            <a:off x="4973" y="0"/>
            <a:ext cx="6102097" cy="6858000"/>
          </a:xfrm>
          <a:prstGeom prst="rect">
            <a:avLst/>
          </a:prstGeom>
          <a:solidFill>
            <a:srgbClr val="203C4B"/>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27"/>
          <p:cNvSpPr/>
          <p:nvPr/>
        </p:nvSpPr>
        <p:spPr>
          <a:xfrm>
            <a:off x="1764701" y="240378"/>
            <a:ext cx="8427648" cy="2712312"/>
          </a:xfrm>
          <a:prstGeom prst="cloudCallout">
            <a:avLst>
              <a:gd name="adj1" fmla="val -41758"/>
              <a:gd name="adj2" fmla="val 53976"/>
            </a:avLst>
          </a:prstGeom>
          <a:solidFill>
            <a:srgbClr val="DF558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48" name="Google Shape;448;p27"/>
          <p:cNvSpPr txBox="1"/>
          <p:nvPr/>
        </p:nvSpPr>
        <p:spPr>
          <a:xfrm>
            <a:off x="1975809" y="1205745"/>
            <a:ext cx="8192697"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rgbClr val="EEF2F5"/>
                </a:solidFill>
                <a:latin typeface="Work Sans"/>
                <a:ea typeface="Work Sans"/>
                <a:cs typeface="Work Sans"/>
                <a:sym typeface="Work Sans"/>
              </a:rPr>
              <a:t>Vad ska man göra om man misstänker att ens konto blivit hackat?</a:t>
            </a:r>
            <a:endParaRPr sz="1100" b="0" i="0" u="none" strike="noStrike" cap="none">
              <a:solidFill>
                <a:srgbClr val="EEF2F5"/>
              </a:solidFill>
              <a:latin typeface="Work Sans"/>
              <a:ea typeface="Work Sans"/>
              <a:cs typeface="Work Sans"/>
              <a:sym typeface="Work Sans"/>
            </a:endParaRPr>
          </a:p>
        </p:txBody>
      </p:sp>
      <p:sp>
        <p:nvSpPr>
          <p:cNvPr id="449" name="Google Shape;449;p27"/>
          <p:cNvSpPr txBox="1"/>
          <p:nvPr/>
        </p:nvSpPr>
        <p:spPr>
          <a:xfrm>
            <a:off x="1485900" y="3617535"/>
            <a:ext cx="10198700" cy="28007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a:solidFill>
                  <a:srgbClr val="EEF2F5"/>
                </a:solidFill>
                <a:latin typeface="Work Sans"/>
                <a:ea typeface="Work Sans"/>
                <a:cs typeface="Work Sans"/>
                <a:sym typeface="Work Sans"/>
              </a:rPr>
              <a:t>1. Berätta för en vuxen (t ex förälder, lärare) och be om hjälp </a:t>
            </a:r>
            <a:endParaRPr sz="1400" b="0" i="0" u="none" strike="noStrike" cap="none">
              <a:solidFill>
                <a:srgbClr val="EEF2F5"/>
              </a:solidFill>
              <a:latin typeface="Arial"/>
              <a:ea typeface="Arial"/>
              <a:cs typeface="Arial"/>
              <a:sym typeface="Arial"/>
            </a:endParaRPr>
          </a:p>
          <a:p>
            <a:pPr marL="0" marR="0" lvl="0" indent="0" algn="l" rtl="0">
              <a:lnSpc>
                <a:spcPct val="100000"/>
              </a:lnSpc>
              <a:spcBef>
                <a:spcPts val="0"/>
              </a:spcBef>
              <a:spcAft>
                <a:spcPts val="0"/>
              </a:spcAft>
              <a:buNone/>
            </a:pPr>
            <a:endParaRPr sz="1800" b="1" i="0" u="none" strike="noStrike" cap="none">
              <a:solidFill>
                <a:srgbClr val="EEF2F5"/>
              </a:solidFill>
              <a:latin typeface="Work Sans"/>
              <a:ea typeface="Work Sans"/>
              <a:cs typeface="Work Sans"/>
              <a:sym typeface="Work Sans"/>
            </a:endParaRPr>
          </a:p>
          <a:p>
            <a:pPr marL="0" marR="0" lvl="0" indent="0" algn="l" rtl="0">
              <a:lnSpc>
                <a:spcPct val="100000"/>
              </a:lnSpc>
              <a:spcBef>
                <a:spcPts val="0"/>
              </a:spcBef>
              <a:spcAft>
                <a:spcPts val="0"/>
              </a:spcAft>
              <a:buNone/>
            </a:pPr>
            <a:r>
              <a:rPr lang="en-US" sz="1800" b="1" i="0" u="none" strike="noStrike" cap="none">
                <a:solidFill>
                  <a:srgbClr val="EEF2F5"/>
                </a:solidFill>
                <a:latin typeface="Work Sans"/>
                <a:ea typeface="Work Sans"/>
                <a:cs typeface="Work Sans"/>
                <a:sym typeface="Work Sans"/>
              </a:rPr>
              <a:t>2. Byt lösenord på det kontot och alla  andra konton som har samma lösenord</a:t>
            </a:r>
            <a:endParaRPr/>
          </a:p>
          <a:p>
            <a:pPr marL="0" marR="0" lvl="0" indent="0" algn="l" rtl="0">
              <a:lnSpc>
                <a:spcPct val="100000"/>
              </a:lnSpc>
              <a:spcBef>
                <a:spcPts val="0"/>
              </a:spcBef>
              <a:spcAft>
                <a:spcPts val="0"/>
              </a:spcAft>
              <a:buNone/>
            </a:pPr>
            <a:endParaRPr sz="1800" b="1" i="0" u="none" strike="noStrike" cap="none">
              <a:solidFill>
                <a:srgbClr val="EEF2F5"/>
              </a:solidFill>
              <a:latin typeface="Work Sans"/>
              <a:ea typeface="Work Sans"/>
              <a:cs typeface="Work Sans"/>
              <a:sym typeface="Work Sans"/>
            </a:endParaRPr>
          </a:p>
          <a:p>
            <a:pPr marL="0" marR="0" lvl="0" indent="0" algn="l" rtl="0">
              <a:lnSpc>
                <a:spcPct val="100000"/>
              </a:lnSpc>
              <a:spcBef>
                <a:spcPts val="0"/>
              </a:spcBef>
              <a:spcAft>
                <a:spcPts val="0"/>
              </a:spcAft>
              <a:buNone/>
            </a:pPr>
            <a:r>
              <a:rPr lang="en-US" sz="1800" b="1" i="0" u="none" strike="noStrike" cap="none">
                <a:solidFill>
                  <a:srgbClr val="EEF2F5"/>
                </a:solidFill>
                <a:latin typeface="Work Sans"/>
                <a:ea typeface="Work Sans"/>
                <a:cs typeface="Work Sans"/>
                <a:sym typeface="Work Sans"/>
              </a:rPr>
              <a:t>3. Logga ut från alla aktiva inloggningar via hemsidans kontoinställningar</a:t>
            </a:r>
            <a:endParaRPr/>
          </a:p>
          <a:p>
            <a:pPr marL="0" marR="0" lvl="0" indent="0" algn="l" rtl="0">
              <a:lnSpc>
                <a:spcPct val="100000"/>
              </a:lnSpc>
              <a:spcBef>
                <a:spcPts val="0"/>
              </a:spcBef>
              <a:spcAft>
                <a:spcPts val="0"/>
              </a:spcAft>
              <a:buNone/>
            </a:pPr>
            <a:endParaRPr sz="1800" b="1" i="0" u="none" strike="noStrike" cap="none">
              <a:solidFill>
                <a:srgbClr val="EEF2F5"/>
              </a:solidFill>
              <a:latin typeface="Work Sans"/>
              <a:ea typeface="Work Sans"/>
              <a:cs typeface="Work Sans"/>
              <a:sym typeface="Work Sans"/>
            </a:endParaRPr>
          </a:p>
          <a:p>
            <a:pPr marL="0" marR="0" lvl="0" indent="0" algn="l" rtl="0">
              <a:lnSpc>
                <a:spcPct val="100000"/>
              </a:lnSpc>
              <a:spcBef>
                <a:spcPts val="0"/>
              </a:spcBef>
              <a:spcAft>
                <a:spcPts val="0"/>
              </a:spcAft>
              <a:buNone/>
            </a:pPr>
            <a:r>
              <a:rPr lang="en-US" sz="1800" b="1" i="0" u="none" strike="noStrike" cap="none">
                <a:solidFill>
                  <a:srgbClr val="EEF2F5"/>
                </a:solidFill>
                <a:latin typeface="Work Sans"/>
                <a:ea typeface="Work Sans"/>
                <a:cs typeface="Work Sans"/>
                <a:sym typeface="Work Sans"/>
              </a:rPr>
              <a:t>4. Kontakta företaget som äger sidan och fråga om de kan hjälpa dig att återfå kontot</a:t>
            </a:r>
            <a:endParaRPr/>
          </a:p>
          <a:p>
            <a:pPr marL="0" marR="0" lvl="0" indent="0" algn="l" rtl="0">
              <a:lnSpc>
                <a:spcPct val="100000"/>
              </a:lnSpc>
              <a:spcBef>
                <a:spcPts val="0"/>
              </a:spcBef>
              <a:spcAft>
                <a:spcPts val="0"/>
              </a:spcAft>
              <a:buNone/>
            </a:pPr>
            <a:endParaRPr sz="1800" b="1" i="0" u="none" strike="noStrike" cap="none">
              <a:solidFill>
                <a:srgbClr val="EEF2F5"/>
              </a:solidFill>
              <a:latin typeface="Work Sans"/>
              <a:ea typeface="Work Sans"/>
              <a:cs typeface="Work Sans"/>
              <a:sym typeface="Work Sans"/>
            </a:endParaRPr>
          </a:p>
          <a:p>
            <a:pPr marL="0" marR="0" lvl="0" indent="0" algn="l" rtl="0">
              <a:lnSpc>
                <a:spcPct val="100000"/>
              </a:lnSpc>
              <a:spcBef>
                <a:spcPts val="0"/>
              </a:spcBef>
              <a:spcAft>
                <a:spcPts val="0"/>
              </a:spcAft>
              <a:buNone/>
            </a:pPr>
            <a:r>
              <a:rPr lang="en-US" sz="1800" b="1" i="0" u="none" strike="noStrike" cap="none">
                <a:solidFill>
                  <a:srgbClr val="EEF2F5"/>
                </a:solidFill>
                <a:latin typeface="Work Sans"/>
                <a:ea typeface="Work Sans"/>
                <a:cs typeface="Work Sans"/>
                <a:sym typeface="Work Sans"/>
              </a:rPr>
              <a:t>5. Polisanmäl</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4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4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4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g2e9745337d5_0_15"/>
          <p:cNvSpPr/>
          <p:nvPr/>
        </p:nvSpPr>
        <p:spPr>
          <a:xfrm>
            <a:off x="2471351" y="1198605"/>
            <a:ext cx="7525200" cy="43497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57" name="Google Shape;457;g2e9745337d5_0_15"/>
          <p:cNvSpPr/>
          <p:nvPr/>
        </p:nvSpPr>
        <p:spPr>
          <a:xfrm>
            <a:off x="1584475" y="934325"/>
            <a:ext cx="9313528" cy="5598604"/>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588"/>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pic>
        <p:nvPicPr>
          <p:cNvPr id="458" name="Google Shape;458;g2e9745337d5_0_15"/>
          <p:cNvPicPr preferRelativeResize="0">
            <a:picLocks noGrp="1"/>
          </p:cNvPicPr>
          <p:nvPr>
            <p:ph type="body" idx="1"/>
          </p:nvPr>
        </p:nvPicPr>
        <p:blipFill rotWithShape="1">
          <a:blip r:embed="rId3">
            <a:alphaModFix/>
          </a:blip>
          <a:srcRect/>
          <a:stretch/>
        </p:blipFill>
        <p:spPr>
          <a:xfrm>
            <a:off x="9005455" y="178473"/>
            <a:ext cx="2873100" cy="357300"/>
          </a:xfrm>
          <a:prstGeom prst="rect">
            <a:avLst/>
          </a:prstGeom>
          <a:noFill/>
          <a:ln>
            <a:noFill/>
          </a:ln>
        </p:spPr>
      </p:pic>
      <p:pic>
        <p:nvPicPr>
          <p:cNvPr id="459" name="Google Shape;459;g2e9745337d5_0_15"/>
          <p:cNvPicPr preferRelativeResize="0"/>
          <p:nvPr/>
        </p:nvPicPr>
        <p:blipFill rotWithShape="1">
          <a:blip r:embed="rId4">
            <a:alphaModFix/>
          </a:blip>
          <a:srcRect/>
          <a:stretch/>
        </p:blipFill>
        <p:spPr>
          <a:xfrm>
            <a:off x="1973275" y="1259325"/>
            <a:ext cx="8510976" cy="4170024"/>
          </a:xfrm>
          <a:prstGeom prst="rect">
            <a:avLst/>
          </a:prstGeom>
          <a:noFill/>
          <a:ln>
            <a:noFill/>
          </a:ln>
        </p:spPr>
      </p:pic>
      <p:sp>
        <p:nvSpPr>
          <p:cNvPr id="460" name="Google Shape;460;g2e9745337d5_0_15"/>
          <p:cNvSpPr txBox="1"/>
          <p:nvPr/>
        </p:nvSpPr>
        <p:spPr>
          <a:xfrm>
            <a:off x="2785837" y="3051838"/>
            <a:ext cx="6910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chemeClr val="accent2"/>
                </a:solidFill>
                <a:latin typeface="Gill Sans"/>
                <a:ea typeface="Gill Sans"/>
                <a:cs typeface="Gill Sans"/>
                <a:sym typeface="Gill Sans"/>
              </a:rPr>
              <a:t>https://livethreatmap.radware.com/</a:t>
            </a:r>
            <a:endParaRPr sz="3200" b="1" i="0" u="none" strike="noStrike" cap="none">
              <a:solidFill>
                <a:schemeClr val="accent2"/>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p28" descr="En bild som visar skärmbild, mönster, tyg&#10;&#10;Automatiskt genererad beskrivning"/>
          <p:cNvPicPr preferRelativeResize="0"/>
          <p:nvPr/>
        </p:nvPicPr>
        <p:blipFill rotWithShape="1">
          <a:blip r:embed="rId3">
            <a:alphaModFix/>
          </a:blip>
          <a:srcRect t="15729" b="28020"/>
          <a:stretch/>
        </p:blipFill>
        <p:spPr>
          <a:xfrm>
            <a:off x="0" y="0"/>
            <a:ext cx="12192000" cy="6858000"/>
          </a:xfrm>
          <a:prstGeom prst="rect">
            <a:avLst/>
          </a:prstGeom>
          <a:noFill/>
          <a:ln>
            <a:noFill/>
          </a:ln>
        </p:spPr>
      </p:pic>
      <p:sp>
        <p:nvSpPr>
          <p:cNvPr id="467" name="Google Shape;467;p28"/>
          <p:cNvSpPr/>
          <p:nvPr/>
        </p:nvSpPr>
        <p:spPr>
          <a:xfrm>
            <a:off x="3060150" y="551115"/>
            <a:ext cx="6611514" cy="5494508"/>
          </a:xfrm>
          <a:prstGeom prst="rect">
            <a:avLst/>
          </a:prstGeom>
          <a:solidFill>
            <a:srgbClr val="EEF2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68" name="Google Shape;468;p28"/>
          <p:cNvSpPr txBox="1"/>
          <p:nvPr/>
        </p:nvSpPr>
        <p:spPr>
          <a:xfrm>
            <a:off x="3148641" y="2084524"/>
            <a:ext cx="6506418" cy="421649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EDC4D9"/>
              </a:buClr>
              <a:buSzPts val="2400"/>
              <a:buFont typeface="Arial"/>
              <a:buChar char="•"/>
            </a:pPr>
            <a:r>
              <a:rPr lang="en-US" sz="2000" b="0" i="0" u="none" strike="noStrike" cap="none">
                <a:solidFill>
                  <a:srgbClr val="2B5165"/>
                </a:solidFill>
                <a:latin typeface="Work Sans"/>
                <a:ea typeface="Work Sans"/>
                <a:cs typeface="Work Sans"/>
                <a:sym typeface="Work Sans"/>
              </a:rPr>
              <a:t>Vad cyberattacker är för något</a:t>
            </a:r>
            <a:br>
              <a:rPr lang="en-US" sz="2000" b="0" i="0" u="none" strike="noStrike" cap="none">
                <a:solidFill>
                  <a:srgbClr val="2B5165"/>
                </a:solidFill>
                <a:latin typeface="Work Sans"/>
                <a:ea typeface="Work Sans"/>
                <a:cs typeface="Work Sans"/>
                <a:sym typeface="Work Sans"/>
              </a:rPr>
            </a:br>
            <a:endParaRPr sz="2000" b="0" i="0" u="none" strike="noStrike" cap="none">
              <a:solidFill>
                <a:srgbClr val="2B5165"/>
              </a:solidFill>
              <a:latin typeface="Work Sans"/>
              <a:ea typeface="Work Sans"/>
              <a:cs typeface="Work Sans"/>
              <a:sym typeface="Work Sans"/>
            </a:endParaRPr>
          </a:p>
          <a:p>
            <a:pPr marL="342900" marR="0" lvl="0" indent="-342900" algn="l" rtl="0">
              <a:lnSpc>
                <a:spcPct val="100000"/>
              </a:lnSpc>
              <a:spcBef>
                <a:spcPts val="0"/>
              </a:spcBef>
              <a:spcAft>
                <a:spcPts val="0"/>
              </a:spcAft>
              <a:buClr>
                <a:srgbClr val="EDC4D9"/>
              </a:buClr>
              <a:buSzPts val="2400"/>
              <a:buFont typeface="Arial"/>
              <a:buChar char="•"/>
            </a:pPr>
            <a:r>
              <a:rPr lang="en-US" sz="2000" b="0" i="0" u="none" strike="noStrike" cap="none">
                <a:solidFill>
                  <a:srgbClr val="2B5165"/>
                </a:solidFill>
                <a:latin typeface="Work Sans"/>
                <a:ea typeface="Work Sans"/>
                <a:cs typeface="Work Sans"/>
                <a:sym typeface="Work Sans"/>
              </a:rPr>
              <a:t>Varför de används och varför man ska bry sig om det</a:t>
            </a:r>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2B5165"/>
              </a:solidFill>
              <a:latin typeface="Work Sans"/>
              <a:ea typeface="Work Sans"/>
              <a:cs typeface="Work Sans"/>
              <a:sym typeface="Work Sans"/>
            </a:endParaRPr>
          </a:p>
          <a:p>
            <a:pPr marL="342900" marR="0" lvl="0" indent="-342900" algn="l" rtl="0">
              <a:lnSpc>
                <a:spcPct val="100000"/>
              </a:lnSpc>
              <a:spcBef>
                <a:spcPts val="0"/>
              </a:spcBef>
              <a:spcAft>
                <a:spcPts val="0"/>
              </a:spcAft>
              <a:buClr>
                <a:srgbClr val="EDC4D9"/>
              </a:buClr>
              <a:buSzPts val="2400"/>
              <a:buFont typeface="Arial"/>
              <a:buChar char="•"/>
            </a:pPr>
            <a:r>
              <a:rPr lang="en-US" sz="2000" b="0" i="0" u="none" strike="noStrike" cap="none">
                <a:solidFill>
                  <a:srgbClr val="2B5165"/>
                </a:solidFill>
                <a:latin typeface="Work Sans"/>
                <a:ea typeface="Work Sans"/>
                <a:cs typeface="Work Sans"/>
                <a:sym typeface="Work Sans"/>
              </a:rPr>
              <a:t>Olika attacker som Ransomware, DDoS och Brute Force</a:t>
            </a:r>
            <a:endParaRPr/>
          </a:p>
          <a:p>
            <a:pPr marL="342900" marR="0" lvl="0" indent="-190500" algn="l" rtl="0">
              <a:lnSpc>
                <a:spcPct val="100000"/>
              </a:lnSpc>
              <a:spcBef>
                <a:spcPts val="0"/>
              </a:spcBef>
              <a:spcAft>
                <a:spcPts val="0"/>
              </a:spcAft>
              <a:buClr>
                <a:srgbClr val="EDC4D9"/>
              </a:buClr>
              <a:buSzPts val="2400"/>
              <a:buFont typeface="Arial"/>
              <a:buNone/>
            </a:pPr>
            <a:endParaRPr sz="2000" b="0" i="0" u="none" strike="noStrike" cap="none">
              <a:solidFill>
                <a:srgbClr val="2B5165"/>
              </a:solidFill>
              <a:latin typeface="Work Sans"/>
              <a:ea typeface="Work Sans"/>
              <a:cs typeface="Work Sans"/>
              <a:sym typeface="Work Sans"/>
            </a:endParaRPr>
          </a:p>
          <a:p>
            <a:pPr marL="342900" marR="0" lvl="0" indent="-342900" algn="l" rtl="0">
              <a:lnSpc>
                <a:spcPct val="100000"/>
              </a:lnSpc>
              <a:spcBef>
                <a:spcPts val="0"/>
              </a:spcBef>
              <a:spcAft>
                <a:spcPts val="0"/>
              </a:spcAft>
              <a:buClr>
                <a:srgbClr val="EDC4D9"/>
              </a:buClr>
              <a:buSzPts val="2400"/>
              <a:buFont typeface="Arial"/>
              <a:buChar char="•"/>
            </a:pPr>
            <a:r>
              <a:rPr lang="en-US" sz="2000" b="0" i="0" u="none" strike="noStrike" cap="none">
                <a:solidFill>
                  <a:srgbClr val="2B5165"/>
                </a:solidFill>
                <a:latin typeface="Work Sans"/>
                <a:ea typeface="Work Sans"/>
                <a:cs typeface="Work Sans"/>
                <a:sym typeface="Work Sans"/>
              </a:rPr>
              <a:t>Vad nätfiske och social manipulation är</a:t>
            </a:r>
            <a:endParaRPr/>
          </a:p>
          <a:p>
            <a:pPr marL="342900" marR="0" lvl="0" indent="-190500" algn="l" rtl="0">
              <a:lnSpc>
                <a:spcPct val="100000"/>
              </a:lnSpc>
              <a:spcBef>
                <a:spcPts val="0"/>
              </a:spcBef>
              <a:spcAft>
                <a:spcPts val="0"/>
              </a:spcAft>
              <a:buClr>
                <a:srgbClr val="EDC4D9"/>
              </a:buClr>
              <a:buSzPts val="2400"/>
              <a:buFont typeface="Arial"/>
              <a:buNone/>
            </a:pPr>
            <a:endParaRPr sz="2000" b="0" i="0" u="none" strike="noStrike" cap="none">
              <a:solidFill>
                <a:srgbClr val="2B5165"/>
              </a:solidFill>
              <a:latin typeface="Work Sans"/>
              <a:ea typeface="Work Sans"/>
              <a:cs typeface="Work Sans"/>
              <a:sym typeface="Work Sans"/>
            </a:endParaRPr>
          </a:p>
          <a:p>
            <a:pPr marL="342900" marR="0" lvl="0" indent="-342900" algn="l" rtl="0">
              <a:lnSpc>
                <a:spcPct val="100000"/>
              </a:lnSpc>
              <a:spcBef>
                <a:spcPts val="0"/>
              </a:spcBef>
              <a:spcAft>
                <a:spcPts val="0"/>
              </a:spcAft>
              <a:buClr>
                <a:srgbClr val="EDC4D9"/>
              </a:buClr>
              <a:buSzPts val="2400"/>
              <a:buFont typeface="Arial"/>
              <a:buChar char="•"/>
            </a:pPr>
            <a:r>
              <a:rPr lang="en-US" sz="2000" b="0" i="0" u="none" strike="noStrike" cap="none">
                <a:solidFill>
                  <a:srgbClr val="2B5165"/>
                </a:solidFill>
                <a:latin typeface="Work Sans"/>
                <a:ea typeface="Work Sans"/>
                <a:cs typeface="Work Sans"/>
                <a:sym typeface="Work Sans"/>
              </a:rPr>
              <a:t>Hur man skyddar sig mot cyberattacker</a:t>
            </a:r>
            <a:br>
              <a:rPr lang="en-US" sz="2400" b="0" i="0" u="none" strike="noStrike" cap="none">
                <a:solidFill>
                  <a:srgbClr val="EDC4D9"/>
                </a:solidFill>
                <a:latin typeface="Work Sans"/>
                <a:ea typeface="Work Sans"/>
                <a:cs typeface="Work Sans"/>
                <a:sym typeface="Work Sans"/>
              </a:rPr>
            </a:br>
            <a:endParaRPr sz="2400" b="0" i="0" u="none" strike="noStrike" cap="none">
              <a:solidFill>
                <a:srgbClr val="EDC4D9"/>
              </a:solidFill>
              <a:latin typeface="Work Sans"/>
              <a:ea typeface="Work Sans"/>
              <a:cs typeface="Work Sans"/>
              <a:sym typeface="Work Sans"/>
            </a:endParaRPr>
          </a:p>
          <a:p>
            <a:pPr marL="152400" marR="0" lvl="0" indent="0" algn="l" rtl="0">
              <a:lnSpc>
                <a:spcPct val="100000"/>
              </a:lnSpc>
              <a:spcBef>
                <a:spcPts val="0"/>
              </a:spcBef>
              <a:spcAft>
                <a:spcPts val="0"/>
              </a:spcAft>
              <a:buClr>
                <a:schemeClr val="lt1"/>
              </a:buClr>
              <a:buSzPts val="2400"/>
              <a:buFont typeface="Arial"/>
              <a:buNone/>
            </a:pPr>
            <a:endParaRPr sz="2400" b="0" i="0" u="none" strike="noStrike" cap="none">
              <a:solidFill>
                <a:srgbClr val="D3AABE"/>
              </a:solidFill>
              <a:latin typeface="Work Sans"/>
              <a:ea typeface="Work Sans"/>
              <a:cs typeface="Work Sans"/>
              <a:sym typeface="Work Sans"/>
            </a:endParaRPr>
          </a:p>
        </p:txBody>
      </p:sp>
      <p:sp>
        <p:nvSpPr>
          <p:cNvPr id="469" name="Google Shape;469;p28"/>
          <p:cNvSpPr txBox="1"/>
          <p:nvPr/>
        </p:nvSpPr>
        <p:spPr>
          <a:xfrm>
            <a:off x="523209" y="812377"/>
            <a:ext cx="11580300" cy="759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ts val="3000"/>
              <a:buFont typeface="Work Sans"/>
              <a:buNone/>
            </a:pPr>
            <a:r>
              <a:rPr lang="en-US" sz="3200" b="1" i="0" u="none" strike="noStrike" cap="none">
                <a:solidFill>
                  <a:srgbClr val="2B5165"/>
                </a:solidFill>
                <a:latin typeface="Work Sans"/>
                <a:ea typeface="Work Sans"/>
                <a:cs typeface="Work Sans"/>
                <a:sym typeface="Work Sans"/>
              </a:rPr>
              <a:t>VAD HAR VI LÄRT OSS IDAG?</a:t>
            </a:r>
            <a:endParaRPr sz="1600" b="1" i="0" u="none" strike="noStrike" cap="none">
              <a:solidFill>
                <a:srgbClr val="2B5165"/>
              </a:solidFill>
              <a:latin typeface="Arial"/>
              <a:ea typeface="Arial"/>
              <a:cs typeface="Arial"/>
              <a:sym typeface="Arial"/>
            </a:endParaRPr>
          </a:p>
        </p:txBody>
      </p:sp>
      <p:pic>
        <p:nvPicPr>
          <p:cNvPr id="470" name="Google Shape;470;p28"/>
          <p:cNvPicPr preferRelativeResize="0"/>
          <p:nvPr/>
        </p:nvPicPr>
        <p:blipFill rotWithShape="1">
          <a:blip r:embed="rId4">
            <a:alphaModFix/>
          </a:blip>
          <a:srcRect/>
          <a:stretch/>
        </p:blipFill>
        <p:spPr>
          <a:xfrm>
            <a:off x="9078850" y="6320164"/>
            <a:ext cx="2772555" cy="371585"/>
          </a:xfrm>
          <a:prstGeom prst="rect">
            <a:avLst/>
          </a:prstGeom>
          <a:noFill/>
          <a:ln>
            <a:noFill/>
          </a:ln>
        </p:spPr>
      </p:pic>
      <p:sp>
        <p:nvSpPr>
          <p:cNvPr id="471" name="Google Shape;471;p28"/>
          <p:cNvSpPr/>
          <p:nvPr/>
        </p:nvSpPr>
        <p:spPr>
          <a:xfrm>
            <a:off x="4033300" y="1572277"/>
            <a:ext cx="4737100"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dk1"/>
              </a:solidFill>
              <a:latin typeface="Gill Sans"/>
              <a:ea typeface="Gill Sans"/>
              <a:cs typeface="Gill Sans"/>
              <a:sym typeface="Gill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6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6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77" name="Google Shape;477;p30" descr="En bild som visar skärmbild, mönster, tyg&#10;&#10;Automatiskt genererad beskrivning"/>
          <p:cNvPicPr preferRelativeResize="0"/>
          <p:nvPr/>
        </p:nvPicPr>
        <p:blipFill rotWithShape="1">
          <a:blip r:embed="rId3">
            <a:alphaModFix/>
          </a:blip>
          <a:srcRect t="15729" b="28020"/>
          <a:stretch/>
        </p:blipFill>
        <p:spPr>
          <a:xfrm>
            <a:off x="0" y="0"/>
            <a:ext cx="12192000" cy="6858000"/>
          </a:xfrm>
          <a:prstGeom prst="rect">
            <a:avLst/>
          </a:prstGeom>
          <a:noFill/>
          <a:ln>
            <a:noFill/>
          </a:ln>
        </p:spPr>
      </p:pic>
      <p:sp>
        <p:nvSpPr>
          <p:cNvPr id="478" name="Google Shape;478;p30"/>
          <p:cNvSpPr/>
          <p:nvPr/>
        </p:nvSpPr>
        <p:spPr>
          <a:xfrm>
            <a:off x="714304" y="144212"/>
            <a:ext cx="10442612" cy="6569575"/>
          </a:xfrm>
          <a:prstGeom prst="rect">
            <a:avLst/>
          </a:prstGeom>
          <a:solidFill>
            <a:srgbClr val="EEF2F5">
              <a:alpha val="9372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0" i="0" u="none" strike="noStrike" cap="none">
              <a:solidFill>
                <a:schemeClr val="lt1"/>
              </a:solidFill>
              <a:latin typeface="Work Sans"/>
              <a:ea typeface="Work Sans"/>
              <a:cs typeface="Work Sans"/>
              <a:sym typeface="Work Sans"/>
            </a:endParaRPr>
          </a:p>
        </p:txBody>
      </p:sp>
      <p:grpSp>
        <p:nvGrpSpPr>
          <p:cNvPr id="479" name="Google Shape;479;p30"/>
          <p:cNvGrpSpPr/>
          <p:nvPr/>
        </p:nvGrpSpPr>
        <p:grpSpPr>
          <a:xfrm>
            <a:off x="1220521" y="1649371"/>
            <a:ext cx="6896569" cy="1183533"/>
            <a:chOff x="1744394" y="1480610"/>
            <a:chExt cx="6896569" cy="1183533"/>
          </a:xfrm>
        </p:grpSpPr>
        <p:pic>
          <p:nvPicPr>
            <p:cNvPr id="480" name="Google Shape;480;p30" descr="Hjälp med hel fyllning"/>
            <p:cNvPicPr preferRelativeResize="0"/>
            <p:nvPr/>
          </p:nvPicPr>
          <p:blipFill rotWithShape="1">
            <a:blip r:embed="rId4">
              <a:alphaModFix/>
            </a:blip>
            <a:srcRect/>
            <a:stretch/>
          </p:blipFill>
          <p:spPr>
            <a:xfrm>
              <a:off x="2393137" y="1583071"/>
              <a:ext cx="365461" cy="433507"/>
            </a:xfrm>
            <a:prstGeom prst="rect">
              <a:avLst/>
            </a:prstGeom>
            <a:noFill/>
            <a:ln>
              <a:noFill/>
            </a:ln>
          </p:spPr>
        </p:pic>
        <p:grpSp>
          <p:nvGrpSpPr>
            <p:cNvPr id="481" name="Google Shape;481;p30"/>
            <p:cNvGrpSpPr/>
            <p:nvPr/>
          </p:nvGrpSpPr>
          <p:grpSpPr>
            <a:xfrm>
              <a:off x="1744394" y="1480610"/>
              <a:ext cx="6896569" cy="1183533"/>
              <a:chOff x="6096000" y="-795301"/>
              <a:chExt cx="11393845" cy="2550977"/>
            </a:xfrm>
          </p:grpSpPr>
          <p:sp>
            <p:nvSpPr>
              <p:cNvPr id="482" name="Google Shape;482;p30"/>
              <p:cNvSpPr txBox="1"/>
              <p:nvPr/>
            </p:nvSpPr>
            <p:spPr>
              <a:xfrm>
                <a:off x="8453567" y="46745"/>
                <a:ext cx="9036278" cy="9913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F558F"/>
                  </a:buClr>
                  <a:buSzPts val="2800"/>
                  <a:buFont typeface="Arial"/>
                  <a:buNone/>
                </a:pPr>
                <a:r>
                  <a:rPr lang="en-US" sz="2800" b="1" i="0" u="none" strike="noStrike" cap="none">
                    <a:solidFill>
                      <a:srgbClr val="DF558F"/>
                    </a:solidFill>
                    <a:latin typeface="Work Sans"/>
                    <a:ea typeface="Work Sans"/>
                    <a:cs typeface="Work Sans"/>
                    <a:sym typeface="Work Sans"/>
                  </a:rPr>
                  <a:t>Tänk innan du klickar</a:t>
                </a:r>
                <a:endParaRPr sz="2800" b="0" i="0" u="none" strike="noStrike" cap="none">
                  <a:solidFill>
                    <a:srgbClr val="DF558F"/>
                  </a:solidFill>
                  <a:latin typeface="Work Sans"/>
                  <a:ea typeface="Work Sans"/>
                  <a:cs typeface="Work Sans"/>
                  <a:sym typeface="Work Sans"/>
                </a:endParaRPr>
              </a:p>
            </p:txBody>
          </p:sp>
          <p:pic>
            <p:nvPicPr>
              <p:cNvPr id="483" name="Google Shape;483;p30" descr="Tanke kontur"/>
              <p:cNvPicPr preferRelativeResize="0"/>
              <p:nvPr/>
            </p:nvPicPr>
            <p:blipFill rotWithShape="1">
              <a:blip r:embed="rId5">
                <a:alphaModFix/>
              </a:blip>
              <a:srcRect/>
              <a:stretch/>
            </p:blipFill>
            <p:spPr>
              <a:xfrm>
                <a:off x="6096000" y="-795301"/>
                <a:ext cx="2550976" cy="2550977"/>
              </a:xfrm>
              <a:prstGeom prst="rect">
                <a:avLst/>
              </a:prstGeom>
              <a:noFill/>
              <a:ln>
                <a:noFill/>
              </a:ln>
            </p:spPr>
          </p:pic>
        </p:grpSp>
      </p:grpSp>
      <p:sp>
        <p:nvSpPr>
          <p:cNvPr id="484" name="Google Shape;484;p30"/>
          <p:cNvSpPr txBox="1"/>
          <p:nvPr/>
        </p:nvSpPr>
        <p:spPr>
          <a:xfrm>
            <a:off x="1919771" y="594391"/>
            <a:ext cx="8748868" cy="1170573"/>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ts val="3000"/>
              <a:buFont typeface="Work Sans"/>
              <a:buNone/>
            </a:pPr>
            <a:r>
              <a:rPr lang="en-US" sz="2800" b="1" i="0" u="none" strike="noStrike" cap="none">
                <a:solidFill>
                  <a:srgbClr val="2B5165"/>
                </a:solidFill>
                <a:latin typeface="Work Sans"/>
                <a:ea typeface="Work Sans"/>
                <a:cs typeface="Work Sans"/>
                <a:sym typeface="Work Sans"/>
              </a:rPr>
              <a:t>Minns ni några av tipsen för hur man är säkrare online? </a:t>
            </a:r>
            <a:endParaRPr sz="2800" b="1" i="0" u="none" strike="noStrike" cap="none">
              <a:solidFill>
                <a:srgbClr val="2B5165"/>
              </a:solidFill>
              <a:latin typeface="Work Sans"/>
              <a:ea typeface="Work Sans"/>
              <a:cs typeface="Work Sans"/>
              <a:sym typeface="Work Sans"/>
            </a:endParaRPr>
          </a:p>
        </p:txBody>
      </p:sp>
      <p:grpSp>
        <p:nvGrpSpPr>
          <p:cNvPr id="485" name="Google Shape;485;p30"/>
          <p:cNvGrpSpPr/>
          <p:nvPr/>
        </p:nvGrpSpPr>
        <p:grpSpPr>
          <a:xfrm>
            <a:off x="1220521" y="3546735"/>
            <a:ext cx="6352037" cy="1028907"/>
            <a:chOff x="1088057" y="3251132"/>
            <a:chExt cx="6352037" cy="1028907"/>
          </a:xfrm>
        </p:grpSpPr>
        <p:sp>
          <p:nvSpPr>
            <p:cNvPr id="486" name="Google Shape;486;p30"/>
            <p:cNvSpPr txBox="1"/>
            <p:nvPr/>
          </p:nvSpPr>
          <p:spPr>
            <a:xfrm>
              <a:off x="2116964" y="3469658"/>
              <a:ext cx="532313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F558F"/>
                </a:buClr>
                <a:buSzPts val="2800"/>
                <a:buFont typeface="Arial"/>
                <a:buNone/>
              </a:pPr>
              <a:r>
                <a:rPr lang="en-US" sz="2800" b="1" i="0" u="none" strike="noStrike" cap="none">
                  <a:solidFill>
                    <a:srgbClr val="DF558F"/>
                  </a:solidFill>
                  <a:latin typeface="Work Sans"/>
                  <a:ea typeface="Work Sans"/>
                  <a:cs typeface="Work Sans"/>
                  <a:sym typeface="Work Sans"/>
                </a:rPr>
                <a:t>Ta hjälp</a:t>
              </a:r>
              <a:endParaRPr sz="2800" b="0" i="0" u="none" strike="noStrike" cap="none">
                <a:solidFill>
                  <a:srgbClr val="DF558F"/>
                </a:solidFill>
                <a:latin typeface="Work Sans"/>
                <a:ea typeface="Work Sans"/>
                <a:cs typeface="Work Sans"/>
                <a:sym typeface="Work Sans"/>
              </a:endParaRPr>
            </a:p>
          </p:txBody>
        </p:sp>
        <p:pic>
          <p:nvPicPr>
            <p:cNvPr id="487" name="Google Shape;487;p30" descr="Frågor med hel fyllning"/>
            <p:cNvPicPr preferRelativeResize="0"/>
            <p:nvPr/>
          </p:nvPicPr>
          <p:blipFill rotWithShape="1">
            <a:blip r:embed="rId6">
              <a:alphaModFix/>
            </a:blip>
            <a:srcRect/>
            <a:stretch/>
          </p:blipFill>
          <p:spPr>
            <a:xfrm>
              <a:off x="1088057" y="3251132"/>
              <a:ext cx="1028907" cy="1028907"/>
            </a:xfrm>
            <a:prstGeom prst="rect">
              <a:avLst/>
            </a:prstGeom>
            <a:noFill/>
            <a:ln>
              <a:noFill/>
            </a:ln>
          </p:spPr>
        </p:pic>
      </p:grpSp>
      <p:grpSp>
        <p:nvGrpSpPr>
          <p:cNvPr id="488" name="Google Shape;488;p30"/>
          <p:cNvGrpSpPr/>
          <p:nvPr/>
        </p:nvGrpSpPr>
        <p:grpSpPr>
          <a:xfrm>
            <a:off x="4847088" y="4204005"/>
            <a:ext cx="6325635" cy="1401544"/>
            <a:chOff x="4053089" y="3975845"/>
            <a:chExt cx="6325635" cy="1401544"/>
          </a:xfrm>
        </p:grpSpPr>
        <p:sp>
          <p:nvSpPr>
            <p:cNvPr id="489" name="Google Shape;489;p30"/>
            <p:cNvSpPr txBox="1"/>
            <p:nvPr/>
          </p:nvSpPr>
          <p:spPr>
            <a:xfrm>
              <a:off x="4668806" y="4177060"/>
              <a:ext cx="5709918"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a:solidFill>
                    <a:srgbClr val="F6B8D0"/>
                  </a:solidFill>
                  <a:latin typeface="Work Sans"/>
                  <a:ea typeface="Work Sans"/>
                  <a:cs typeface="Work Sans"/>
                  <a:sym typeface="Work Sans"/>
                </a:rPr>
                <a:t>God lösenordshygien</a:t>
              </a:r>
              <a:endParaRPr/>
            </a:p>
            <a:p>
              <a:pPr marL="0" marR="0" lvl="0" indent="0" algn="ctr" rtl="0">
                <a:lnSpc>
                  <a:spcPct val="100000"/>
                </a:lnSpc>
                <a:spcBef>
                  <a:spcPts val="0"/>
                </a:spcBef>
                <a:spcAft>
                  <a:spcPts val="0"/>
                </a:spcAft>
                <a:buNone/>
              </a:pPr>
              <a:r>
                <a:rPr lang="en-US" sz="3600" b="0" i="0" u="none" strike="noStrike" cap="none">
                  <a:solidFill>
                    <a:srgbClr val="EEF2F5"/>
                  </a:solidFill>
                  <a:latin typeface="Work Sans"/>
                  <a:ea typeface="Work Sans"/>
                  <a:cs typeface="Work Sans"/>
                  <a:sym typeface="Work Sans"/>
                </a:rPr>
                <a:t> </a:t>
              </a:r>
              <a:endParaRPr/>
            </a:p>
          </p:txBody>
        </p:sp>
        <p:pic>
          <p:nvPicPr>
            <p:cNvPr id="490" name="Google Shape;490;p30" descr="Lås med hel fyllning"/>
            <p:cNvPicPr preferRelativeResize="0"/>
            <p:nvPr/>
          </p:nvPicPr>
          <p:blipFill rotWithShape="1">
            <a:blip r:embed="rId7">
              <a:alphaModFix/>
            </a:blip>
            <a:srcRect/>
            <a:stretch/>
          </p:blipFill>
          <p:spPr>
            <a:xfrm>
              <a:off x="4053089" y="3975845"/>
              <a:ext cx="914400" cy="914400"/>
            </a:xfrm>
            <a:prstGeom prst="rect">
              <a:avLst/>
            </a:prstGeom>
            <a:noFill/>
            <a:ln>
              <a:noFill/>
            </a:ln>
          </p:spPr>
        </p:pic>
      </p:grpSp>
      <p:grpSp>
        <p:nvGrpSpPr>
          <p:cNvPr id="491" name="Google Shape;491;p30"/>
          <p:cNvGrpSpPr/>
          <p:nvPr/>
        </p:nvGrpSpPr>
        <p:grpSpPr>
          <a:xfrm>
            <a:off x="6096000" y="2653781"/>
            <a:ext cx="4501372" cy="883621"/>
            <a:chOff x="6820231" y="2372911"/>
            <a:chExt cx="4501372" cy="883621"/>
          </a:xfrm>
        </p:grpSpPr>
        <p:sp>
          <p:nvSpPr>
            <p:cNvPr id="492" name="Google Shape;492;p30"/>
            <p:cNvSpPr txBox="1"/>
            <p:nvPr/>
          </p:nvSpPr>
          <p:spPr>
            <a:xfrm>
              <a:off x="7588358" y="2589879"/>
              <a:ext cx="373324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DF558F"/>
                </a:buClr>
                <a:buSzPts val="2800"/>
                <a:buFont typeface="Arial"/>
                <a:buNone/>
              </a:pPr>
              <a:r>
                <a:rPr lang="en-US" sz="2800" b="1" i="0" u="none" strike="noStrike" cap="none">
                  <a:solidFill>
                    <a:srgbClr val="DF558F"/>
                  </a:solidFill>
                  <a:latin typeface="Work Sans"/>
                  <a:ea typeface="Work Sans"/>
                  <a:cs typeface="Work Sans"/>
                  <a:sym typeface="Work Sans"/>
                </a:rPr>
                <a:t>Ställ frågan varför?</a:t>
              </a:r>
              <a:endParaRPr/>
            </a:p>
          </p:txBody>
        </p:sp>
        <p:pic>
          <p:nvPicPr>
            <p:cNvPr id="493" name="Google Shape;493;p30" descr="Hjälp med hel fyllning"/>
            <p:cNvPicPr preferRelativeResize="0"/>
            <p:nvPr/>
          </p:nvPicPr>
          <p:blipFill rotWithShape="1">
            <a:blip r:embed="rId8">
              <a:alphaModFix/>
            </a:blip>
            <a:srcRect/>
            <a:stretch/>
          </p:blipFill>
          <p:spPr>
            <a:xfrm>
              <a:off x="6820231" y="2372911"/>
              <a:ext cx="883621" cy="883621"/>
            </a:xfrm>
            <a:prstGeom prst="rect">
              <a:avLst/>
            </a:prstGeom>
            <a:noFill/>
            <a:ln>
              <a:noFill/>
            </a:ln>
          </p:spPr>
        </p:pic>
      </p:grpSp>
      <p:sp>
        <p:nvSpPr>
          <p:cNvPr id="494" name="Google Shape;494;p30"/>
          <p:cNvSpPr txBox="1"/>
          <p:nvPr/>
        </p:nvSpPr>
        <p:spPr>
          <a:xfrm>
            <a:off x="2173585" y="5677655"/>
            <a:ext cx="632521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DF558F"/>
                </a:solidFill>
                <a:latin typeface="Work Sans"/>
                <a:ea typeface="Work Sans"/>
                <a:cs typeface="Work Sans"/>
                <a:sym typeface="Work Sans"/>
              </a:rPr>
              <a:t>https://haveibeenpwned.com/ </a:t>
            </a:r>
            <a:endParaRPr/>
          </a:p>
        </p:txBody>
      </p:sp>
      <p:pic>
        <p:nvPicPr>
          <p:cNvPr id="495" name="Google Shape;495;p30" descr="Läckande kran med hel fyllning"/>
          <p:cNvPicPr preferRelativeResize="0"/>
          <p:nvPr/>
        </p:nvPicPr>
        <p:blipFill rotWithShape="1">
          <a:blip r:embed="rId9">
            <a:alphaModFix/>
          </a:blip>
          <a:srcRect/>
          <a:stretch/>
        </p:blipFill>
        <p:spPr>
          <a:xfrm>
            <a:off x="1277774" y="5594472"/>
            <a:ext cx="9144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44"/>
          <p:cNvSpPr txBox="1">
            <a:spLocks noGrp="1"/>
          </p:cNvSpPr>
          <p:nvPr>
            <p:ph type="body" idx="4294967295"/>
          </p:nvPr>
        </p:nvSpPr>
        <p:spPr>
          <a:xfrm>
            <a:off x="0" y="74613"/>
            <a:ext cx="11855450" cy="6708775"/>
          </a:xfrm>
          <a:prstGeom prst="rect">
            <a:avLst/>
          </a:prstGeom>
          <a:noFill/>
          <a:ln>
            <a:noFill/>
          </a:ln>
        </p:spPr>
        <p:txBody>
          <a:bodyPr spcFirstLastPara="1" wrap="square" lIns="91425" tIns="45700" rIns="91425" bIns="45700" anchor="t" anchorCtr="0">
            <a:normAutofit/>
          </a:bodyPr>
          <a:lstStyle/>
          <a:p>
            <a:pPr marL="107950" lvl="0" indent="0" algn="l" rtl="0">
              <a:lnSpc>
                <a:spcPct val="100000"/>
              </a:lnSpc>
              <a:spcBef>
                <a:spcPts val="1000"/>
              </a:spcBef>
              <a:spcAft>
                <a:spcPts val="0"/>
              </a:spcAft>
              <a:buSzPts val="1800"/>
              <a:buNone/>
            </a:pPr>
            <a:r>
              <a:rPr lang="en-US">
                <a:solidFill>
                  <a:srgbClr val="EEF2F5"/>
                </a:solidFill>
              </a:rPr>
              <a:t>KÄLLOR </a:t>
            </a:r>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3">
                  <a:extLst>
                    <a:ext uri="{A12FA001-AC4F-418D-AE19-62706E023703}">
                      <ahyp:hlinkClr xmlns:ahyp="http://schemas.microsoft.com/office/drawing/2018/hyperlinkcolor" val="tx"/>
                    </a:ext>
                  </a:extLst>
                </a:hlinkClick>
              </a:rPr>
              <a:t>https://internetkunskap.se/artiklar/ordlista/cyberattack/</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4">
                  <a:extLst>
                    <a:ext uri="{A12FA001-AC4F-418D-AE19-62706E023703}">
                      <ahyp:hlinkClr xmlns:ahyp="http://schemas.microsoft.com/office/drawing/2018/hyperlinkcolor" val="tx"/>
                    </a:ext>
                  </a:extLst>
                </a:hlinkClick>
              </a:rPr>
              <a:t>https://www.europarl.europa.eu/topics/sv/article/20211008STO14521/cybersakerhet-vikten-av-att-minska-kostnaderna-for-cyberattacker</a:t>
            </a:r>
            <a:r>
              <a:rPr lang="en-US" sz="1400">
                <a:solidFill>
                  <a:srgbClr val="D3AABE"/>
                </a:solidFill>
              </a:rPr>
              <a:t> </a:t>
            </a:r>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5">
                  <a:extLst>
                    <a:ext uri="{A12FA001-AC4F-418D-AE19-62706E023703}">
                      <ahyp:hlinkClr xmlns:ahyp="http://schemas.microsoft.com/office/drawing/2018/hyperlinkcolor" val="tx"/>
                    </a:ext>
                  </a:extLst>
                </a:hlinkClick>
              </a:rPr>
              <a:t>https://www.svt.se/nyheter/inrikes/it-attacken-mot-coop-detta-har-hant</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6">
                  <a:extLst>
                    <a:ext uri="{A12FA001-AC4F-418D-AE19-62706E023703}">
                      <ahyp:hlinkClr xmlns:ahyp="http://schemas.microsoft.com/office/drawing/2018/hyperlinkcolor" val="tx"/>
                    </a:ext>
                  </a:extLst>
                </a:hlinkClick>
              </a:rPr>
              <a:t>https://www.aftonbladet.se/nyheter/a/8JgEpw/biljettkaos-pa-filmstaden-gar-inte-kopa-biljetter</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7">
                  <a:extLst>
                    <a:ext uri="{A12FA001-AC4F-418D-AE19-62706E023703}">
                      <ahyp:hlinkClr xmlns:ahyp="http://schemas.microsoft.com/office/drawing/2018/hyperlinkcolor" val="tx"/>
                    </a:ext>
                  </a:extLst>
                </a:hlinkClick>
              </a:rPr>
              <a:t>https://news.it.ufl.edu/security/ransomware-what-is-it-and-how-does-it-happen/</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8">
                  <a:extLst>
                    <a:ext uri="{A12FA001-AC4F-418D-AE19-62706E023703}">
                      <ahyp:hlinkClr xmlns:ahyp="http://schemas.microsoft.com/office/drawing/2018/hyperlinkcolor" val="tx"/>
                    </a:ext>
                  </a:extLst>
                </a:hlinkClick>
              </a:rPr>
              <a:t>https://internetkunskap.se/artiklar/ordlista/social-manipulation/</a:t>
            </a:r>
            <a:r>
              <a:rPr lang="en-US" sz="1400">
                <a:solidFill>
                  <a:srgbClr val="D3AABE"/>
                </a:solidFill>
              </a:rPr>
              <a:t> </a:t>
            </a:r>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9">
                  <a:extLst>
                    <a:ext uri="{A12FA001-AC4F-418D-AE19-62706E023703}">
                      <ahyp:hlinkClr xmlns:ahyp="http://schemas.microsoft.com/office/drawing/2018/hyperlinkcolor" val="tx"/>
                    </a:ext>
                  </a:extLst>
                </a:hlinkClick>
              </a:rPr>
              <a:t>https://internetkunskap.se/artiklar/ordlista/overbelastningsattack/</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0">
                  <a:extLst>
                    <a:ext uri="{A12FA001-AC4F-418D-AE19-62706E023703}">
                      <ahyp:hlinkClr xmlns:ahyp="http://schemas.microsoft.com/office/drawing/2018/hyperlinkcolor" val="tx"/>
                    </a:ext>
                  </a:extLst>
                </a:hlinkClick>
              </a:rPr>
              <a:t>https://sverigesradio.se/artikel/nordea-utsatt-for-overbelastningsattack</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1">
                  <a:extLst>
                    <a:ext uri="{A12FA001-AC4F-418D-AE19-62706E023703}">
                      <ahyp:hlinkClr xmlns:ahyp="http://schemas.microsoft.com/office/drawing/2018/hyperlinkcolor" val="tx"/>
                    </a:ext>
                  </a:extLst>
                </a:hlinkClick>
              </a:rPr>
              <a:t>https://www.sentor.se/artikel/vad-ar-en-brute-force-attack/</a:t>
            </a:r>
            <a:r>
              <a:rPr lang="en-US" sz="1400">
                <a:solidFill>
                  <a:srgbClr val="D3AABE"/>
                </a:solidFill>
              </a:rPr>
              <a:t> </a:t>
            </a:r>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2">
                  <a:extLst>
                    <a:ext uri="{A12FA001-AC4F-418D-AE19-62706E023703}">
                      <ahyp:hlinkClr xmlns:ahyp="http://schemas.microsoft.com/office/drawing/2018/hyperlinkcolor" val="tx"/>
                    </a:ext>
                  </a:extLst>
                </a:hlinkClick>
              </a:rPr>
              <a:t>https://www.teliacygate.se/inspiration/blogg/losenordshygien/</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3">
                  <a:extLst>
                    <a:ext uri="{A12FA001-AC4F-418D-AE19-62706E023703}">
                      <ahyp:hlinkClr xmlns:ahyp="http://schemas.microsoft.com/office/drawing/2018/hyperlinkcolor" val="tx"/>
                    </a:ext>
                  </a:extLst>
                </a:hlinkClick>
              </a:rPr>
              <a:t>https://www.svt.se/nyheter/lokalt/stockholm/hackerattack-mot-flera-foretag-orsakar-biokaos</a:t>
            </a:r>
            <a:r>
              <a:rPr lang="en-US" sz="1400">
                <a:solidFill>
                  <a:srgbClr val="D3AABE"/>
                </a:solidFill>
              </a:rPr>
              <a:t> </a:t>
            </a:r>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4">
                  <a:extLst>
                    <a:ext uri="{A12FA001-AC4F-418D-AE19-62706E023703}">
                      <ahyp:hlinkClr xmlns:ahyp="http://schemas.microsoft.com/office/drawing/2018/hyperlinkcolor" val="tx"/>
                    </a:ext>
                  </a:extLst>
                </a:hlinkClick>
              </a:rPr>
              <a:t>https://nordvpn.com/sv/blog/ransomware-virus/</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5">
                  <a:extLst>
                    <a:ext uri="{A12FA001-AC4F-418D-AE19-62706E023703}">
                      <ahyp:hlinkClr xmlns:ahyp="http://schemas.microsoft.com/office/drawing/2018/hyperlinkcolor" val="tx"/>
                    </a:ext>
                  </a:extLst>
                </a:hlinkClick>
              </a:rPr>
              <a:t>https://www.expressen.se/nyheter/flera-coop-hackare-gripna-av-europol/</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6">
                  <a:extLst>
                    <a:ext uri="{A12FA001-AC4F-418D-AE19-62706E023703}">
                      <ahyp:hlinkClr xmlns:ahyp="http://schemas.microsoft.com/office/drawing/2018/hyperlinkcolor" val="tx"/>
                    </a:ext>
                  </a:extLst>
                </a:hlinkClick>
              </a:rPr>
              <a:t>https://computersweden.se/article/2097476/hackare-bakom-attacken-mot-coop-domd-till-13-ars-fangelse.html</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7">
                  <a:extLst>
                    <a:ext uri="{A12FA001-AC4F-418D-AE19-62706E023703}">
                      <ahyp:hlinkClr xmlns:ahyp="http://schemas.microsoft.com/office/drawing/2018/hyperlinkcolor" val="tx"/>
                    </a:ext>
                  </a:extLst>
                </a:hlinkClick>
              </a:rPr>
              <a:t>https://internetkunskap.se/snabbkurser/sociala-medier/om-ditt-sociala-medie-konto-kapats/</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u="sng">
                <a:solidFill>
                  <a:srgbClr val="D3AABE"/>
                </a:solidFill>
                <a:hlinkClick r:id="rId18">
                  <a:extLst>
                    <a:ext uri="{A12FA001-AC4F-418D-AE19-62706E023703}">
                      <ahyp:hlinkClr xmlns:ahyp="http://schemas.microsoft.com/office/drawing/2018/hyperlinkcolor" val="tx"/>
                    </a:ext>
                  </a:extLst>
                </a:hlinkClick>
              </a:rPr>
              <a:t>https://polisen.se/utsatt-for-brott/polisanmalan/bedrageri/dataintrang/</a:t>
            </a:r>
            <a:endParaRPr sz="1400">
              <a:solidFill>
                <a:srgbClr val="D3AABE"/>
              </a:solidFill>
            </a:endParaRPr>
          </a:p>
          <a:p>
            <a:pPr marL="457200" marR="0" lvl="0" indent="-342900" algn="l" rtl="0">
              <a:lnSpc>
                <a:spcPct val="100000"/>
              </a:lnSpc>
              <a:spcBef>
                <a:spcPts val="1000"/>
              </a:spcBef>
              <a:spcAft>
                <a:spcPts val="0"/>
              </a:spcAft>
              <a:buClr>
                <a:schemeClr val="accent2"/>
              </a:buClr>
              <a:buSzPts val="1800"/>
              <a:buFont typeface="Arial"/>
              <a:buChar char="•"/>
            </a:pPr>
            <a:r>
              <a:rPr lang="en-US" sz="1400">
                <a:solidFill>
                  <a:srgbClr val="D3AABE"/>
                </a:solidFill>
              </a:rPr>
              <a:t>https://www.gp.se/nyheter/goteborg/nya-bedragerier-mot-unga-snapchatkonton-kapas.0b9810c0-4dbd-4373-ba48-6d41b90753a8</a:t>
            </a:r>
            <a:endParaRPr/>
          </a:p>
          <a:p>
            <a:pPr marL="457200" marR="0" lvl="0" indent="-228600" algn="l" rtl="0">
              <a:lnSpc>
                <a:spcPct val="100000"/>
              </a:lnSpc>
              <a:spcBef>
                <a:spcPts val="1000"/>
              </a:spcBef>
              <a:spcAft>
                <a:spcPts val="0"/>
              </a:spcAft>
              <a:buClr>
                <a:schemeClr val="accent2"/>
              </a:buClr>
              <a:buSzPts val="1800"/>
              <a:buFont typeface="Arial"/>
              <a:buNone/>
            </a:pPr>
            <a:endParaRPr sz="1400">
              <a:solidFill>
                <a:srgbClr val="EEF2F5"/>
              </a:solidFill>
            </a:endParaRPr>
          </a:p>
          <a:p>
            <a:pPr marL="457200" marR="0" lvl="0" indent="-228600" algn="l" rtl="0">
              <a:lnSpc>
                <a:spcPct val="100000"/>
              </a:lnSpc>
              <a:spcBef>
                <a:spcPts val="1000"/>
              </a:spcBef>
              <a:spcAft>
                <a:spcPts val="0"/>
              </a:spcAft>
              <a:buClr>
                <a:schemeClr val="accent2"/>
              </a:buClr>
              <a:buSzPts val="1800"/>
              <a:buFont typeface="Arial"/>
              <a:buNone/>
            </a:pPr>
            <a:endParaRPr/>
          </a:p>
          <a:p>
            <a:pPr marL="457200" marR="0" lvl="0" indent="-228600" algn="l" rtl="0">
              <a:lnSpc>
                <a:spcPct val="100000"/>
              </a:lnSpc>
              <a:spcBef>
                <a:spcPts val="1000"/>
              </a:spcBef>
              <a:spcAft>
                <a:spcPts val="0"/>
              </a:spcAft>
              <a:buClr>
                <a:schemeClr val="accent2"/>
              </a:buClr>
              <a:buSzPts val="1800"/>
              <a:buFont typeface="Arial"/>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sv-SE" sz="1200"/>
          </a:p>
        </p:txBody>
      </p:sp>
      <p:grpSp>
        <p:nvGrpSpPr>
          <p:cNvPr id="3" name="Group 3"/>
          <p:cNvGrpSpPr>
            <a:grpSpLocks noChangeAspect="1"/>
          </p:cNvGrpSpPr>
          <p:nvPr/>
        </p:nvGrpSpPr>
        <p:grpSpPr>
          <a:xfrm>
            <a:off x="8055489" y="1176030"/>
            <a:ext cx="3625675" cy="763098"/>
            <a:chOff x="0" y="0"/>
            <a:chExt cx="7251350" cy="1526196"/>
          </a:xfrm>
        </p:grpSpPr>
        <p:sp>
          <p:nvSpPr>
            <p:cNvPr id="4" name="Freeform 4" descr="En bild som visar text  Automatiskt genererad beskrivning"/>
            <p:cNvSpPr/>
            <p:nvPr/>
          </p:nvSpPr>
          <p:spPr>
            <a:xfrm>
              <a:off x="0" y="0"/>
              <a:ext cx="7251319" cy="1526159"/>
            </a:xfrm>
            <a:custGeom>
              <a:avLst/>
              <a:gdLst/>
              <a:ahLst/>
              <a:cxnLst/>
              <a:rect l="l" t="t" r="r" b="b"/>
              <a:pathLst>
                <a:path w="7251319" h="1526159">
                  <a:moveTo>
                    <a:pt x="0" y="0"/>
                  </a:moveTo>
                  <a:lnTo>
                    <a:pt x="7251319" y="0"/>
                  </a:lnTo>
                  <a:lnTo>
                    <a:pt x="7251319" y="1526159"/>
                  </a:lnTo>
                  <a:lnTo>
                    <a:pt x="0" y="1526159"/>
                  </a:lnTo>
                  <a:lnTo>
                    <a:pt x="0" y="0"/>
                  </a:lnTo>
                  <a:close/>
                </a:path>
              </a:pathLst>
            </a:custGeom>
            <a:blipFill>
              <a:blip r:embed="rId4"/>
              <a:stretch>
                <a:fillRect b="-2"/>
              </a:stretch>
            </a:blipFill>
          </p:spPr>
          <p:txBody>
            <a:bodyPr/>
            <a:lstStyle/>
            <a:p>
              <a:endParaRPr lang="sv-SE" sz="1200"/>
            </a:p>
          </p:txBody>
        </p:sp>
      </p:grpSp>
      <p:grpSp>
        <p:nvGrpSpPr>
          <p:cNvPr id="5" name="Group 5"/>
          <p:cNvGrpSpPr>
            <a:grpSpLocks noChangeAspect="1"/>
          </p:cNvGrpSpPr>
          <p:nvPr/>
        </p:nvGrpSpPr>
        <p:grpSpPr>
          <a:xfrm>
            <a:off x="8795959" y="2878406"/>
            <a:ext cx="1971102" cy="801113"/>
            <a:chOff x="0" y="0"/>
            <a:chExt cx="3942204" cy="1602226"/>
          </a:xfrm>
        </p:grpSpPr>
        <p:sp>
          <p:nvSpPr>
            <p:cNvPr id="6" name="Freeform 6"/>
            <p:cNvSpPr/>
            <p:nvPr/>
          </p:nvSpPr>
          <p:spPr>
            <a:xfrm>
              <a:off x="0" y="0"/>
              <a:ext cx="3942207" cy="1602232"/>
            </a:xfrm>
            <a:custGeom>
              <a:avLst/>
              <a:gdLst/>
              <a:ahLst/>
              <a:cxnLst/>
              <a:rect l="l" t="t" r="r" b="b"/>
              <a:pathLst>
                <a:path w="3942207" h="1602232">
                  <a:moveTo>
                    <a:pt x="0" y="0"/>
                  </a:moveTo>
                  <a:lnTo>
                    <a:pt x="3942207" y="0"/>
                  </a:lnTo>
                  <a:lnTo>
                    <a:pt x="3942207" y="1602232"/>
                  </a:lnTo>
                  <a:lnTo>
                    <a:pt x="0" y="1602232"/>
                  </a:lnTo>
                  <a:lnTo>
                    <a:pt x="0" y="0"/>
                  </a:lnTo>
                  <a:close/>
                </a:path>
              </a:pathLst>
            </a:custGeom>
            <a:blipFill>
              <a:blip r:embed="rId5"/>
              <a:stretch>
                <a:fillRect/>
              </a:stretch>
            </a:blipFill>
          </p:spPr>
          <p:txBody>
            <a:bodyPr/>
            <a:lstStyle/>
            <a:p>
              <a:endParaRPr lang="sv-SE" sz="1200"/>
            </a:p>
          </p:txBody>
        </p:sp>
      </p:grpSp>
      <p:sp>
        <p:nvSpPr>
          <p:cNvPr id="7" name="Freeform 7"/>
          <p:cNvSpPr/>
          <p:nvPr/>
        </p:nvSpPr>
        <p:spPr>
          <a:xfrm>
            <a:off x="8055489" y="4408808"/>
            <a:ext cx="720523" cy="1329501"/>
          </a:xfrm>
          <a:custGeom>
            <a:avLst/>
            <a:gdLst/>
            <a:ahLst/>
            <a:cxnLst/>
            <a:rect l="l" t="t" r="r" b="b"/>
            <a:pathLst>
              <a:path w="1080785" h="1994252">
                <a:moveTo>
                  <a:pt x="0" y="0"/>
                </a:moveTo>
                <a:lnTo>
                  <a:pt x="1080785" y="0"/>
                </a:lnTo>
                <a:lnTo>
                  <a:pt x="1080785" y="1994252"/>
                </a:lnTo>
                <a:lnTo>
                  <a:pt x="0" y="1994252"/>
                </a:lnTo>
                <a:lnTo>
                  <a:pt x="0" y="0"/>
                </a:lnTo>
                <a:close/>
              </a:path>
            </a:pathLst>
          </a:custGeom>
          <a:blipFill>
            <a:blip r:embed="rId6"/>
            <a:stretch>
              <a:fillRect l="-144979" t="-9427" r="-143867" b="-9110"/>
            </a:stretch>
          </a:blipFill>
        </p:spPr>
        <p:txBody>
          <a:bodyPr/>
          <a:lstStyle/>
          <a:p>
            <a:endParaRPr lang="sv-SE" sz="1200"/>
          </a:p>
        </p:txBody>
      </p:sp>
      <p:sp>
        <p:nvSpPr>
          <p:cNvPr id="8" name="Freeform 8"/>
          <p:cNvSpPr/>
          <p:nvPr/>
        </p:nvSpPr>
        <p:spPr>
          <a:xfrm>
            <a:off x="8824996" y="4531228"/>
            <a:ext cx="2820006" cy="614973"/>
          </a:xfrm>
          <a:custGeom>
            <a:avLst/>
            <a:gdLst/>
            <a:ahLst/>
            <a:cxnLst/>
            <a:rect l="l" t="t" r="r" b="b"/>
            <a:pathLst>
              <a:path w="4230009" h="922459">
                <a:moveTo>
                  <a:pt x="0" y="0"/>
                </a:moveTo>
                <a:lnTo>
                  <a:pt x="4230008" y="0"/>
                </a:lnTo>
                <a:lnTo>
                  <a:pt x="4230008" y="922459"/>
                </a:lnTo>
                <a:lnTo>
                  <a:pt x="0" y="922459"/>
                </a:lnTo>
                <a:lnTo>
                  <a:pt x="0" y="0"/>
                </a:lnTo>
                <a:close/>
              </a:path>
            </a:pathLst>
          </a:custGeom>
          <a:blipFill>
            <a:blip r:embed="rId7"/>
            <a:stretch>
              <a:fillRect r="-72732"/>
            </a:stretch>
          </a:blipFill>
        </p:spPr>
        <p:txBody>
          <a:bodyPr/>
          <a:lstStyle/>
          <a:p>
            <a:endParaRPr lang="sv-SE" sz="1200"/>
          </a:p>
        </p:txBody>
      </p:sp>
      <p:sp>
        <p:nvSpPr>
          <p:cNvPr id="9" name="Freeform 9"/>
          <p:cNvSpPr/>
          <p:nvPr/>
        </p:nvSpPr>
        <p:spPr>
          <a:xfrm>
            <a:off x="8824996" y="5041130"/>
            <a:ext cx="2084975" cy="614973"/>
          </a:xfrm>
          <a:custGeom>
            <a:avLst/>
            <a:gdLst/>
            <a:ahLst/>
            <a:cxnLst/>
            <a:rect l="l" t="t" r="r" b="b"/>
            <a:pathLst>
              <a:path w="3127462" h="922459">
                <a:moveTo>
                  <a:pt x="0" y="0"/>
                </a:moveTo>
                <a:lnTo>
                  <a:pt x="3127462" y="0"/>
                </a:lnTo>
                <a:lnTo>
                  <a:pt x="3127462" y="922459"/>
                </a:lnTo>
                <a:lnTo>
                  <a:pt x="0" y="922459"/>
                </a:lnTo>
                <a:lnTo>
                  <a:pt x="0" y="0"/>
                </a:lnTo>
                <a:close/>
              </a:path>
            </a:pathLst>
          </a:custGeom>
          <a:blipFill>
            <a:blip r:embed="rId7"/>
            <a:stretch>
              <a:fillRect l="-133627"/>
            </a:stretch>
          </a:blipFill>
        </p:spPr>
        <p:txBody>
          <a:bodyPr/>
          <a:lstStyle/>
          <a:p>
            <a:endParaRPr lang="sv-SE" sz="1200"/>
          </a:p>
        </p:txBody>
      </p:sp>
      <p:grpSp>
        <p:nvGrpSpPr>
          <p:cNvPr id="10" name="Group 10"/>
          <p:cNvGrpSpPr/>
          <p:nvPr/>
        </p:nvGrpSpPr>
        <p:grpSpPr>
          <a:xfrm rot="-5400000">
            <a:off x="8917733" y="3602924"/>
            <a:ext cx="1896727" cy="4651809"/>
            <a:chOff x="0" y="0"/>
            <a:chExt cx="489039" cy="1199389"/>
          </a:xfrm>
        </p:grpSpPr>
        <p:sp>
          <p:nvSpPr>
            <p:cNvPr id="11" name="Freeform 11"/>
            <p:cNvSpPr/>
            <p:nvPr/>
          </p:nvSpPr>
          <p:spPr>
            <a:xfrm>
              <a:off x="0" y="0"/>
              <a:ext cx="489039" cy="1199389"/>
            </a:xfrm>
            <a:custGeom>
              <a:avLst/>
              <a:gdLst/>
              <a:ahLst/>
              <a:cxnLst/>
              <a:rect l="l" t="t" r="r" b="b"/>
              <a:pathLst>
                <a:path w="489039" h="1199389">
                  <a:moveTo>
                    <a:pt x="489039" y="1199389"/>
                  </a:moveTo>
                  <a:lnTo>
                    <a:pt x="0" y="1199389"/>
                  </a:lnTo>
                  <a:lnTo>
                    <a:pt x="0" y="0"/>
                  </a:lnTo>
                  <a:lnTo>
                    <a:pt x="489039" y="1199389"/>
                  </a:lnTo>
                  <a:close/>
                </a:path>
              </a:pathLst>
            </a:custGeom>
            <a:solidFill>
              <a:srgbClr val="2B4D60"/>
            </a:solidFill>
          </p:spPr>
          <p:txBody>
            <a:bodyPr/>
            <a:lstStyle/>
            <a:p>
              <a:endParaRPr lang="sv-SE" sz="1200"/>
            </a:p>
          </p:txBody>
        </p:sp>
        <p:sp>
          <p:nvSpPr>
            <p:cNvPr id="12" name="TextBox 12"/>
            <p:cNvSpPr txBox="1"/>
            <p:nvPr/>
          </p:nvSpPr>
          <p:spPr>
            <a:xfrm>
              <a:off x="0" y="590169"/>
              <a:ext cx="244519" cy="606668"/>
            </a:xfrm>
            <a:prstGeom prst="rect">
              <a:avLst/>
            </a:prstGeom>
          </p:spPr>
          <p:txBody>
            <a:bodyPr lIns="32534" tIns="32534" rIns="32534" bIns="32534" rtlCol="0" anchor="ctr"/>
            <a:lstStyle/>
            <a:p>
              <a:pPr algn="ctr">
                <a:lnSpc>
                  <a:spcPts val="1513"/>
                </a:lnSpc>
              </a:pPr>
              <a:endParaRPr sz="1200"/>
            </a:p>
          </p:txBody>
        </p:sp>
      </p:grpSp>
      <p:grpSp>
        <p:nvGrpSpPr>
          <p:cNvPr id="14" name="Group 14"/>
          <p:cNvGrpSpPr>
            <a:grpSpLocks noChangeAspect="1"/>
          </p:cNvGrpSpPr>
          <p:nvPr/>
        </p:nvGrpSpPr>
        <p:grpSpPr>
          <a:xfrm>
            <a:off x="1703668" y="2056604"/>
            <a:ext cx="4391314" cy="2750127"/>
            <a:chOff x="0" y="0"/>
            <a:chExt cx="10629900" cy="6400800"/>
          </a:xfrm>
        </p:grpSpPr>
        <p:sp>
          <p:nvSpPr>
            <p:cNvPr id="15" name="Freeform 15"/>
            <p:cNvSpPr/>
            <p:nvPr/>
          </p:nvSpPr>
          <p:spPr>
            <a:xfrm>
              <a:off x="0" y="0"/>
              <a:ext cx="10629900" cy="6400800"/>
            </a:xfrm>
            <a:custGeom>
              <a:avLst/>
              <a:gdLst/>
              <a:ahLst/>
              <a:cxnLst/>
              <a:rect l="l" t="t" r="r" b="b"/>
              <a:pathLst>
                <a:path w="10629900" h="6400800">
                  <a:moveTo>
                    <a:pt x="0" y="0"/>
                  </a:moveTo>
                  <a:lnTo>
                    <a:pt x="10629900" y="0"/>
                  </a:lnTo>
                  <a:lnTo>
                    <a:pt x="10629900" y="6400800"/>
                  </a:lnTo>
                  <a:lnTo>
                    <a:pt x="0" y="6400800"/>
                  </a:lnTo>
                  <a:lnTo>
                    <a:pt x="0" y="0"/>
                  </a:lnTo>
                  <a:close/>
                </a:path>
              </a:pathLst>
            </a:custGeom>
            <a:blipFill>
              <a:blip r:embed="rId8"/>
              <a:stretch>
                <a:fillRect/>
              </a:stretch>
            </a:blipFill>
          </p:spPr>
          <p:txBody>
            <a:bodyPr/>
            <a:lstStyle/>
            <a:p>
              <a:endParaRPr lang="sv-SE" sz="1200"/>
            </a:p>
          </p:txBody>
        </p:sp>
      </p:grpSp>
    </p:spTree>
    <p:extLst>
      <p:ext uri="{BB962C8B-B14F-4D97-AF65-F5344CB8AC3E}">
        <p14:creationId xmlns:p14="http://schemas.microsoft.com/office/powerpoint/2010/main" val="2483189541"/>
      </p:ext>
    </p:extLst>
  </p:cSld>
  <p:clrMapOvr>
    <a:masterClrMapping/>
  </p:clrMapOvr>
</p:sld>
</file>

<file path=ppt/theme/theme1.xml><?xml version="1.0" encoding="utf-8"?>
<a:theme xmlns:a="http://schemas.openxmlformats.org/drawingml/2006/main" name="Paket">
  <a:themeElements>
    <a:clrScheme name="CSA 1">
      <a:dk1>
        <a:srgbClr val="2B5165"/>
      </a:dk1>
      <a:lt1>
        <a:srgbClr val="AEC2D3"/>
      </a:lt1>
      <a:dk2>
        <a:srgbClr val="682241"/>
      </a:dk2>
      <a:lt2>
        <a:srgbClr val="AEC2D3"/>
      </a:lt2>
      <a:accent1>
        <a:srgbClr val="67B9E8"/>
      </a:accent1>
      <a:accent2>
        <a:srgbClr val="EA528E"/>
      </a:accent2>
      <a:accent3>
        <a:srgbClr val="2B5113"/>
      </a:accent3>
      <a:accent4>
        <a:srgbClr val="F0BE00"/>
      </a:accent4>
      <a:accent5>
        <a:srgbClr val="675400"/>
      </a:accent5>
      <a:accent6>
        <a:srgbClr val="B0C198"/>
      </a:accent6>
      <a:hlink>
        <a:srgbClr val="D3AABE"/>
      </a:hlink>
      <a:folHlink>
        <a:srgbClr val="6CB53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5806b8c-0817-40f8-9b44-cee3d4bb6c05">
      <Terms xmlns="http://schemas.microsoft.com/office/infopath/2007/PartnerControls"/>
    </lcf76f155ced4ddcb4097134ff3c332f>
    <TaxCatchAll xmlns="02bf4a64-6aa3-458c-aa08-8b0f5a39a430" xsi:nil="true"/>
    <MigrationSourceID xmlns="02bf4a64-6aa3-458c-aa08-8b0f5a39a430">1zc_cktHyS63Z5WzRY7Wes3Ow3dZh3WlI</MigrationSourceID>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1E502A17FBC9143A91EBDACEB479DB6" ma:contentTypeVersion="15" ma:contentTypeDescription="Skapa ett nytt dokument." ma:contentTypeScope="" ma:versionID="e2fab5550e7387818ffdad74745c3829">
  <xsd:schema xmlns:xsd="http://www.w3.org/2001/XMLSchema" xmlns:xs="http://www.w3.org/2001/XMLSchema" xmlns:p="http://schemas.microsoft.com/office/2006/metadata/properties" xmlns:ns2="25806b8c-0817-40f8-9b44-cee3d4bb6c05" xmlns:ns3="02bf4a64-6aa3-458c-aa08-8b0f5a39a430" targetNamespace="http://schemas.microsoft.com/office/2006/metadata/properties" ma:root="true" ma:fieldsID="199741d4465249c7b4d29de7ac0c86ad" ns2:_="" ns3:_="">
    <xsd:import namespace="25806b8c-0817-40f8-9b44-cee3d4bb6c05"/>
    <xsd:import namespace="02bf4a64-6aa3-458c-aa08-8b0f5a39a4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3:MigrationSourc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06b8c-0817-40f8-9b44-cee3d4bb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338d291-7395-4225-a51e-3261c92484e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f4a64-6aa3-458c-aa08-8b0f5a39a4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eafedf-00ae-4b7e-b9e8-103a1c4f1eaf}" ma:internalName="TaxCatchAll" ma:showField="CatchAllData" ma:web="02bf4a64-6aa3-458c-aa08-8b0f5a39a430">
      <xsd:complexType>
        <xsd:complexContent>
          <xsd:extension base="dms:MultiChoiceLookup">
            <xsd:sequence>
              <xsd:element name="Value" type="dms:Lookup" maxOccurs="unbounded" minOccurs="0" nillable="true"/>
            </xsd:sequence>
          </xsd:extension>
        </xsd:complexContent>
      </xsd:complexType>
    </xsd:element>
    <xsd:element name="MigrationSourceID" ma:index="22"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B69E79-6B20-4968-BBA1-7623E376B2AB}">
  <ds:schemaRefs>
    <ds:schemaRef ds:uri="http://schemas.microsoft.com/sharepoint/v3/contenttype/forms"/>
  </ds:schemaRefs>
</ds:datastoreItem>
</file>

<file path=customXml/itemProps2.xml><?xml version="1.0" encoding="utf-8"?>
<ds:datastoreItem xmlns:ds="http://schemas.openxmlformats.org/officeDocument/2006/customXml" ds:itemID="{CEC6577B-76E1-4A48-9715-69E6399F8928}">
  <ds:schemaRefs>
    <ds:schemaRef ds:uri="http://purl.org/dc/dcmitype/"/>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9C0739C-6A66-4C12-8662-AA4F7E44DC83}"/>
</file>

<file path=docProps/app.xml><?xml version="1.0" encoding="utf-8"?>
<Properties xmlns="http://schemas.openxmlformats.org/officeDocument/2006/extended-properties" xmlns:vt="http://schemas.openxmlformats.org/officeDocument/2006/docPropsVTypes">
  <TotalTime>0</TotalTime>
  <Words>3729</Words>
  <Application>Microsoft Office PowerPoint</Application>
  <PresentationFormat>Bredbild</PresentationFormat>
  <Paragraphs>399</Paragraphs>
  <Slides>32</Slides>
  <Notes>32</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32</vt:i4>
      </vt:variant>
    </vt:vector>
  </HeadingPairs>
  <TitlesOfParts>
    <vt:vector size="41" baseType="lpstr">
      <vt:lpstr>Arial</vt:lpstr>
      <vt:lpstr>Georgia</vt:lpstr>
      <vt:lpstr>Sniglet</vt:lpstr>
      <vt:lpstr>Gill Sans</vt:lpstr>
      <vt:lpstr>Calibri</vt:lpstr>
      <vt:lpstr>Helvetica Neue</vt:lpstr>
      <vt:lpstr>Inter</vt:lpstr>
      <vt:lpstr>Work Sans</vt:lpstr>
      <vt:lpstr>Paket</vt:lpstr>
      <vt:lpstr>CYBERSECURITY ACADEMY – WORKSHOP PRESENTATION  OBS! DETTA ÄR MASTERVERSIONEN, VAR GOD LADDA NER DEN TILL DIN EGEN DATOR INNAN DU REDIGERAR OCH TA SEN BORT DENNA SLIDE! </vt:lpstr>
      <vt:lpstr>PowerPoint-presentation</vt:lpstr>
      <vt:lpstr>PowerPoint-presentation</vt:lpstr>
      <vt:lpstr>PowerPoint-presentation</vt:lpstr>
      <vt:lpstr>PowerPoint-presentation</vt:lpstr>
      <vt:lpstr>PowerPoint-presentation</vt:lpstr>
      <vt:lpstr>Vad är då en  cyberattack, hackerattack  eller IT-attack? </vt:lpstr>
      <vt:lpstr>Varför cyberattacker?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Mia-Lie Nylund</dc:creator>
  <cp:lastModifiedBy>Elli Kähäri Bryskhe</cp:lastModifiedBy>
  <cp:revision>7</cp:revision>
  <dcterms:created xsi:type="dcterms:W3CDTF">2022-05-31T09:53:00Z</dcterms:created>
  <dcterms:modified xsi:type="dcterms:W3CDTF">2026-04-28T12:52:06Z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0x01010011E502A17FBC9143A91EBDACEB479DB6</vt:lpwstr>
  </property>
  <property fmtid="{D5CDD505-2E9C-101B-9397-08002B2CF9AE}" pid="3" name="Order">
    <vt:r8>5600</vt:r8>
  </property>
  <property fmtid="{D5CDD505-2E9C-101B-9397-08002B2CF9AE}" pid="4" name="MediaServiceImageTags">
    <vt:lpwstr/>
  </property>
  <property fmtid="{D5CDD505-2E9C-101B-9397-08002B2CF9AE}" pid="5" name="xd_Signature">
    <vt:bool>false</vt:bool>
  </property>
  <property fmtid="{D5CDD505-2E9C-101B-9397-08002B2CF9AE}" pid="6" name="xd_ProgID">
    <vt:lpwstr/>
  </property>
  <property fmtid="{D5CDD505-2E9C-101B-9397-08002B2CF9AE}" pid="7" name="MigrationSourceID">
    <vt:lpwstr>1zc_cktHyS63Z5WzRY7Wes3Ow3dZh3WlI</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_SourceUrl">
    <vt:lpwstr/>
  </property>
  <property fmtid="{D5CDD505-2E9C-101B-9397-08002B2CF9AE}" pid="13" name="_SharedFileIndex">
    <vt:lpwstr/>
  </property>
</Properties>
</file>