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0" r:id="rId5"/>
  </p:sldMasterIdLst>
  <p:notesMasterIdLst>
    <p:notesMasterId r:id="rId88"/>
  </p:notesMasterIdLst>
  <p:sldIdLst>
    <p:sldId id="256" r:id="rId6"/>
    <p:sldId id="257" r:id="rId7"/>
    <p:sldId id="258" r:id="rId8"/>
    <p:sldId id="259" r:id="rId9"/>
    <p:sldId id="260" r:id="rId10"/>
    <p:sldId id="261" r:id="rId11"/>
    <p:sldId id="336" r:id="rId12"/>
    <p:sldId id="337" r:id="rId13"/>
    <p:sldId id="338" r:id="rId14"/>
    <p:sldId id="339" r:id="rId15"/>
    <p:sldId id="340" r:id="rId16"/>
    <p:sldId id="341" r:id="rId17"/>
    <p:sldId id="342" r:id="rId18"/>
    <p:sldId id="343" r:id="rId19"/>
    <p:sldId id="344" r:id="rId20"/>
    <p:sldId id="345" r:id="rId21"/>
    <p:sldId id="270" r:id="rId22"/>
    <p:sldId id="271" r:id="rId23"/>
    <p:sldId id="346" r:id="rId24"/>
    <p:sldId id="347" r:id="rId25"/>
    <p:sldId id="348" r:id="rId26"/>
    <p:sldId id="349" r:id="rId27"/>
    <p:sldId id="391" r:id="rId28"/>
    <p:sldId id="273" r:id="rId29"/>
    <p:sldId id="274" r:id="rId30"/>
    <p:sldId id="275" r:id="rId31"/>
    <p:sldId id="350" r:id="rId32"/>
    <p:sldId id="351" r:id="rId33"/>
    <p:sldId id="352" r:id="rId34"/>
    <p:sldId id="353" r:id="rId35"/>
    <p:sldId id="354" r:id="rId36"/>
    <p:sldId id="355" r:id="rId37"/>
    <p:sldId id="276" r:id="rId38"/>
    <p:sldId id="277" r:id="rId39"/>
    <p:sldId id="278" r:id="rId40"/>
    <p:sldId id="285" r:id="rId41"/>
    <p:sldId id="357" r:id="rId42"/>
    <p:sldId id="389" r:id="rId43"/>
    <p:sldId id="358" r:id="rId44"/>
    <p:sldId id="359" r:id="rId45"/>
    <p:sldId id="360" r:id="rId46"/>
    <p:sldId id="361" r:id="rId47"/>
    <p:sldId id="362" r:id="rId48"/>
    <p:sldId id="363" r:id="rId49"/>
    <p:sldId id="364" r:id="rId50"/>
    <p:sldId id="365" r:id="rId51"/>
    <p:sldId id="366" r:id="rId52"/>
    <p:sldId id="367" r:id="rId53"/>
    <p:sldId id="368" r:id="rId54"/>
    <p:sldId id="369" r:id="rId55"/>
    <p:sldId id="305" r:id="rId56"/>
    <p:sldId id="299" r:id="rId57"/>
    <p:sldId id="300" r:id="rId58"/>
    <p:sldId id="370" r:id="rId59"/>
    <p:sldId id="371" r:id="rId60"/>
    <p:sldId id="372" r:id="rId61"/>
    <p:sldId id="301" r:id="rId62"/>
    <p:sldId id="312" r:id="rId63"/>
    <p:sldId id="382" r:id="rId64"/>
    <p:sldId id="383" r:id="rId65"/>
    <p:sldId id="384" r:id="rId66"/>
    <p:sldId id="385" r:id="rId67"/>
    <p:sldId id="386" r:id="rId68"/>
    <p:sldId id="387" r:id="rId69"/>
    <p:sldId id="388" r:id="rId70"/>
    <p:sldId id="321" r:id="rId71"/>
    <p:sldId id="325" r:id="rId72"/>
    <p:sldId id="322" r:id="rId73"/>
    <p:sldId id="324" r:id="rId74"/>
    <p:sldId id="323" r:id="rId75"/>
    <p:sldId id="320" r:id="rId76"/>
    <p:sldId id="392" r:id="rId77"/>
    <p:sldId id="393" r:id="rId78"/>
    <p:sldId id="373" r:id="rId79"/>
    <p:sldId id="374" r:id="rId80"/>
    <p:sldId id="375" r:id="rId81"/>
    <p:sldId id="376" r:id="rId82"/>
    <p:sldId id="377" r:id="rId83"/>
    <p:sldId id="378" r:id="rId84"/>
    <p:sldId id="379" r:id="rId85"/>
    <p:sldId id="390" r:id="rId86"/>
    <p:sldId id="380" r:id="rId87"/>
  </p:sldIdLst>
  <p:sldSz cx="18288000" cy="10287000"/>
  <p:notesSz cx="6858000" cy="9144000"/>
  <p:embeddedFontLst>
    <p:embeddedFont>
      <p:font typeface="Arimo" panose="020B0604020202020204" charset="0"/>
      <p:bold r:id="rId89"/>
      <p:boldItalic r:id="rId90"/>
    </p:embeddedFont>
    <p:embeddedFont>
      <p:font typeface="Bryndan Write" panose="020B0604020202020204" charset="0"/>
      <p:regular r:id="rId91"/>
    </p:embeddedFont>
    <p:embeddedFont>
      <p:font typeface="Gill Sans Light" panose="020B0604020202020204" charset="0"/>
      <p:regular r:id="rId92"/>
    </p:embeddedFont>
    <p:embeddedFont>
      <p:font typeface="Open Sans" panose="020B0606030504020204" pitchFamily="34" charset="0"/>
      <p:regular r:id="rId93"/>
      <p:bold r:id="rId94"/>
      <p:italic r:id="rId95"/>
      <p:boldItalic r:id="rId96"/>
    </p:embeddedFont>
    <p:embeddedFont>
      <p:font typeface="Work Sans" pitchFamily="2" charset="0"/>
      <p:regular r:id="rId97"/>
      <p:bold r:id="rId98"/>
      <p:italic r:id="rId99"/>
      <p:boldItalic r:id="rId100"/>
    </p:embeddedFont>
    <p:embeddedFont>
      <p:font typeface="Work Sans Bold" charset="0"/>
      <p:regular r:id="rId101"/>
      <p:bold r:id="rId10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a bort" id="{841A7B78-87EA-4BD8-BB9C-261E4988E8FB}">
          <p14:sldIdLst>
            <p14:sldId id="256"/>
          </p14:sldIdLst>
        </p14:section>
        <p14:section name="Intro" id="{A85BFD3B-2822-466D-9373-39C9EFA26197}">
          <p14:sldIdLst>
            <p14:sldId id="257"/>
            <p14:sldId id="258"/>
            <p14:sldId id="259"/>
            <p14:sldId id="260"/>
            <p14:sldId id="261"/>
          </p14:sldIdLst>
        </p14:section>
        <p14:section name="Vad är Cybersäkerhet?" id="{B89160ED-33B6-4F31-A5A5-5CCB39F840AB}">
          <p14:sldIdLst>
            <p14:sldId id="336"/>
            <p14:sldId id="337"/>
            <p14:sldId id="338"/>
            <p14:sldId id="339"/>
            <p14:sldId id="340"/>
            <p14:sldId id="341"/>
            <p14:sldId id="342"/>
            <p14:sldId id="343"/>
            <p14:sldId id="344"/>
            <p14:sldId id="345"/>
          </p14:sldIdLst>
        </p14:section>
        <p14:section name="Vad behöver du skydda?" id="{3FC6C7B2-F5DD-4154-9EDF-3A3A8C660D6F}">
          <p14:sldIdLst>
            <p14:sldId id="270"/>
            <p14:sldId id="271"/>
            <p14:sldId id="346"/>
            <p14:sldId id="347"/>
            <p14:sldId id="348"/>
            <p14:sldId id="349"/>
            <p14:sldId id="391"/>
            <p14:sldId id="273"/>
            <p14:sldId id="274"/>
            <p14:sldId id="275"/>
            <p14:sldId id="350"/>
            <p14:sldId id="351"/>
            <p14:sldId id="352"/>
            <p14:sldId id="353"/>
            <p14:sldId id="354"/>
            <p14:sldId id="355"/>
            <p14:sldId id="276"/>
            <p14:sldId id="277"/>
            <p14:sldId id="278"/>
          </p14:sldIdLst>
        </p14:section>
        <p14:section name="Vad gör hackaren?" id="{828A0631-3661-4ED9-83E7-1553BB7CA8CA}">
          <p14:sldIdLst>
            <p14:sldId id="285"/>
            <p14:sldId id="357"/>
            <p14:sldId id="389"/>
            <p14:sldId id="358"/>
            <p14:sldId id="359"/>
            <p14:sldId id="360"/>
            <p14:sldId id="361"/>
            <p14:sldId id="362"/>
            <p14:sldId id="363"/>
            <p14:sldId id="364"/>
            <p14:sldId id="365"/>
            <p14:sldId id="366"/>
            <p14:sldId id="367"/>
            <p14:sldId id="368"/>
            <p14:sldId id="369"/>
          </p14:sldIdLst>
        </p14:section>
        <p14:section name="Hur skyddar du dig?" id="{87DAA80B-35AC-4CF2-9C3A-B08D00227E49}">
          <p14:sldIdLst>
            <p14:sldId id="305"/>
            <p14:sldId id="299"/>
            <p14:sldId id="300"/>
            <p14:sldId id="370"/>
            <p14:sldId id="371"/>
            <p14:sldId id="372"/>
            <p14:sldId id="301"/>
          </p14:sldIdLst>
        </p14:section>
        <p14:section name="Har du blivit utsatt?" id="{A0C78CF1-518A-49CF-9902-7CD6BE7B1CA5}">
          <p14:sldIdLst>
            <p14:sldId id="312"/>
            <p14:sldId id="382"/>
            <p14:sldId id="383"/>
            <p14:sldId id="384"/>
            <p14:sldId id="385"/>
            <p14:sldId id="386"/>
            <p14:sldId id="387"/>
            <p14:sldId id="388"/>
            <p14:sldId id="321"/>
            <p14:sldId id="325"/>
            <p14:sldId id="322"/>
            <p14:sldId id="324"/>
            <p14:sldId id="323"/>
            <p14:sldId id="320"/>
            <p14:sldId id="392"/>
            <p14:sldId id="393"/>
          </p14:sldIdLst>
        </p14:section>
        <p14:section name="Outro" id="{CCD42888-EB20-4F9F-936B-DEB2ED3AE766}">
          <p14:sldIdLst>
            <p14:sldId id="373"/>
            <p14:sldId id="374"/>
            <p14:sldId id="375"/>
            <p14:sldId id="376"/>
            <p14:sldId id="377"/>
            <p14:sldId id="378"/>
            <p14:sldId id="379"/>
            <p14:sldId id="390"/>
            <p14:sldId id="38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5165"/>
    <a:srgbClr val="1528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75182" autoAdjust="0"/>
  </p:normalViewPr>
  <p:slideViewPr>
    <p:cSldViewPr>
      <p:cViewPr varScale="1">
        <p:scale>
          <a:sx n="37" d="100"/>
          <a:sy n="37" d="100"/>
        </p:scale>
        <p:origin x="316"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font" Target="fonts/font1.fntdata"/><Relationship Id="rId16" Type="http://schemas.openxmlformats.org/officeDocument/2006/relationships/slide" Target="slides/slide11.xml"/><Relationship Id="rId107" Type="http://schemas.microsoft.com/office/2016/11/relationships/changesInfo" Target="changesInfos/changesInfo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font" Target="fonts/font14.fntdata"/><Relationship Id="rId5" Type="http://schemas.openxmlformats.org/officeDocument/2006/relationships/slideMaster" Target="slideMasters/slideMaster2.xml"/><Relationship Id="rId90" Type="http://schemas.openxmlformats.org/officeDocument/2006/relationships/font" Target="fonts/font2.fntdata"/><Relationship Id="rId95" Type="http://schemas.openxmlformats.org/officeDocument/2006/relationships/font" Target="fonts/font7.fntdata"/><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notesMaster" Target="notesMasters/notesMaster1.xml"/><Relationship Id="rId91" Type="http://schemas.openxmlformats.org/officeDocument/2006/relationships/font" Target="fonts/font3.fntdata"/><Relationship Id="rId96"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font" Target="fonts/font6.fntdata"/><Relationship Id="rId99" Type="http://schemas.openxmlformats.org/officeDocument/2006/relationships/font" Target="fonts/font11.fntdata"/><Relationship Id="rId101" Type="http://schemas.openxmlformats.org/officeDocument/2006/relationships/font" Target="fonts/font13.fntdata"/><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font" Target="fonts/font9.fntdata"/><Relationship Id="rId104" Type="http://schemas.openxmlformats.org/officeDocument/2006/relationships/viewProps" Target="viewProp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font" Target="fonts/font4.fntdata"/><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font" Target="fonts/font12.fntdata"/><Relationship Id="rId105"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font" Target="fonts/font5.fntdata"/><Relationship Id="rId98" Type="http://schemas.openxmlformats.org/officeDocument/2006/relationships/font" Target="fonts/font10.fntdata"/><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dith Maiers" userId="f2660b4d-1249-4c4d-88a6-fce4c59ce2cf" providerId="ADAL" clId="{72A9EA06-803D-4C63-9140-D99148C05F17}"/>
    <pc:docChg chg="custSel modSld">
      <pc:chgData name="Judith Maiers" userId="f2660b4d-1249-4c4d-88a6-fce4c59ce2cf" providerId="ADAL" clId="{72A9EA06-803D-4C63-9140-D99148C05F17}" dt="2026-04-11T18:58:44.145" v="15" actId="1076"/>
      <pc:docMkLst>
        <pc:docMk/>
      </pc:docMkLst>
      <pc:sldChg chg="addSp delSp modSp mod">
        <pc:chgData name="Judith Maiers" userId="f2660b4d-1249-4c4d-88a6-fce4c59ce2cf" providerId="ADAL" clId="{72A9EA06-803D-4C63-9140-D99148C05F17}" dt="2026-04-11T18:58:44.145" v="15" actId="1076"/>
        <pc:sldMkLst>
          <pc:docMk/>
          <pc:sldMk cId="0" sldId="312"/>
        </pc:sldMkLst>
        <pc:spChg chg="del">
          <ac:chgData name="Judith Maiers" userId="f2660b4d-1249-4c4d-88a6-fce4c59ce2cf" providerId="ADAL" clId="{72A9EA06-803D-4C63-9140-D99148C05F17}" dt="2026-04-11T18:55:40.153" v="0" actId="478"/>
          <ac:spMkLst>
            <pc:docMk/>
            <pc:sldMk cId="0" sldId="312"/>
            <ac:spMk id="2" creationId="{00000000-0000-0000-0000-000000000000}"/>
          </ac:spMkLst>
        </pc:spChg>
        <pc:picChg chg="add del mod ord">
          <ac:chgData name="Judith Maiers" userId="f2660b4d-1249-4c4d-88a6-fce4c59ce2cf" providerId="ADAL" clId="{72A9EA06-803D-4C63-9140-D99148C05F17}" dt="2026-04-11T18:57:02.613" v="8" actId="478"/>
          <ac:picMkLst>
            <pc:docMk/>
            <pc:sldMk cId="0" sldId="312"/>
            <ac:picMk id="51" creationId="{21236314-B77A-3C2E-720B-BC22C839E0A4}"/>
          </ac:picMkLst>
        </pc:picChg>
        <pc:picChg chg="add mod ord">
          <ac:chgData name="Judith Maiers" userId="f2660b4d-1249-4c4d-88a6-fce4c59ce2cf" providerId="ADAL" clId="{72A9EA06-803D-4C63-9140-D99148C05F17}" dt="2026-04-11T18:58:44.145" v="15" actId="1076"/>
          <ac:picMkLst>
            <pc:docMk/>
            <pc:sldMk cId="0" sldId="312"/>
            <ac:picMk id="53" creationId="{010CF7FA-1DCC-903E-0992-543587888F2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16.09.2026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youtube.com/watch?v=K4FqzSqrjwE"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eur05.safelinks.protection.outlook.com/?url=https%3A%2F%2Fwww.tiktok.com%2Fexplore&amp;data=05%7C02%7Coscar.agestam%40ungaforskare.se%7Ccd2e94b4f91c41f47c6208de54e9d7f0%7C3c52299263ea4b2e86ac347973fbbeb6%7C0%7C0%7C639041560903469800%7CUnknown%7CTWFpbGZsb3d8eyJFbXB0eU1hcGkiOnRydWUsIlYiOiIwLjAuMDAwMCIsIlAiOiJXaW4zMiIsIkFOIjoiTWFpbCIsIldUIjoyfQ%3D%3D%7C0%7C%7C%7C&amp;sdata=tOxUl23XtYottEPB%2BmcgkjIeyubprZ7J02cEOlxD90Q%3D&amp;reserved=0"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sv-SE" sz="1200" b="1" i="0" u="none" strike="noStrike" kern="1200" dirty="0">
                <a:solidFill>
                  <a:schemeClr val="tx1"/>
                </a:solidFill>
                <a:effectLst/>
                <a:latin typeface="+mn-lt"/>
                <a:ea typeface="+mn-ea"/>
                <a:cs typeface="+mn-cs"/>
              </a:rPr>
              <a:t>Hälsa välkomna och introducera att ni ska prata om cybersäkerhet.</a:t>
            </a:r>
          </a:p>
          <a:p>
            <a:pPr rtl="0"/>
            <a:br>
              <a:rPr lang="sv-SE" sz="1200" b="0" i="0" u="none" strike="noStrike" kern="1200" dirty="0">
                <a:solidFill>
                  <a:schemeClr val="tx1"/>
                </a:solidFill>
                <a:effectLst/>
                <a:latin typeface="+mn-lt"/>
                <a:ea typeface="+mn-ea"/>
                <a:cs typeface="+mn-cs"/>
              </a:rPr>
            </a:br>
            <a:r>
              <a:rPr lang="sv-SE" sz="1200" b="0" i="0" u="none" strike="noStrike" kern="1200" dirty="0">
                <a:solidFill>
                  <a:schemeClr val="tx1"/>
                </a:solidFill>
                <a:effectLst/>
                <a:latin typeface="+mn-lt"/>
                <a:ea typeface="+mn-ea"/>
                <a:cs typeface="+mn-cs"/>
              </a:rPr>
              <a:t>-&gt; </a:t>
            </a:r>
            <a:r>
              <a:rPr lang="sv-SE" sz="1200" b="0" i="1" u="none" strike="noStrike" kern="1200" dirty="0">
                <a:solidFill>
                  <a:schemeClr val="tx1"/>
                </a:solidFill>
                <a:effectLst/>
                <a:latin typeface="+mn-lt"/>
                <a:ea typeface="+mn-ea"/>
                <a:cs typeface="+mn-cs"/>
              </a:rPr>
              <a:t>Tips: gör en övergång till att ni kommer introducera er själva innan ni går in på detaljer.</a:t>
            </a:r>
            <a:br>
              <a:rPr lang="sv-SE" sz="1200" b="0" i="0" u="none" strike="noStrike" kern="1200" dirty="0">
                <a:solidFill>
                  <a:schemeClr val="tx1"/>
                </a:solidFill>
                <a:effectLst/>
                <a:latin typeface="+mn-lt"/>
                <a:ea typeface="+mn-ea"/>
                <a:cs typeface="+mn-cs"/>
              </a:rPr>
            </a:br>
            <a:br>
              <a:rPr lang="sv-SE" sz="1200" b="0" i="0" u="none" strike="noStrike" kern="1200" dirty="0">
                <a:solidFill>
                  <a:schemeClr val="tx1"/>
                </a:solidFill>
                <a:effectLst/>
                <a:latin typeface="+mn-lt"/>
                <a:ea typeface="+mn-ea"/>
                <a:cs typeface="+mn-cs"/>
              </a:rPr>
            </a:br>
            <a:r>
              <a:rPr lang="sv-SE" sz="1200" b="1" i="1" u="sng" strike="noStrike" kern="1200" dirty="0">
                <a:solidFill>
                  <a:schemeClr val="tx1"/>
                </a:solidFill>
                <a:effectLst/>
                <a:latin typeface="+mn-lt"/>
                <a:ea typeface="+mn-ea"/>
                <a:cs typeface="+mn-cs"/>
              </a:rPr>
              <a:t>Exempel-manus:</a:t>
            </a:r>
          </a:p>
          <a:p>
            <a:pPr rtl="0"/>
            <a:endParaRPr lang="sv-SE" sz="1200" b="1" i="1" u="sng" strike="noStrike" kern="1200" dirty="0">
              <a:solidFill>
                <a:schemeClr val="tx1"/>
              </a:solidFill>
              <a:effectLst/>
              <a:latin typeface="+mn-lt"/>
              <a:ea typeface="+mn-ea"/>
              <a:cs typeface="+mn-cs"/>
            </a:endParaRPr>
          </a:p>
          <a:p>
            <a:pPr rtl="0"/>
            <a:r>
              <a:rPr lang="sv-SE" sz="1200" b="0" i="0" u="none" strike="noStrike" kern="1200" dirty="0">
                <a:solidFill>
                  <a:schemeClr val="tx1"/>
                </a:solidFill>
                <a:effectLst/>
                <a:latin typeface="+mn-lt"/>
                <a:ea typeface="+mn-ea"/>
                <a:cs typeface="+mn-cs"/>
              </a:rPr>
              <a:t>Hej och välkomna! </a:t>
            </a:r>
            <a:br>
              <a:rPr lang="sv-SE" sz="1200" b="0" i="0" u="none" strike="noStrike" kern="1200" dirty="0">
                <a:solidFill>
                  <a:schemeClr val="tx1"/>
                </a:solidFill>
                <a:effectLst/>
                <a:latin typeface="+mn-lt"/>
                <a:ea typeface="+mn-ea"/>
                <a:cs typeface="+mn-cs"/>
              </a:rPr>
            </a:br>
            <a:r>
              <a:rPr lang="sv-SE" sz="1200" b="0" i="0" u="none" strike="noStrike" kern="1200" dirty="0">
                <a:solidFill>
                  <a:schemeClr val="tx1"/>
                </a:solidFill>
                <a:effectLst/>
                <a:latin typeface="+mn-lt"/>
                <a:ea typeface="+mn-ea"/>
                <a:cs typeface="+mn-cs"/>
              </a:rPr>
              <a:t>Vi kommer från </a:t>
            </a:r>
            <a:r>
              <a:rPr lang="sv-SE" sz="1200" b="0" i="0" u="none" strike="noStrike" kern="1200" dirty="0" err="1">
                <a:solidFill>
                  <a:schemeClr val="tx1"/>
                </a:solidFill>
                <a:effectLst/>
                <a:latin typeface="+mn-lt"/>
                <a:ea typeface="+mn-ea"/>
                <a:cs typeface="+mn-cs"/>
              </a:rPr>
              <a:t>Cybersecurity</a:t>
            </a:r>
            <a:r>
              <a:rPr lang="sv-SE" sz="1200" b="0" i="0" u="none" strike="noStrike" kern="1200" dirty="0">
                <a:solidFill>
                  <a:schemeClr val="tx1"/>
                </a:solidFill>
                <a:effectLst/>
                <a:latin typeface="+mn-lt"/>
                <a:ea typeface="+mn-ea"/>
                <a:cs typeface="+mn-cs"/>
              </a:rPr>
              <a:t> Academy och ska som ni kanske kan gissa *peka på tavlan* så ska vi prata om cybersäkerhet!</a:t>
            </a:r>
          </a:p>
          <a:p>
            <a:pPr rtl="0"/>
            <a:br>
              <a:rPr lang="sv-SE" sz="1200" b="0" i="0" u="none" strike="noStrike" kern="1200" dirty="0">
                <a:solidFill>
                  <a:schemeClr val="tx1"/>
                </a:solidFill>
                <a:effectLst/>
                <a:latin typeface="+mn-lt"/>
                <a:ea typeface="+mn-ea"/>
                <a:cs typeface="+mn-cs"/>
              </a:rPr>
            </a:br>
            <a:r>
              <a:rPr lang="sv-SE" sz="1200" b="0" i="0" u="none" strike="noStrike" kern="1200" dirty="0">
                <a:solidFill>
                  <a:schemeClr val="tx1"/>
                </a:solidFill>
                <a:effectLst/>
                <a:latin typeface="+mn-lt"/>
                <a:ea typeface="+mn-ea"/>
                <a:cs typeface="+mn-cs"/>
              </a:rPr>
              <a:t>Men först så tänkte vi introducera oss själva…</a:t>
            </a:r>
            <a:br>
              <a:rPr lang="sv-SE" dirty="0"/>
            </a:br>
            <a:br>
              <a:rPr lang="sv-SE" dirty="0"/>
            </a:b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rtl="0">
              <a:lnSpc>
                <a:spcPct val="100000"/>
              </a:lnSpc>
              <a:spcBef>
                <a:spcPts val="0"/>
              </a:spcBef>
              <a:spcAft>
                <a:spcPts val="0"/>
              </a:spcAft>
              <a:buClr>
                <a:schemeClr val="dk1"/>
              </a:buClr>
              <a:buSzPts val="1200"/>
              <a:buFont typeface="Calibri"/>
              <a:buNone/>
            </a:pPr>
            <a:r>
              <a:rPr lang="sv-SE" b="1" dirty="0"/>
              <a:t>Här berättar du lite om dig själv </a:t>
            </a:r>
            <a:endParaRPr lang="sv-SE" b="1" i="1" dirty="0"/>
          </a:p>
          <a:p>
            <a:pPr marL="0" marR="0" lvl="0" indent="0" algn="l" rtl="0">
              <a:lnSpc>
                <a:spcPct val="100000"/>
              </a:lnSpc>
              <a:spcBef>
                <a:spcPts val="0"/>
              </a:spcBef>
              <a:spcAft>
                <a:spcPts val="0"/>
              </a:spcAft>
              <a:buClr>
                <a:schemeClr val="dk1"/>
              </a:buClr>
              <a:buSzPts val="1200"/>
              <a:buFont typeface="Calibri"/>
              <a:buNone/>
            </a:pPr>
            <a:endParaRPr lang="sv-SE" i="1" dirty="0"/>
          </a:p>
          <a:p>
            <a:pPr marL="0" marR="0" lvl="0" indent="0" algn="l" rtl="0">
              <a:lnSpc>
                <a:spcPct val="100000"/>
              </a:lnSpc>
              <a:spcBef>
                <a:spcPts val="0"/>
              </a:spcBef>
              <a:spcAft>
                <a:spcPts val="0"/>
              </a:spcAft>
              <a:buClr>
                <a:schemeClr val="dk1"/>
              </a:buClr>
              <a:buSzPts val="1200"/>
              <a:buFont typeface="Calibri"/>
              <a:buNone/>
            </a:pPr>
            <a:r>
              <a:rPr lang="sv-SE" i="1" dirty="0"/>
              <a:t>Här finns tre versioner, om ni är två föreläsare: välj varsin eller duplicera den ni föredrar.</a:t>
            </a:r>
            <a:endParaRPr lang="sv-SE" dirty="0"/>
          </a:p>
          <a:p>
            <a:pPr marL="0" lvl="0" indent="0" algn="l" rtl="0">
              <a:spcBef>
                <a:spcPts val="0"/>
              </a:spcBef>
              <a:spcAft>
                <a:spcPts val="0"/>
              </a:spcAft>
              <a:buNone/>
            </a:pPr>
            <a:endParaRPr lang="sv-SE" dirty="0"/>
          </a:p>
          <a:p>
            <a:pPr marL="0" lvl="0" indent="0" algn="l" rtl="0">
              <a:spcBef>
                <a:spcPts val="0"/>
              </a:spcBef>
              <a:spcAft>
                <a:spcPts val="0"/>
              </a:spcAft>
              <a:buNone/>
            </a:pPr>
            <a:r>
              <a:rPr lang="sv-SE" sz="1200" b="1" i="1" u="sng" strike="noStrike" kern="1200" dirty="0">
                <a:solidFill>
                  <a:schemeClr val="tx1"/>
                </a:solidFill>
                <a:effectLst/>
                <a:latin typeface="+mn-lt"/>
                <a:ea typeface="+mn-ea"/>
                <a:cs typeface="+mn-cs"/>
              </a:rPr>
              <a:t>Exempel-manus:</a:t>
            </a:r>
            <a:br>
              <a:rPr lang="sv-SE" dirty="0"/>
            </a:br>
            <a:br>
              <a:rPr lang="sv-SE" dirty="0"/>
            </a:br>
            <a:r>
              <a:rPr lang="sv-SE" dirty="0"/>
              <a:t>* Något om dig som person, </a:t>
            </a:r>
            <a:r>
              <a:rPr lang="sv-SE" dirty="0" err="1"/>
              <a:t>hobbies</a:t>
            </a:r>
            <a:r>
              <a:rPr lang="sv-SE" dirty="0"/>
              <a:t>, intressen eller trivia om dig!</a:t>
            </a:r>
            <a:br>
              <a:rPr lang="sv-SE" dirty="0"/>
            </a:br>
            <a:r>
              <a:rPr lang="sv-SE" dirty="0"/>
              <a:t>* Vart du arbetar, varför du började arbeta med det eller varför du gillar cybersäkerhet.</a:t>
            </a:r>
          </a:p>
          <a:p>
            <a:pPr marL="0" lvl="0" indent="0" algn="l" rtl="0">
              <a:spcBef>
                <a:spcPts val="0"/>
              </a:spcBef>
              <a:spcAft>
                <a:spcPts val="0"/>
              </a:spcAft>
              <a:buNone/>
            </a:pPr>
            <a:r>
              <a:rPr lang="sv-SE" dirty="0"/>
              <a:t>* Något som publiken relaterar till, vad du gjorde i deras ålder, vad du ville bli i deras ålder eller liknande.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rtl="0">
              <a:lnSpc>
                <a:spcPct val="100000"/>
              </a:lnSpc>
              <a:spcBef>
                <a:spcPts val="0"/>
              </a:spcBef>
              <a:spcAft>
                <a:spcPts val="0"/>
              </a:spcAft>
              <a:buClr>
                <a:schemeClr val="dk1"/>
              </a:buClr>
              <a:buSzPts val="1200"/>
              <a:buFont typeface="Calibri"/>
              <a:buNone/>
            </a:pPr>
            <a:r>
              <a:rPr lang="sv-SE" b="1" dirty="0"/>
              <a:t>Här berättar du lite om dig själv </a:t>
            </a:r>
            <a:endParaRPr lang="sv-SE" b="1" i="1" dirty="0"/>
          </a:p>
          <a:p>
            <a:pPr marL="0" marR="0" lvl="0" indent="0" algn="l" rtl="0">
              <a:lnSpc>
                <a:spcPct val="100000"/>
              </a:lnSpc>
              <a:spcBef>
                <a:spcPts val="0"/>
              </a:spcBef>
              <a:spcAft>
                <a:spcPts val="0"/>
              </a:spcAft>
              <a:buClr>
                <a:schemeClr val="dk1"/>
              </a:buClr>
              <a:buSzPts val="1200"/>
              <a:buFont typeface="Calibri"/>
              <a:buNone/>
            </a:pPr>
            <a:endParaRPr lang="sv-SE" i="1" dirty="0"/>
          </a:p>
          <a:p>
            <a:pPr marL="0" marR="0" lvl="0" indent="0" algn="l" rtl="0">
              <a:lnSpc>
                <a:spcPct val="100000"/>
              </a:lnSpc>
              <a:spcBef>
                <a:spcPts val="0"/>
              </a:spcBef>
              <a:spcAft>
                <a:spcPts val="0"/>
              </a:spcAft>
              <a:buClr>
                <a:schemeClr val="dk1"/>
              </a:buClr>
              <a:buSzPts val="1200"/>
              <a:buFont typeface="Calibri"/>
              <a:buNone/>
            </a:pPr>
            <a:r>
              <a:rPr lang="sv-SE" i="1" dirty="0"/>
              <a:t>Här finns tre versioner, om ni är två föreläsare: välj varsin eller duplicera den ni föredrar.</a:t>
            </a:r>
            <a:endParaRPr lang="sv-SE" dirty="0"/>
          </a:p>
          <a:p>
            <a:pPr marL="0" lvl="0" indent="0" algn="l" rtl="0">
              <a:spcBef>
                <a:spcPts val="0"/>
              </a:spcBef>
              <a:spcAft>
                <a:spcPts val="0"/>
              </a:spcAft>
              <a:buNone/>
            </a:pPr>
            <a:endParaRPr lang="sv-SE" dirty="0"/>
          </a:p>
          <a:p>
            <a:pPr marL="0" lvl="0" indent="0" algn="l" rtl="0">
              <a:spcBef>
                <a:spcPts val="0"/>
              </a:spcBef>
              <a:spcAft>
                <a:spcPts val="0"/>
              </a:spcAft>
              <a:buNone/>
            </a:pPr>
            <a:r>
              <a:rPr lang="sv-SE" sz="1200" b="1" i="1" u="sng" strike="noStrike" kern="1200" dirty="0">
                <a:solidFill>
                  <a:schemeClr val="tx1"/>
                </a:solidFill>
                <a:effectLst/>
                <a:latin typeface="+mn-lt"/>
                <a:ea typeface="+mn-ea"/>
                <a:cs typeface="+mn-cs"/>
              </a:rPr>
              <a:t>Exempel-manus:</a:t>
            </a:r>
            <a:br>
              <a:rPr lang="sv-SE" dirty="0"/>
            </a:br>
            <a:br>
              <a:rPr lang="sv-SE" dirty="0"/>
            </a:br>
            <a:r>
              <a:rPr lang="sv-SE" dirty="0"/>
              <a:t>* Något om dig som person, </a:t>
            </a:r>
            <a:r>
              <a:rPr lang="sv-SE" dirty="0" err="1"/>
              <a:t>hobbies</a:t>
            </a:r>
            <a:r>
              <a:rPr lang="sv-SE" dirty="0"/>
              <a:t>, intressen eller trivia om dig!</a:t>
            </a:r>
            <a:br>
              <a:rPr lang="sv-SE" dirty="0"/>
            </a:br>
            <a:r>
              <a:rPr lang="sv-SE" dirty="0"/>
              <a:t>* Vart du arbetar, varför du började arbeta med det eller varför du gillar cybersäkerhet.</a:t>
            </a:r>
          </a:p>
          <a:p>
            <a:pPr marL="0" lvl="0" indent="0" algn="l" rtl="0">
              <a:spcBef>
                <a:spcPts val="0"/>
              </a:spcBef>
              <a:spcAft>
                <a:spcPts val="0"/>
              </a:spcAft>
              <a:buNone/>
            </a:pPr>
            <a:r>
              <a:rPr lang="sv-SE" dirty="0"/>
              <a:t>* Något som publiken relaterar till, vad du gjorde i deras ålder, vad du ville bli i deras ålder eller liknande.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rtl="0">
              <a:lnSpc>
                <a:spcPct val="100000"/>
              </a:lnSpc>
              <a:spcBef>
                <a:spcPts val="0"/>
              </a:spcBef>
              <a:spcAft>
                <a:spcPts val="0"/>
              </a:spcAft>
              <a:buClr>
                <a:schemeClr val="dk1"/>
              </a:buClr>
              <a:buSzPts val="1200"/>
              <a:buFont typeface="Calibri"/>
              <a:buNone/>
            </a:pPr>
            <a:r>
              <a:rPr lang="sv-SE" b="1" dirty="0"/>
              <a:t>Här berättar du lite om dig själv </a:t>
            </a:r>
            <a:endParaRPr lang="sv-SE" b="1" i="1" dirty="0"/>
          </a:p>
          <a:p>
            <a:pPr marL="0" marR="0" lvl="0" indent="0" algn="l" rtl="0">
              <a:lnSpc>
                <a:spcPct val="100000"/>
              </a:lnSpc>
              <a:spcBef>
                <a:spcPts val="0"/>
              </a:spcBef>
              <a:spcAft>
                <a:spcPts val="0"/>
              </a:spcAft>
              <a:buClr>
                <a:schemeClr val="dk1"/>
              </a:buClr>
              <a:buSzPts val="1200"/>
              <a:buFont typeface="Calibri"/>
              <a:buNone/>
            </a:pPr>
            <a:endParaRPr lang="sv-SE" i="1" dirty="0"/>
          </a:p>
          <a:p>
            <a:pPr marL="0" marR="0" lvl="0" indent="0" algn="l" rtl="0">
              <a:lnSpc>
                <a:spcPct val="100000"/>
              </a:lnSpc>
              <a:spcBef>
                <a:spcPts val="0"/>
              </a:spcBef>
              <a:spcAft>
                <a:spcPts val="0"/>
              </a:spcAft>
              <a:buClr>
                <a:schemeClr val="dk1"/>
              </a:buClr>
              <a:buSzPts val="1200"/>
              <a:buFont typeface="Calibri"/>
              <a:buNone/>
            </a:pPr>
            <a:r>
              <a:rPr lang="sv-SE" i="1" dirty="0"/>
              <a:t>Här finns tre versioner, om ni är två föreläsare: välj varsin eller duplicera den ni föredrar.</a:t>
            </a:r>
            <a:endParaRPr lang="sv-SE" dirty="0"/>
          </a:p>
          <a:p>
            <a:pPr marL="0" lvl="0" indent="0" algn="l" rtl="0">
              <a:spcBef>
                <a:spcPts val="0"/>
              </a:spcBef>
              <a:spcAft>
                <a:spcPts val="0"/>
              </a:spcAft>
              <a:buNone/>
            </a:pPr>
            <a:endParaRPr lang="sv-SE" dirty="0"/>
          </a:p>
          <a:p>
            <a:pPr marL="0" lvl="0" indent="0" algn="l" rtl="0">
              <a:spcBef>
                <a:spcPts val="0"/>
              </a:spcBef>
              <a:spcAft>
                <a:spcPts val="0"/>
              </a:spcAft>
              <a:buNone/>
            </a:pPr>
            <a:r>
              <a:rPr lang="sv-SE" sz="1200" b="1" i="1" u="sng" strike="noStrike" kern="1200" dirty="0">
                <a:solidFill>
                  <a:schemeClr val="tx1"/>
                </a:solidFill>
                <a:effectLst/>
                <a:latin typeface="+mn-lt"/>
                <a:ea typeface="+mn-ea"/>
                <a:cs typeface="+mn-cs"/>
              </a:rPr>
              <a:t>Exempel-manus:</a:t>
            </a:r>
            <a:br>
              <a:rPr lang="sv-SE" dirty="0"/>
            </a:br>
            <a:br>
              <a:rPr lang="sv-SE" dirty="0"/>
            </a:br>
            <a:r>
              <a:rPr lang="sv-SE" dirty="0"/>
              <a:t>* Något om dig som person, </a:t>
            </a:r>
            <a:r>
              <a:rPr lang="sv-SE" dirty="0" err="1"/>
              <a:t>hobbies</a:t>
            </a:r>
            <a:r>
              <a:rPr lang="sv-SE" dirty="0"/>
              <a:t>, intressen eller trivia om dig!</a:t>
            </a:r>
            <a:br>
              <a:rPr lang="sv-SE" dirty="0"/>
            </a:br>
            <a:r>
              <a:rPr lang="sv-SE" dirty="0"/>
              <a:t>* Vart du arbetar, varför du började arbeta med det eller varför du gillar cybersäkerhet.</a:t>
            </a:r>
          </a:p>
          <a:p>
            <a:pPr marL="0" lvl="0" indent="0" algn="l" rtl="0">
              <a:spcBef>
                <a:spcPts val="0"/>
              </a:spcBef>
              <a:spcAft>
                <a:spcPts val="0"/>
              </a:spcAft>
              <a:buNone/>
            </a:pPr>
            <a:r>
              <a:rPr lang="sv-SE" dirty="0"/>
              <a:t>* Något som publiken relaterar till, vad du gjorde i deras ålder, vad du ville bli i deras ålder eller liknande.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lvl="0" indent="0" algn="l" rtl="0">
              <a:spcBef>
                <a:spcPts val="0"/>
              </a:spcBef>
              <a:spcAft>
                <a:spcPts val="0"/>
              </a:spcAft>
              <a:buNone/>
            </a:pPr>
            <a:r>
              <a:rPr lang="sv-SE" b="1" dirty="0"/>
              <a:t>Förklara dagens upplägg! </a:t>
            </a:r>
            <a:br>
              <a:rPr lang="sv-SE" b="1" dirty="0"/>
            </a:br>
            <a:br>
              <a:rPr lang="sv-SE" b="1" dirty="0"/>
            </a:br>
            <a:r>
              <a:rPr lang="sv-SE" b="0" i="1" dirty="0"/>
              <a:t>-&gt; Tips: få det att verka som en kul berättelse där eleverna kommer bli bättre och bättre desto mer dem lyssnar.</a:t>
            </a:r>
            <a:br>
              <a:rPr lang="sv-SE" b="0" i="1" dirty="0"/>
            </a:br>
            <a:r>
              <a:rPr lang="sv-SE" b="0" i="1" dirty="0"/>
              <a:t>Man kan också nämna vilket av kapitlen som är din favorit!</a:t>
            </a:r>
            <a:endParaRPr lang="sv-SE" dirty="0"/>
          </a:p>
          <a:p>
            <a:pPr marL="0" lvl="0" indent="0" algn="l" rtl="0">
              <a:spcBef>
                <a:spcPts val="0"/>
              </a:spcBef>
              <a:spcAft>
                <a:spcPts val="0"/>
              </a:spcAft>
              <a:buNone/>
            </a:pPr>
            <a:br>
              <a:rPr lang="sv-SE" b="1" i="1" dirty="0"/>
            </a:br>
            <a:r>
              <a:rPr lang="sv-SE" sz="1200" b="1" i="1" u="sng" strike="noStrike" kern="1200" dirty="0">
                <a:solidFill>
                  <a:schemeClr val="tx1"/>
                </a:solidFill>
                <a:effectLst/>
                <a:latin typeface="+mn-lt"/>
                <a:ea typeface="+mn-ea"/>
                <a:cs typeface="+mn-cs"/>
              </a:rPr>
              <a:t>Exempel-manus:</a:t>
            </a:r>
          </a:p>
          <a:p>
            <a:pPr marL="0" lvl="0" indent="0" algn="l" rtl="0">
              <a:spcBef>
                <a:spcPts val="0"/>
              </a:spcBef>
              <a:spcAft>
                <a:spcPts val="0"/>
              </a:spcAft>
              <a:buNone/>
            </a:pPr>
            <a:br>
              <a:rPr lang="sv-SE" b="1" i="1" dirty="0"/>
            </a:br>
            <a:r>
              <a:rPr lang="sv-SE" b="1" i="1" dirty="0"/>
              <a:t>1. </a:t>
            </a:r>
            <a:r>
              <a:rPr lang="sv-SE" b="0" i="0" dirty="0"/>
              <a:t>Först så ska vi prata om vad cybersäkerhet faktiskt är, några av er vet Kanske vad det är men vet ni att det finns överallt omkring oss?</a:t>
            </a:r>
            <a:br>
              <a:rPr lang="sv-SE" b="0" i="0" dirty="0"/>
            </a:br>
            <a:r>
              <a:rPr lang="sv-SE" b="1" i="1" dirty="0"/>
              <a:t>2. </a:t>
            </a:r>
            <a:r>
              <a:rPr lang="sv-SE" b="0" i="0" dirty="0"/>
              <a:t>Sen så ska vi prat om att er information är så mycket mer värdefull än vad ni tror! Och hur viktigt det är att ni faktiskt skyddar den!</a:t>
            </a:r>
            <a:endParaRPr lang="sv-SE" b="1" i="0" dirty="0"/>
          </a:p>
          <a:p>
            <a:pPr marL="0" lvl="0" indent="0" algn="l" rtl="0">
              <a:spcBef>
                <a:spcPts val="0"/>
              </a:spcBef>
              <a:spcAft>
                <a:spcPts val="0"/>
              </a:spcAft>
              <a:buNone/>
            </a:pPr>
            <a:r>
              <a:rPr lang="sv-SE" b="1" dirty="0"/>
              <a:t>3. </a:t>
            </a:r>
            <a:r>
              <a:rPr lang="sv-SE" b="0" i="0" dirty="0"/>
              <a:t>Efter det så ska vi prata om vad hackare gör för att knäcka lösenord och stjäla information.</a:t>
            </a:r>
            <a:endParaRPr lang="sv-SE" dirty="0"/>
          </a:p>
          <a:p>
            <a:pPr marL="0" lvl="0" indent="0" algn="l" rtl="0">
              <a:spcBef>
                <a:spcPts val="0"/>
              </a:spcBef>
              <a:spcAft>
                <a:spcPts val="0"/>
              </a:spcAft>
              <a:buNone/>
            </a:pPr>
            <a:r>
              <a:rPr lang="sv-SE" b="1" i="0" dirty="0"/>
              <a:t>4. </a:t>
            </a:r>
            <a:r>
              <a:rPr lang="sv-SE" b="0" i="0" dirty="0"/>
              <a:t>Sist ska vi lära er hur man blir </a:t>
            </a:r>
            <a:r>
              <a:rPr lang="sv-SE" b="0" i="0" dirty="0" err="1"/>
              <a:t>ohackbar</a:t>
            </a:r>
            <a:r>
              <a:rPr lang="sv-SE" b="0" i="0" dirty="0"/>
              <a:t>! Vi ska prata om vad ett bra lösenord faktiskt är och hur man ska tänka som en hackare för att inte bli hackad.</a:t>
            </a:r>
            <a:endParaRPr lang="sv-SE" b="1"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8" name="Google Shape;168;p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9" name="Google Shape;169;p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err="1"/>
              <a:t>Introducera</a:t>
            </a:r>
            <a:r>
              <a:rPr lang="en-US" b="1" dirty="0"/>
              <a:t> </a:t>
            </a:r>
            <a:r>
              <a:rPr lang="en-US" b="1" dirty="0" err="1"/>
              <a:t>första</a:t>
            </a:r>
            <a:r>
              <a:rPr lang="en-US" b="1" dirty="0"/>
              <a:t> ‘</a:t>
            </a:r>
            <a:r>
              <a:rPr lang="en-US" b="1" dirty="0" err="1"/>
              <a:t>kapitlet</a:t>
            </a:r>
            <a:r>
              <a:rPr lang="en-US" b="1" dirty="0"/>
              <a:t>’</a:t>
            </a:r>
            <a:br>
              <a:rPr lang="en-US" b="1" dirty="0"/>
            </a:br>
            <a:br>
              <a:rPr lang="en-US" b="1" dirty="0"/>
            </a:br>
            <a:r>
              <a:rPr lang="en-US" b="0" i="1" dirty="0"/>
              <a:t>-&gt; Tips: </a:t>
            </a:r>
            <a:r>
              <a:rPr lang="en-US" b="0" i="1" dirty="0" err="1"/>
              <a:t>fråga</a:t>
            </a:r>
            <a:r>
              <a:rPr lang="en-US" b="0" i="1" dirty="0"/>
              <a:t> </a:t>
            </a:r>
            <a:r>
              <a:rPr lang="en-US" i="1" dirty="0" err="1"/>
              <a:t>eleverna</a:t>
            </a:r>
            <a:r>
              <a:rPr lang="en-US" b="0" i="1" dirty="0"/>
              <a:t> om </a:t>
            </a:r>
            <a:r>
              <a:rPr lang="en-US" b="0" i="1" dirty="0" err="1"/>
              <a:t>någon</a:t>
            </a:r>
            <a:r>
              <a:rPr lang="en-US" b="0" i="1" dirty="0"/>
              <a:t> </a:t>
            </a:r>
            <a:r>
              <a:rPr lang="en-US" b="0" i="1" dirty="0" err="1"/>
              <a:t>har</a:t>
            </a:r>
            <a:r>
              <a:rPr lang="en-US" b="0" i="1" dirty="0"/>
              <a:t> </a:t>
            </a:r>
            <a:r>
              <a:rPr lang="en-US" b="0" i="1" dirty="0" err="1"/>
              <a:t>hört</a:t>
            </a:r>
            <a:r>
              <a:rPr lang="en-US" b="0" i="1" dirty="0"/>
              <a:t> talas om </a:t>
            </a:r>
            <a:r>
              <a:rPr lang="en-US" b="0" i="1" dirty="0" err="1"/>
              <a:t>cybersäkerhet</a:t>
            </a:r>
            <a:r>
              <a:rPr lang="en-US" b="0" i="1" dirty="0"/>
              <a:t> </a:t>
            </a:r>
            <a:r>
              <a:rPr lang="en-US" b="0" i="1" dirty="0" err="1"/>
              <a:t>innan</a:t>
            </a:r>
            <a:r>
              <a:rPr lang="en-US" b="0" i="1" dirty="0"/>
              <a:t>.</a:t>
            </a:r>
            <a:br>
              <a:rPr lang="en-US" b="0" i="1" dirty="0"/>
            </a:br>
            <a:br>
              <a:rPr lang="en-US" b="1" i="1" dirty="0"/>
            </a:br>
            <a:r>
              <a:rPr lang="sv-SE" sz="1200" b="1" i="1" u="sng" strike="noStrike" kern="1200" dirty="0">
                <a:solidFill>
                  <a:schemeClr val="tx1"/>
                </a:solidFill>
                <a:effectLst/>
                <a:latin typeface="+mn-lt"/>
                <a:ea typeface="+mn-ea"/>
                <a:cs typeface="+mn-cs"/>
              </a:rPr>
              <a:t>Exempel-manus:</a:t>
            </a:r>
          </a:p>
          <a:p>
            <a:pPr marL="0" lvl="0" indent="0" algn="l" rtl="0">
              <a:spcBef>
                <a:spcPts val="0"/>
              </a:spcBef>
              <a:spcAft>
                <a:spcPts val="0"/>
              </a:spcAft>
              <a:buNone/>
            </a:pPr>
            <a:endParaRPr b="1" i="1" dirty="0"/>
          </a:p>
          <a:p>
            <a:pPr marL="0" lvl="0" indent="0" algn="l" rtl="0">
              <a:spcBef>
                <a:spcPts val="0"/>
              </a:spcBef>
              <a:spcAft>
                <a:spcPts val="0"/>
              </a:spcAft>
              <a:buNone/>
            </a:pPr>
            <a:r>
              <a:rPr lang="sv-SE" dirty="0"/>
              <a:t>Då börjar vi med det viktigaste…</a:t>
            </a:r>
            <a:br>
              <a:rPr lang="sv-SE" dirty="0"/>
            </a:br>
            <a:r>
              <a:rPr lang="sv-SE" dirty="0"/>
              <a:t>Är det någon som har hört talas om cybersäkerhet innan?</a:t>
            </a:r>
          </a:p>
          <a:p>
            <a:pPr marL="0" lvl="0" indent="0" algn="l" rtl="0">
              <a:spcBef>
                <a:spcPts val="0"/>
              </a:spcBef>
              <a:spcAft>
                <a:spcPts val="0"/>
              </a:spcAft>
              <a:buNone/>
            </a:pPr>
            <a:br>
              <a:rPr lang="en-US" b="0" i="0" dirty="0"/>
            </a:br>
            <a:r>
              <a:rPr lang="sv-SE" dirty="0"/>
              <a:t>Nu ska jag visa lite mer så att ni blir experter efteråt…</a:t>
            </a:r>
            <a:endParaRPr b="0" i="0" dirty="0"/>
          </a:p>
        </p:txBody>
      </p:sp>
      <p:sp>
        <p:nvSpPr>
          <p:cNvPr id="171" name="Google Shape;171;p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72" name="Google Shape;172;p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94" name="Google Shape;194;p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95" name="Google Shape;195;p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p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rtl="0"/>
            <a:r>
              <a:rPr lang="sv-SE" sz="1200" b="1" i="0" u="none" strike="noStrike" kern="1200" dirty="0">
                <a:solidFill>
                  <a:schemeClr val="tx1"/>
                </a:solidFill>
                <a:effectLst/>
                <a:latin typeface="+mn-lt"/>
                <a:ea typeface="+mn-ea"/>
                <a:cs typeface="+mn-cs"/>
              </a:rPr>
              <a:t>Förklara först vad säkerhet är</a:t>
            </a:r>
            <a:br>
              <a:rPr lang="sv-SE" sz="1200" b="1" i="0" u="none" strike="noStrike" kern="1200" dirty="0">
                <a:solidFill>
                  <a:schemeClr val="tx1"/>
                </a:solidFill>
                <a:effectLst/>
                <a:latin typeface="+mn-lt"/>
                <a:ea typeface="+mn-ea"/>
                <a:cs typeface="+mn-cs"/>
              </a:rPr>
            </a:br>
            <a:br>
              <a:rPr lang="sv-SE" sz="1200" b="1" i="0" u="none" strike="noStrike" kern="1200" dirty="0">
                <a:solidFill>
                  <a:schemeClr val="tx1"/>
                </a:solidFill>
                <a:effectLst/>
                <a:latin typeface="+mn-lt"/>
                <a:ea typeface="+mn-ea"/>
                <a:cs typeface="+mn-cs"/>
              </a:rPr>
            </a:br>
            <a:r>
              <a:rPr lang="sv-SE" sz="1200" b="0" i="1" u="none" strike="noStrike" kern="1200" dirty="0">
                <a:solidFill>
                  <a:schemeClr val="tx1"/>
                </a:solidFill>
                <a:effectLst/>
                <a:latin typeface="+mn-lt"/>
                <a:ea typeface="+mn-ea"/>
                <a:cs typeface="+mn-cs"/>
              </a:rPr>
              <a:t>-&gt; Tips: Visa att det finns överallt för att sedan visa att cybersäkerhet finns överallt!</a:t>
            </a:r>
            <a:br>
              <a:rPr lang="sv-SE" sz="1200" b="0" i="1" u="none" strike="noStrike" kern="1200" dirty="0">
                <a:solidFill>
                  <a:schemeClr val="tx1"/>
                </a:solidFill>
                <a:effectLst/>
                <a:latin typeface="+mn-lt"/>
                <a:ea typeface="+mn-ea"/>
                <a:cs typeface="+mn-cs"/>
              </a:rPr>
            </a:br>
            <a:br>
              <a:rPr lang="sv-SE" sz="1200" b="1" i="1" u="none" strike="noStrike" kern="1200" dirty="0">
                <a:solidFill>
                  <a:schemeClr val="tx1"/>
                </a:solidFill>
                <a:effectLst/>
                <a:latin typeface="+mn-lt"/>
                <a:ea typeface="+mn-ea"/>
                <a:cs typeface="+mn-cs"/>
              </a:rPr>
            </a:br>
            <a:r>
              <a:rPr lang="sv-SE" sz="1200" b="1" i="1" u="sng" strike="noStrike" kern="1200" dirty="0">
                <a:solidFill>
                  <a:schemeClr val="tx1"/>
                </a:solidFill>
                <a:effectLst/>
                <a:latin typeface="+mn-lt"/>
                <a:ea typeface="+mn-ea"/>
                <a:cs typeface="+mn-cs"/>
              </a:rPr>
              <a:t>Exempel-manus:</a:t>
            </a:r>
          </a:p>
          <a:p>
            <a:pPr rtl="0"/>
            <a:endParaRPr lang="sv-SE" b="0" dirty="0">
              <a:effectLst/>
            </a:endParaRPr>
          </a:p>
          <a:p>
            <a:pPr rtl="0"/>
            <a:r>
              <a:rPr lang="sv-SE" dirty="0"/>
              <a:t>Vad menar vi egentligen när vi pratar om säkerhet…?</a:t>
            </a:r>
            <a:br>
              <a:rPr lang="sv-SE" dirty="0"/>
            </a:br>
            <a:r>
              <a:rPr lang="sv-SE" dirty="0"/>
              <a:t>Det handlar om allt man gör för att undvika fara eller skydda sig själv.</a:t>
            </a:r>
            <a:br>
              <a:rPr lang="sv-SE" sz="1200" b="0" i="0" u="none" strike="noStrike" kern="1200" dirty="0">
                <a:solidFill>
                  <a:schemeClr val="tx1"/>
                </a:solidFill>
                <a:effectLst/>
                <a:latin typeface="+mn-lt"/>
                <a:ea typeface="+mn-ea"/>
                <a:cs typeface="+mn-cs"/>
              </a:rPr>
            </a:br>
            <a:br>
              <a:rPr lang="sv-SE" sz="1200" b="0" i="0" u="none" strike="noStrike" kern="1200" dirty="0">
                <a:solidFill>
                  <a:schemeClr val="tx1"/>
                </a:solidFill>
                <a:effectLst/>
                <a:latin typeface="+mn-lt"/>
                <a:ea typeface="+mn-ea"/>
                <a:cs typeface="+mn-cs"/>
              </a:rPr>
            </a:br>
            <a:r>
              <a:rPr lang="sv-SE" sz="1200" b="0" i="0" u="none" strike="noStrike" kern="1200" dirty="0">
                <a:solidFill>
                  <a:schemeClr val="tx1"/>
                </a:solidFill>
                <a:effectLst/>
                <a:latin typeface="+mn-lt"/>
                <a:ea typeface="+mn-ea"/>
                <a:cs typeface="+mn-cs"/>
              </a:rPr>
              <a:t>Som att:</a:t>
            </a:r>
            <a:br>
              <a:rPr lang="sv-SE" sz="1200" b="0" i="0" u="none" strike="noStrike" kern="1200" dirty="0">
                <a:solidFill>
                  <a:schemeClr val="tx1"/>
                </a:solidFill>
                <a:effectLst/>
                <a:latin typeface="+mn-lt"/>
                <a:ea typeface="+mn-ea"/>
                <a:cs typeface="+mn-cs"/>
              </a:rPr>
            </a:br>
            <a:r>
              <a:rPr lang="sv-SE" sz="1200" b="0" i="0" u="none" strike="noStrike" kern="1200" dirty="0">
                <a:solidFill>
                  <a:schemeClr val="tx1"/>
                </a:solidFill>
                <a:effectLst/>
                <a:latin typeface="+mn-lt"/>
                <a:ea typeface="+mn-ea"/>
                <a:cs typeface="+mn-cs"/>
              </a:rPr>
              <a:t>-&gt; Låsa dörren innan man åker hemifrån.</a:t>
            </a:r>
            <a:br>
              <a:rPr lang="sv-SE" sz="1200" b="0" i="0" u="none" strike="noStrike" kern="1200" dirty="0">
                <a:solidFill>
                  <a:schemeClr val="tx1"/>
                </a:solidFill>
                <a:effectLst/>
                <a:latin typeface="+mn-lt"/>
                <a:ea typeface="+mn-ea"/>
                <a:cs typeface="+mn-cs"/>
              </a:rPr>
            </a:br>
            <a:r>
              <a:rPr lang="sv-SE" sz="1200" b="0" i="0" u="none" strike="noStrike" kern="1200" dirty="0">
                <a:solidFill>
                  <a:schemeClr val="tx1"/>
                </a:solidFill>
                <a:effectLst/>
                <a:latin typeface="+mn-lt"/>
                <a:ea typeface="+mn-ea"/>
                <a:cs typeface="+mn-cs"/>
              </a:rPr>
              <a:t>-&gt; </a:t>
            </a:r>
            <a:r>
              <a:rPr lang="sv-SE" dirty="0"/>
              <a:t>Ha cykelhjälm när man är ute och cyklar.</a:t>
            </a:r>
          </a:p>
          <a:p>
            <a:pPr rtl="0"/>
            <a:r>
              <a:rPr lang="sv-SE" sz="1200" b="0" i="0" u="none" strike="noStrike" kern="1200" dirty="0">
                <a:solidFill>
                  <a:schemeClr val="tx1"/>
                </a:solidFill>
                <a:effectLst/>
                <a:latin typeface="+mn-lt"/>
                <a:ea typeface="+mn-ea"/>
                <a:cs typeface="+mn-cs"/>
              </a:rPr>
              <a:t>-&gt; Kolla om det kommer bilar innan man går över gatan</a:t>
            </a:r>
          </a:p>
          <a:p>
            <a:pPr rtl="0"/>
            <a:endParaRPr lang="sv-SE" b="0" dirty="0">
              <a:effectLst/>
            </a:endParaRPr>
          </a:p>
          <a:p>
            <a:pPr rtl="0"/>
            <a:r>
              <a:rPr lang="sv-SE" dirty="0"/>
              <a:t>Listan kan göras hur lång som helst och ni gör redan massor av sånt här varje dag.</a:t>
            </a:r>
          </a:p>
          <a:p>
            <a:pPr rtl="0"/>
            <a:r>
              <a:rPr lang="sv-SE" b="0" dirty="0">
                <a:effectLst/>
              </a:rPr>
              <a:t>Och nu när ni förstår vad säkerhet är så är det perfekt att förklara att…</a:t>
            </a:r>
            <a:br>
              <a:rPr lang="sv-SE" b="0" dirty="0">
                <a:effectLst/>
              </a:rPr>
            </a:br>
            <a:br>
              <a:rPr lang="sv-SE" b="0" dirty="0">
                <a:effectLst/>
              </a:rPr>
            </a:br>
            <a:endParaRPr lang="en-US" dirty="0"/>
          </a:p>
        </p:txBody>
      </p:sp>
      <p:sp>
        <p:nvSpPr>
          <p:cNvPr id="197" name="Google Shape;197;p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98" name="Google Shape;198;p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4" name="Google Shape;224;p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5" name="Google Shape;225;p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6" name="Google Shape;226;p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rtl="0"/>
            <a:r>
              <a:rPr lang="sv-SE" sz="1200" b="1" i="0" u="none" strike="noStrike" kern="1200" dirty="0">
                <a:solidFill>
                  <a:schemeClr val="tx1"/>
                </a:solidFill>
                <a:effectLst/>
                <a:latin typeface="+mn-lt"/>
                <a:ea typeface="+mn-ea"/>
                <a:cs typeface="+mn-cs"/>
              </a:rPr>
              <a:t>Förklara skillnaden mellan cybersäkerhet och säkerhet</a:t>
            </a:r>
            <a:br>
              <a:rPr lang="sv-SE" sz="1200" b="1" i="0" u="none" strike="noStrike" kern="1200" dirty="0">
                <a:solidFill>
                  <a:schemeClr val="tx1"/>
                </a:solidFill>
                <a:effectLst/>
                <a:latin typeface="+mn-lt"/>
                <a:ea typeface="+mn-ea"/>
                <a:cs typeface="+mn-cs"/>
              </a:rPr>
            </a:br>
            <a:br>
              <a:rPr lang="sv-SE" sz="1200" b="1" i="0" u="none" strike="noStrike" kern="1200" dirty="0">
                <a:solidFill>
                  <a:schemeClr val="tx1"/>
                </a:solidFill>
                <a:effectLst/>
                <a:latin typeface="+mn-lt"/>
                <a:ea typeface="+mn-ea"/>
                <a:cs typeface="+mn-cs"/>
              </a:rPr>
            </a:br>
            <a:r>
              <a:rPr lang="sv-SE" sz="1200" b="0" i="1" u="none" strike="noStrike" kern="1200" dirty="0">
                <a:solidFill>
                  <a:schemeClr val="tx1"/>
                </a:solidFill>
                <a:effectLst/>
                <a:latin typeface="+mn-lt"/>
                <a:ea typeface="+mn-ea"/>
                <a:cs typeface="+mn-cs"/>
              </a:rPr>
              <a:t>-&gt; Tips: Visa att cybersäkerhet finns överallt!</a:t>
            </a:r>
            <a:br>
              <a:rPr lang="sv-SE" sz="1200" b="0" i="1" u="none" strike="noStrike" kern="1200" dirty="0">
                <a:solidFill>
                  <a:schemeClr val="tx1"/>
                </a:solidFill>
                <a:effectLst/>
                <a:latin typeface="+mn-lt"/>
                <a:ea typeface="+mn-ea"/>
                <a:cs typeface="+mn-cs"/>
              </a:rPr>
            </a:br>
            <a:br>
              <a:rPr lang="sv-SE" sz="1200" b="1" i="1" u="none" strike="noStrike" kern="1200" dirty="0">
                <a:solidFill>
                  <a:schemeClr val="tx1"/>
                </a:solidFill>
                <a:effectLst/>
                <a:latin typeface="+mn-lt"/>
                <a:ea typeface="+mn-ea"/>
                <a:cs typeface="+mn-cs"/>
              </a:rPr>
            </a:br>
            <a:r>
              <a:rPr lang="sv-SE" sz="1200" b="1" i="1" u="sng" strike="noStrike" kern="1200" dirty="0">
                <a:solidFill>
                  <a:schemeClr val="tx1"/>
                </a:solidFill>
                <a:effectLst/>
                <a:latin typeface="+mn-lt"/>
                <a:ea typeface="+mn-ea"/>
                <a:cs typeface="+mn-cs"/>
              </a:rPr>
              <a:t>Exempel-manus:</a:t>
            </a:r>
          </a:p>
          <a:p>
            <a:endParaRPr lang="sv-SE" b="0" dirty="0">
              <a:effectLst/>
            </a:endParaRPr>
          </a:p>
          <a:p>
            <a:pPr rtl="0"/>
            <a:r>
              <a:rPr lang="sv-SE" i="1" dirty="0"/>
              <a:t>Cybersäkerhet</a:t>
            </a:r>
            <a:r>
              <a:rPr lang="sv-SE" dirty="0"/>
              <a:t> är samma sak men i den </a:t>
            </a:r>
            <a:r>
              <a:rPr lang="sv-SE" b="0" dirty="0"/>
              <a:t>digitala världen.</a:t>
            </a:r>
            <a:br>
              <a:rPr lang="sv-SE" dirty="0"/>
            </a:br>
            <a:r>
              <a:rPr lang="sv-SE" dirty="0"/>
              <a:t>Alltså när vi använder mobilen, surfplattan, spelkonsolen eller datorn.</a:t>
            </a:r>
          </a:p>
          <a:p>
            <a:pPr rtl="0"/>
            <a:br>
              <a:rPr lang="sv-SE" sz="1200" b="0" i="0" u="none" strike="noStrike" kern="1200" dirty="0">
                <a:solidFill>
                  <a:schemeClr val="tx1"/>
                </a:solidFill>
                <a:effectLst/>
                <a:latin typeface="+mn-lt"/>
                <a:ea typeface="+mn-ea"/>
                <a:cs typeface="+mn-cs"/>
              </a:rPr>
            </a:br>
            <a:r>
              <a:rPr lang="sv-SE" dirty="0"/>
              <a:t>Så cybersäkerhet betyder att vi håller oss trygga </a:t>
            </a:r>
            <a:r>
              <a:rPr lang="sv-SE" b="0" dirty="0"/>
              <a:t>online</a:t>
            </a:r>
            <a:r>
              <a:rPr lang="sv-SE" dirty="0"/>
              <a:t>, till exempel genom att:</a:t>
            </a:r>
            <a:br>
              <a:rPr lang="sv-SE" sz="1200" b="0" i="0" u="none" strike="noStrike" kern="1200" dirty="0">
                <a:solidFill>
                  <a:schemeClr val="tx1"/>
                </a:solidFill>
                <a:effectLst/>
                <a:latin typeface="+mn-lt"/>
                <a:ea typeface="+mn-ea"/>
                <a:cs typeface="+mn-cs"/>
              </a:rPr>
            </a:br>
            <a:r>
              <a:rPr lang="sv-SE" sz="1200" b="0" i="0" u="none" strike="noStrike" kern="1200" dirty="0">
                <a:solidFill>
                  <a:schemeClr val="tx1"/>
                </a:solidFill>
                <a:effectLst/>
                <a:latin typeface="+mn-lt"/>
                <a:ea typeface="+mn-ea"/>
                <a:cs typeface="+mn-cs"/>
              </a:rPr>
              <a:t>-&gt; Använda ett bra lösenord</a:t>
            </a:r>
            <a:endParaRPr lang="sv-SE" b="0" dirty="0">
              <a:effectLst/>
            </a:endParaRPr>
          </a:p>
          <a:p>
            <a:pPr rtl="0"/>
            <a:r>
              <a:rPr lang="sv-SE" sz="1200" b="0" i="0" u="none" strike="noStrike" kern="1200" dirty="0">
                <a:solidFill>
                  <a:schemeClr val="tx1"/>
                </a:solidFill>
                <a:effectLst/>
                <a:latin typeface="+mn-lt"/>
                <a:ea typeface="+mn-ea"/>
                <a:cs typeface="+mn-cs"/>
              </a:rPr>
              <a:t>-&gt; Inte klicka på saker som ser konstiga ut.</a:t>
            </a:r>
            <a:br>
              <a:rPr lang="sv-SE" sz="1200" b="0" i="0" u="none" strike="noStrike" kern="1200" dirty="0">
                <a:solidFill>
                  <a:schemeClr val="tx1"/>
                </a:solidFill>
                <a:effectLst/>
                <a:latin typeface="+mn-lt"/>
                <a:ea typeface="+mn-ea"/>
                <a:cs typeface="+mn-cs"/>
              </a:rPr>
            </a:br>
            <a:r>
              <a:rPr lang="sv-SE" sz="1200" b="0" i="0" u="none" strike="noStrike" kern="1200" dirty="0">
                <a:solidFill>
                  <a:schemeClr val="tx1"/>
                </a:solidFill>
                <a:effectLst/>
                <a:latin typeface="+mn-lt"/>
                <a:ea typeface="+mn-ea"/>
                <a:cs typeface="+mn-cs"/>
              </a:rPr>
              <a:t>-&gt; Inte skicka information till personer man inte känner.</a:t>
            </a:r>
          </a:p>
          <a:p>
            <a:pPr rtl="0"/>
            <a:endParaRPr lang="sv-SE" sz="1200" b="0" i="0" u="none" strike="noStrike" kern="1200" dirty="0">
              <a:solidFill>
                <a:schemeClr val="tx1"/>
              </a:solidFill>
              <a:effectLst/>
              <a:latin typeface="+mn-lt"/>
              <a:ea typeface="+mn-ea"/>
              <a:cs typeface="+mn-cs"/>
            </a:endParaRPr>
          </a:p>
          <a:p>
            <a:pPr rtl="0"/>
            <a:endParaRPr lang="sv-SE" sz="1200" b="0" i="0" u="none" strike="noStrike" kern="1200" dirty="0">
              <a:solidFill>
                <a:schemeClr val="tx1"/>
              </a:solidFill>
              <a:effectLst/>
              <a:latin typeface="+mn-lt"/>
              <a:ea typeface="+mn-ea"/>
              <a:cs typeface="+mn-cs"/>
            </a:endParaRPr>
          </a:p>
          <a:p>
            <a:pPr rtl="0"/>
            <a:endParaRPr lang="sv-SE" sz="1200" b="0" i="0" u="none" strike="noStrike" kern="1200" dirty="0">
              <a:solidFill>
                <a:schemeClr val="tx1"/>
              </a:solidFill>
              <a:effectLst/>
              <a:latin typeface="+mn-lt"/>
              <a:ea typeface="+mn-ea"/>
              <a:cs typeface="+mn-cs"/>
            </a:endParaRPr>
          </a:p>
          <a:p>
            <a:pPr rtl="0"/>
            <a:r>
              <a:rPr lang="sv-SE" sz="1200" b="0" i="1" u="none" strike="noStrike" kern="1200" dirty="0">
                <a:solidFill>
                  <a:schemeClr val="tx1"/>
                </a:solidFill>
                <a:effectLst/>
                <a:latin typeface="+mn-lt"/>
                <a:ea typeface="+mn-ea"/>
                <a:cs typeface="+mn-cs"/>
              </a:rPr>
              <a:t>(bonusinfo)</a:t>
            </a:r>
          </a:p>
          <a:p>
            <a:pPr rtl="0"/>
            <a:r>
              <a:rPr lang="sv-SE" dirty="0"/>
              <a:t>”Cyber” kommer från ordet </a:t>
            </a:r>
            <a:r>
              <a:rPr lang="sv-SE" i="1" dirty="0"/>
              <a:t>cybernetik</a:t>
            </a:r>
            <a:r>
              <a:rPr lang="sv-SE" dirty="0"/>
              <a:t>, som betyder ”att styra”,</a:t>
            </a:r>
            <a:br>
              <a:rPr lang="sv-SE" dirty="0"/>
            </a:br>
            <a:r>
              <a:rPr lang="sv-SE" dirty="0"/>
              <a:t>och används idag om allt som har med datorer, nätverk och digitala miljöer att göra.</a:t>
            </a:r>
            <a:br>
              <a:rPr lang="sv-SE" sz="1200" b="0" i="0" u="none" strike="noStrike" kern="1200" dirty="0">
                <a:solidFill>
                  <a:schemeClr val="tx1"/>
                </a:solidFill>
                <a:effectLst/>
                <a:latin typeface="+mn-lt"/>
                <a:ea typeface="+mn-ea"/>
                <a:cs typeface="+mn-cs"/>
              </a:rPr>
            </a:br>
            <a:br>
              <a:rPr lang="sv-SE" sz="1200" b="0" i="0" u="none" strike="noStrike" kern="1200" dirty="0">
                <a:solidFill>
                  <a:schemeClr val="tx1"/>
                </a:solidFill>
                <a:effectLst/>
                <a:latin typeface="+mn-lt"/>
                <a:ea typeface="+mn-ea"/>
                <a:cs typeface="+mn-cs"/>
              </a:rPr>
            </a:br>
            <a:br>
              <a:rPr lang="sv-SE" sz="1200" b="0" i="0" u="none" strike="noStrike" kern="1200" dirty="0">
                <a:solidFill>
                  <a:schemeClr val="tx1"/>
                </a:solidFill>
                <a:effectLst/>
                <a:latin typeface="+mn-lt"/>
                <a:ea typeface="+mn-ea"/>
                <a:cs typeface="+mn-cs"/>
              </a:rPr>
            </a:br>
            <a:endParaRPr lang="sv-SE" b="0" dirty="0">
              <a:effectLst/>
            </a:endParaRPr>
          </a:p>
          <a:p>
            <a:br>
              <a:rPr lang="sv-SE" b="0" dirty="0">
                <a:effectLst/>
              </a:rPr>
            </a:br>
            <a:endParaRPr lang="en-US" dirty="0"/>
          </a:p>
        </p:txBody>
      </p:sp>
      <p:sp>
        <p:nvSpPr>
          <p:cNvPr id="227" name="Google Shape;227;p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8" name="Google Shape;228;p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 name="Google Shape;254;p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5" name="Google Shape;255;p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p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rtl="0"/>
            <a:r>
              <a:rPr lang="en-US" b="1" dirty="0"/>
              <a:t>Visa </a:t>
            </a:r>
            <a:r>
              <a:rPr lang="en-US" b="1" dirty="0" err="1"/>
              <a:t>att</a:t>
            </a:r>
            <a:r>
              <a:rPr lang="en-US" b="1" dirty="0"/>
              <a:t> </a:t>
            </a:r>
            <a:r>
              <a:rPr lang="en-US" b="1" dirty="0" err="1"/>
              <a:t>cybersäkerhet</a:t>
            </a:r>
            <a:r>
              <a:rPr lang="en-US" b="1" dirty="0"/>
              <a:t> </a:t>
            </a:r>
            <a:r>
              <a:rPr lang="en-US" b="1" dirty="0" err="1"/>
              <a:t>finns</a:t>
            </a:r>
            <a:r>
              <a:rPr lang="en-US" b="1" dirty="0"/>
              <a:t> </a:t>
            </a:r>
            <a:r>
              <a:rPr lang="en-US" b="1" dirty="0" err="1"/>
              <a:t>överallt</a:t>
            </a:r>
            <a:r>
              <a:rPr lang="en-US" b="1" dirty="0"/>
              <a:t> och </a:t>
            </a:r>
            <a:r>
              <a:rPr lang="en-US" b="1" dirty="0" err="1"/>
              <a:t>att</a:t>
            </a:r>
            <a:r>
              <a:rPr lang="en-US" b="1" dirty="0"/>
              <a:t> </a:t>
            </a:r>
            <a:r>
              <a:rPr lang="en-US" b="1" dirty="0" err="1"/>
              <a:t>samhället</a:t>
            </a:r>
            <a:r>
              <a:rPr lang="en-US" b="1" dirty="0"/>
              <a:t> </a:t>
            </a:r>
            <a:r>
              <a:rPr lang="en-US" b="1" dirty="0" err="1"/>
              <a:t>behöver</a:t>
            </a:r>
            <a:r>
              <a:rPr lang="en-US" b="1" dirty="0"/>
              <a:t> det!</a:t>
            </a:r>
            <a:br>
              <a:rPr lang="en-US" b="1" dirty="0"/>
            </a:br>
            <a:br>
              <a:rPr lang="en-US" b="1" dirty="0"/>
            </a:br>
            <a:r>
              <a:rPr lang="en-US" b="0" i="1" dirty="0"/>
              <a:t>-&gt; Tips: </a:t>
            </a:r>
            <a:r>
              <a:rPr lang="en-US" b="0" i="1" dirty="0" err="1"/>
              <a:t>Knyt</a:t>
            </a:r>
            <a:r>
              <a:rPr lang="en-US" b="0" i="1" dirty="0"/>
              <a:t> an </a:t>
            </a:r>
            <a:r>
              <a:rPr lang="en-US" b="0" i="1" dirty="0" err="1"/>
              <a:t>artiklarna</a:t>
            </a:r>
            <a:r>
              <a:rPr lang="en-US" b="0" i="1" dirty="0"/>
              <a:t> till </a:t>
            </a:r>
            <a:r>
              <a:rPr lang="en-US" b="0" i="1" dirty="0" err="1"/>
              <a:t>publiken</a:t>
            </a:r>
            <a:br>
              <a:rPr lang="en-US" b="0" i="1" dirty="0"/>
            </a:br>
            <a:br>
              <a:rPr lang="sv-SE" sz="1200" b="1" i="1" u="none" strike="noStrike" kern="1200" dirty="0">
                <a:solidFill>
                  <a:schemeClr val="tx1"/>
                </a:solidFill>
                <a:effectLst/>
                <a:latin typeface="+mn-lt"/>
                <a:ea typeface="+mn-ea"/>
                <a:cs typeface="+mn-cs"/>
              </a:rPr>
            </a:br>
            <a:r>
              <a:rPr lang="sv-SE" sz="1200" b="1" i="1" u="sng" strike="noStrike" kern="1200" dirty="0">
                <a:solidFill>
                  <a:schemeClr val="tx1"/>
                </a:solidFill>
                <a:effectLst/>
                <a:latin typeface="+mn-lt"/>
                <a:ea typeface="+mn-ea"/>
                <a:cs typeface="+mn-cs"/>
              </a:rPr>
              <a:t>Exempel-manus:</a:t>
            </a:r>
          </a:p>
          <a:p>
            <a:pPr marL="0" lvl="0" indent="0" algn="l" rtl="0">
              <a:spcBef>
                <a:spcPts val="0"/>
              </a:spcBef>
              <a:spcAft>
                <a:spcPts val="0"/>
              </a:spcAft>
              <a:buNone/>
            </a:pPr>
            <a:endParaRPr lang="en-US" b="0" i="0" dirty="0"/>
          </a:p>
          <a:p>
            <a:pPr marL="0" lvl="0" indent="0" algn="l" rtl="0">
              <a:spcBef>
                <a:spcPts val="0"/>
              </a:spcBef>
              <a:spcAft>
                <a:spcPts val="0"/>
              </a:spcAft>
              <a:buNone/>
            </a:pPr>
            <a:r>
              <a:rPr lang="en-US" b="0" i="0" dirty="0"/>
              <a:t>Men det </a:t>
            </a:r>
            <a:r>
              <a:rPr lang="en-US" b="0" i="0" dirty="0" err="1"/>
              <a:t>är</a:t>
            </a:r>
            <a:r>
              <a:rPr lang="en-US" b="0" i="0" dirty="0"/>
              <a:t> </a:t>
            </a:r>
            <a:r>
              <a:rPr lang="en-US" b="0" i="0" dirty="0" err="1"/>
              <a:t>inte</a:t>
            </a:r>
            <a:r>
              <a:rPr lang="en-US" b="0" i="0" dirty="0"/>
              <a:t> bara vi </a:t>
            </a:r>
            <a:r>
              <a:rPr lang="en-US" b="0" i="0" dirty="0" err="1"/>
              <a:t>som</a:t>
            </a:r>
            <a:r>
              <a:rPr lang="en-US" b="0" i="0" dirty="0"/>
              <a:t> </a:t>
            </a:r>
            <a:r>
              <a:rPr lang="en-US" b="0" i="0" dirty="0" err="1"/>
              <a:t>använder</a:t>
            </a:r>
            <a:r>
              <a:rPr lang="en-US" b="0" i="0" dirty="0"/>
              <a:t> </a:t>
            </a:r>
            <a:r>
              <a:rPr lang="en-US" b="0" i="0" dirty="0" err="1"/>
              <a:t>cybersäkerhet</a:t>
            </a:r>
            <a:r>
              <a:rPr lang="en-US" b="0" i="0" dirty="0"/>
              <a:t>, </a:t>
            </a:r>
            <a:r>
              <a:rPr lang="en-US" b="0" i="0" dirty="0" err="1"/>
              <a:t>många</a:t>
            </a:r>
            <a:r>
              <a:rPr lang="en-US" b="0" i="0" dirty="0"/>
              <a:t> </a:t>
            </a:r>
            <a:r>
              <a:rPr lang="en-US" b="0" i="0" dirty="0" err="1"/>
              <a:t>delar</a:t>
            </a:r>
            <a:r>
              <a:rPr lang="en-US" b="0" i="0" dirty="0"/>
              <a:t> av </a:t>
            </a:r>
            <a:r>
              <a:rPr lang="en-US" b="0" i="0" dirty="0" err="1"/>
              <a:t>samhället</a:t>
            </a:r>
            <a:r>
              <a:rPr lang="en-US" b="0" i="0" dirty="0"/>
              <a:t> </a:t>
            </a:r>
            <a:r>
              <a:rPr lang="en-US" b="0" i="0" dirty="0" err="1"/>
              <a:t>är</a:t>
            </a:r>
            <a:r>
              <a:rPr lang="en-US" b="0" i="0" dirty="0"/>
              <a:t> </a:t>
            </a:r>
            <a:r>
              <a:rPr lang="en-US" b="0" i="0" dirty="0" err="1"/>
              <a:t>helt</a:t>
            </a:r>
            <a:r>
              <a:rPr lang="en-US" b="0" i="0" dirty="0"/>
              <a:t> </a:t>
            </a:r>
            <a:r>
              <a:rPr lang="en-US" b="0" i="0" dirty="0" err="1"/>
              <a:t>beroende</a:t>
            </a:r>
            <a:r>
              <a:rPr lang="en-US" b="0" i="0" dirty="0"/>
              <a:t> av </a:t>
            </a:r>
            <a:r>
              <a:rPr lang="en-US" b="0" i="0" dirty="0" err="1"/>
              <a:t>cybersäkerhet</a:t>
            </a:r>
            <a:r>
              <a:rPr lang="en-US" b="0" i="0" dirty="0"/>
              <a:t>.</a:t>
            </a:r>
            <a:br>
              <a:rPr lang="en-US" b="0" i="0" dirty="0"/>
            </a:br>
            <a:br>
              <a:rPr lang="en-US" b="0" i="0" dirty="0"/>
            </a:br>
            <a:r>
              <a:rPr lang="en-US" b="0" i="0" dirty="0" err="1"/>
              <a:t>Här</a:t>
            </a:r>
            <a:r>
              <a:rPr lang="en-US" b="0" i="0" dirty="0"/>
              <a:t> </a:t>
            </a:r>
            <a:r>
              <a:rPr lang="en-US" b="0" i="0" dirty="0" err="1"/>
              <a:t>har</a:t>
            </a:r>
            <a:r>
              <a:rPr lang="en-US" b="0" i="0" dirty="0"/>
              <a:t> jag </a:t>
            </a:r>
            <a:r>
              <a:rPr lang="en-US" b="0" i="0" dirty="0" err="1"/>
              <a:t>tagit</a:t>
            </a:r>
            <a:r>
              <a:rPr lang="en-US" b="0" i="0" dirty="0"/>
              <a:t> </a:t>
            </a:r>
            <a:r>
              <a:rPr lang="en-US" b="0" i="0" dirty="0" err="1"/>
              <a:t>fram</a:t>
            </a:r>
            <a:r>
              <a:rPr lang="en-US" b="0" i="0" dirty="0"/>
              <a:t> </a:t>
            </a:r>
            <a:r>
              <a:rPr lang="en-US" b="0" i="0" dirty="0" err="1"/>
              <a:t>fyra</a:t>
            </a:r>
            <a:r>
              <a:rPr lang="en-US" b="0" i="0" dirty="0"/>
              <a:t> </a:t>
            </a:r>
            <a:r>
              <a:rPr lang="en-US" b="0" i="0" dirty="0" err="1"/>
              <a:t>stycken</a:t>
            </a:r>
            <a:r>
              <a:rPr lang="en-US" b="0" i="0" dirty="0"/>
              <a:t> </a:t>
            </a:r>
            <a:r>
              <a:rPr lang="en-US" b="0" i="0" dirty="0" err="1"/>
              <a:t>artiklar</a:t>
            </a:r>
            <a:r>
              <a:rPr lang="en-US" b="0" i="0" dirty="0"/>
              <a:t> </a:t>
            </a:r>
            <a:r>
              <a:rPr lang="en-US" b="0" i="0" dirty="0" err="1"/>
              <a:t>som</a:t>
            </a:r>
            <a:r>
              <a:rPr lang="en-US" b="0" i="0" dirty="0"/>
              <a:t> </a:t>
            </a:r>
            <a:r>
              <a:rPr lang="en-US" b="0" i="0" dirty="0" err="1"/>
              <a:t>publicerades</a:t>
            </a:r>
            <a:r>
              <a:rPr lang="en-US" b="0" i="0" dirty="0"/>
              <a:t> </a:t>
            </a:r>
            <a:r>
              <a:rPr lang="en-US" b="0" i="0" dirty="0" err="1"/>
              <a:t>nyligen</a:t>
            </a:r>
            <a:r>
              <a:rPr lang="en-US" b="0" i="0" dirty="0"/>
              <a:t>.</a:t>
            </a:r>
            <a:br>
              <a:rPr lang="en-US" b="0" i="0" dirty="0"/>
            </a:br>
            <a:br>
              <a:rPr lang="en-US" b="0" i="0" dirty="0"/>
            </a:br>
            <a:r>
              <a:rPr lang="en-US" b="1" i="0" dirty="0"/>
              <a:t>1.</a:t>
            </a:r>
            <a:r>
              <a:rPr lang="en-US" b="0" i="0" dirty="0"/>
              <a:t> </a:t>
            </a:r>
            <a:r>
              <a:rPr lang="sv-SE" dirty="0"/>
              <a:t>Den första handlar om att ritningarna till </a:t>
            </a:r>
            <a:r>
              <a:rPr lang="sv-SE" b="1" dirty="0"/>
              <a:t>Stockholm Central</a:t>
            </a:r>
            <a:r>
              <a:rPr lang="sv-SE" dirty="0"/>
              <a:t> såldes på </a:t>
            </a:r>
            <a:r>
              <a:rPr lang="sv-SE" dirty="0" err="1"/>
              <a:t>darknet</a:t>
            </a:r>
            <a:r>
              <a:rPr lang="sv-SE" dirty="0"/>
              <a:t>.</a:t>
            </a:r>
            <a:br>
              <a:rPr lang="sv-SE" dirty="0"/>
            </a:br>
            <a:r>
              <a:rPr lang="sv-SE" dirty="0"/>
              <a:t>Man börjar ju undra… skulle ritningar till *</a:t>
            </a:r>
            <a:r>
              <a:rPr lang="sv-SE" i="1" dirty="0"/>
              <a:t>den här skolan*</a:t>
            </a:r>
            <a:r>
              <a:rPr lang="sv-SE" dirty="0"/>
              <a:t> också kunna dyka upp där?</a:t>
            </a:r>
            <a:endParaRPr lang="en-US" b="0" i="1" dirty="0"/>
          </a:p>
          <a:p>
            <a:pPr marL="0" lvl="0" indent="0" algn="l" rtl="0">
              <a:spcBef>
                <a:spcPts val="0"/>
              </a:spcBef>
              <a:spcAft>
                <a:spcPts val="0"/>
              </a:spcAft>
              <a:buNone/>
            </a:pPr>
            <a:endParaRPr lang="en-US" b="0" i="1" dirty="0"/>
          </a:p>
          <a:p>
            <a:pPr marL="0" lvl="0" indent="0" algn="l" rtl="0">
              <a:spcBef>
                <a:spcPts val="0"/>
              </a:spcBef>
              <a:spcAft>
                <a:spcPts val="0"/>
              </a:spcAft>
              <a:buNone/>
            </a:pPr>
            <a:r>
              <a:rPr lang="en-US" b="1" i="0" dirty="0"/>
              <a:t>2. </a:t>
            </a:r>
            <a:r>
              <a:rPr lang="sv-SE" dirty="0"/>
              <a:t>Den andra artikeln visar hur </a:t>
            </a:r>
            <a:r>
              <a:rPr lang="sv-SE" b="1" dirty="0"/>
              <a:t>AI, </a:t>
            </a:r>
            <a:r>
              <a:rPr lang="sv-SE" b="1" dirty="0" err="1"/>
              <a:t>gaming</a:t>
            </a:r>
            <a:r>
              <a:rPr lang="sv-SE" b="1" dirty="0"/>
              <a:t> och banksystem</a:t>
            </a:r>
            <a:r>
              <a:rPr lang="sv-SE" dirty="0"/>
              <a:t> används för att utnyttja yngre.</a:t>
            </a:r>
            <a:br>
              <a:rPr lang="sv-SE" dirty="0"/>
            </a:br>
            <a:r>
              <a:rPr lang="sv-SE" dirty="0"/>
              <a:t>Alltså just områden som många av er använder varje dag.</a:t>
            </a:r>
          </a:p>
          <a:p>
            <a:pPr marL="0" lvl="0" indent="0" algn="l" rtl="0">
              <a:spcBef>
                <a:spcPts val="0"/>
              </a:spcBef>
              <a:spcAft>
                <a:spcPts val="0"/>
              </a:spcAft>
              <a:buNone/>
            </a:pPr>
            <a:endParaRPr lang="en-US" b="0" i="0" dirty="0"/>
          </a:p>
          <a:p>
            <a:pPr marL="0" lvl="0" indent="0" algn="l" rtl="0">
              <a:spcBef>
                <a:spcPts val="0"/>
              </a:spcBef>
              <a:spcAft>
                <a:spcPts val="0"/>
              </a:spcAft>
              <a:buNone/>
            </a:pPr>
            <a:r>
              <a:rPr lang="en-US" b="1" i="0" dirty="0"/>
              <a:t>3. </a:t>
            </a:r>
            <a:r>
              <a:rPr lang="en-US" b="0" i="0" dirty="0" err="1"/>
              <a:t>Här</a:t>
            </a:r>
            <a:r>
              <a:rPr lang="en-US" b="0" i="0" dirty="0"/>
              <a:t> </a:t>
            </a:r>
            <a:r>
              <a:rPr lang="en-US" b="0" i="0" dirty="0" err="1"/>
              <a:t>är</a:t>
            </a:r>
            <a:r>
              <a:rPr lang="en-US" b="0" i="0" dirty="0"/>
              <a:t> </a:t>
            </a:r>
            <a:r>
              <a:rPr lang="en-US" b="0" i="0" dirty="0" err="1"/>
              <a:t>en</a:t>
            </a:r>
            <a:r>
              <a:rPr lang="en-US" b="0" i="0" dirty="0"/>
              <a:t> </a:t>
            </a:r>
            <a:r>
              <a:rPr lang="en-US" b="0" i="0" dirty="0" err="1"/>
              <a:t>artikel</a:t>
            </a:r>
            <a:r>
              <a:rPr lang="en-US" b="0" i="0" dirty="0"/>
              <a:t> om </a:t>
            </a:r>
            <a:r>
              <a:rPr lang="en-US" b="0" i="0" dirty="0" err="1"/>
              <a:t>en</a:t>
            </a:r>
            <a:r>
              <a:rPr lang="en-US" b="0" i="0" dirty="0"/>
              <a:t> av de </a:t>
            </a:r>
            <a:r>
              <a:rPr lang="en-US" b="0" i="0" dirty="0" err="1"/>
              <a:t>största</a:t>
            </a:r>
            <a:r>
              <a:rPr lang="en-US" b="0" i="0" dirty="0"/>
              <a:t> </a:t>
            </a:r>
            <a:r>
              <a:rPr lang="en-US" b="0" i="0" dirty="0" err="1"/>
              <a:t>lösenordsläckorna</a:t>
            </a:r>
            <a:r>
              <a:rPr lang="en-US" b="0" i="0" dirty="0"/>
              <a:t> NÅGONSIN.</a:t>
            </a:r>
            <a:r>
              <a:rPr lang="en-US" b="0" i="1" dirty="0"/>
              <a:t> </a:t>
            </a:r>
            <a:r>
              <a:rPr lang="en-US" b="0" i="0" dirty="0"/>
              <a:t>16 </a:t>
            </a:r>
            <a:r>
              <a:rPr lang="en-US" b="0" i="0" dirty="0" err="1"/>
              <a:t>miljarder</a:t>
            </a:r>
            <a:r>
              <a:rPr lang="en-US" b="0" i="0" dirty="0"/>
              <a:t> </a:t>
            </a:r>
            <a:r>
              <a:rPr lang="en-US" b="0" i="0" dirty="0" err="1"/>
              <a:t>lösenord</a:t>
            </a:r>
            <a:r>
              <a:rPr lang="en-US" b="0" i="0" dirty="0"/>
              <a:t>! </a:t>
            </a:r>
            <a:br>
              <a:rPr lang="en-US" b="0" i="0" dirty="0"/>
            </a:br>
            <a:r>
              <a:rPr lang="en-US" b="0" i="1" dirty="0"/>
              <a:t>Det </a:t>
            </a:r>
            <a:r>
              <a:rPr lang="en-US" b="0" i="1" dirty="0" err="1"/>
              <a:t>är</a:t>
            </a:r>
            <a:r>
              <a:rPr lang="en-US" b="0" i="1" dirty="0"/>
              <a:t> </a:t>
            </a:r>
            <a:r>
              <a:rPr lang="en-US" b="0" i="1" dirty="0" err="1"/>
              <a:t>väldigt</a:t>
            </a:r>
            <a:r>
              <a:rPr lang="en-US" b="0" i="1" dirty="0"/>
              <a:t> </a:t>
            </a:r>
            <a:r>
              <a:rPr lang="en-US" b="0" i="1" dirty="0" err="1"/>
              <a:t>stor</a:t>
            </a:r>
            <a:r>
              <a:rPr lang="en-US" b="0" i="1" dirty="0"/>
              <a:t> </a:t>
            </a:r>
            <a:r>
              <a:rPr lang="en-US" b="0" i="1" dirty="0" err="1"/>
              <a:t>mängd</a:t>
            </a:r>
            <a:r>
              <a:rPr lang="en-US" b="0" i="1" dirty="0"/>
              <a:t> </a:t>
            </a:r>
            <a:r>
              <a:rPr lang="en-US" b="0" i="1" dirty="0" err="1"/>
              <a:t>lösenord</a:t>
            </a:r>
            <a:r>
              <a:rPr lang="en-US" b="0" i="1" dirty="0"/>
              <a:t> och vi ska </a:t>
            </a:r>
            <a:r>
              <a:rPr lang="en-US" b="0" i="1" dirty="0" err="1"/>
              <a:t>faktiskt</a:t>
            </a:r>
            <a:r>
              <a:rPr lang="en-US" b="0" i="1" dirty="0"/>
              <a:t> visa </a:t>
            </a:r>
            <a:r>
              <a:rPr lang="en-US" b="0" i="1" dirty="0" err="1"/>
              <a:t>ett</a:t>
            </a:r>
            <a:r>
              <a:rPr lang="en-US" b="0" i="1" dirty="0"/>
              <a:t> </a:t>
            </a:r>
            <a:r>
              <a:rPr lang="en-US" b="0" i="1" dirty="0" err="1"/>
              <a:t>att</a:t>
            </a:r>
            <a:r>
              <a:rPr lang="en-US" b="0" i="1" dirty="0"/>
              <a:t> </a:t>
            </a:r>
            <a:r>
              <a:rPr lang="en-US" b="0" i="1" dirty="0" err="1"/>
              <a:t>testa</a:t>
            </a:r>
            <a:r>
              <a:rPr lang="en-US" b="0" i="1" dirty="0"/>
              <a:t> </a:t>
            </a:r>
            <a:r>
              <a:rPr lang="en-US" b="0" i="1" dirty="0" err="1"/>
              <a:t>sina</a:t>
            </a:r>
            <a:r>
              <a:rPr lang="en-US" b="0" i="1" dirty="0"/>
              <a:t> </a:t>
            </a:r>
            <a:r>
              <a:rPr lang="en-US" b="0" i="1" dirty="0" err="1"/>
              <a:t>egna</a:t>
            </a:r>
            <a:r>
              <a:rPr lang="en-US" b="0" i="1" dirty="0"/>
              <a:t> </a:t>
            </a:r>
            <a:r>
              <a:rPr lang="en-US" b="0" i="1" dirty="0" err="1"/>
              <a:t>lösenord</a:t>
            </a:r>
            <a:r>
              <a:rPr lang="en-US" b="0" i="1" dirty="0"/>
              <a:t> </a:t>
            </a:r>
            <a:r>
              <a:rPr lang="en-US" b="0" i="1" dirty="0" err="1"/>
              <a:t>senare</a:t>
            </a:r>
            <a:r>
              <a:rPr lang="en-US" b="0" i="1" dirty="0"/>
              <a:t>.</a:t>
            </a:r>
          </a:p>
          <a:p>
            <a:pPr marL="0" lvl="0" indent="0" algn="l" rtl="0">
              <a:spcBef>
                <a:spcPts val="0"/>
              </a:spcBef>
              <a:spcAft>
                <a:spcPts val="0"/>
              </a:spcAft>
              <a:buNone/>
            </a:pPr>
            <a:endParaRPr lang="en-US" b="0"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t>4. </a:t>
            </a:r>
            <a:r>
              <a:rPr lang="en-US" b="0" i="0" dirty="0"/>
              <a:t>Sista </a:t>
            </a:r>
            <a:r>
              <a:rPr lang="en-US" b="0" i="0" dirty="0" err="1"/>
              <a:t>handlar</a:t>
            </a:r>
            <a:r>
              <a:rPr lang="en-US" b="0" i="0" dirty="0"/>
              <a:t> om </a:t>
            </a:r>
            <a:r>
              <a:rPr lang="en-US" b="0" i="0" dirty="0" err="1"/>
              <a:t>hur</a:t>
            </a:r>
            <a:r>
              <a:rPr lang="en-US" b="0" i="0" dirty="0"/>
              <a:t> </a:t>
            </a:r>
            <a:r>
              <a:rPr lang="en-US" b="0" i="0" dirty="0" err="1"/>
              <a:t>hackare</a:t>
            </a:r>
            <a:r>
              <a:rPr lang="en-US" b="0" i="0" dirty="0"/>
              <a:t> </a:t>
            </a:r>
            <a:r>
              <a:rPr lang="en-US" b="0" i="0" dirty="0" err="1"/>
              <a:t>från</a:t>
            </a:r>
            <a:r>
              <a:rPr lang="en-US" b="0" i="0" dirty="0"/>
              <a:t> </a:t>
            </a:r>
            <a:r>
              <a:rPr lang="en-US" b="0" i="0" dirty="0" err="1"/>
              <a:t>andra</a:t>
            </a:r>
            <a:r>
              <a:rPr lang="en-US" b="0" i="0" dirty="0"/>
              <a:t> </a:t>
            </a:r>
            <a:r>
              <a:rPr lang="en-US" b="0" i="0" dirty="0" err="1"/>
              <a:t>länder</a:t>
            </a:r>
            <a:r>
              <a:rPr lang="en-US" b="0" i="0" dirty="0"/>
              <a:t> </a:t>
            </a:r>
            <a:r>
              <a:rPr lang="en-US" b="0" i="0" dirty="0" err="1"/>
              <a:t>angripit</a:t>
            </a:r>
            <a:r>
              <a:rPr lang="en-US" b="0" i="0" dirty="0"/>
              <a:t> </a:t>
            </a:r>
            <a:r>
              <a:rPr lang="en-US" b="0" i="0" dirty="0" err="1"/>
              <a:t>svensk</a:t>
            </a:r>
            <a:r>
              <a:rPr lang="en-US" b="0" i="0" dirty="0"/>
              <a:t> polis.</a:t>
            </a:r>
            <a:br>
              <a:rPr lang="en-US" b="0" i="0" dirty="0"/>
            </a:br>
            <a:br>
              <a:rPr lang="en-US" b="0" i="0" dirty="0"/>
            </a:br>
            <a:r>
              <a:rPr lang="sv-SE" dirty="0"/>
              <a:t>Så cybersäkerhet finns verkligen överallt &lt;i skolor, i spel, i banker, i myndigheter&gt;…</a:t>
            </a:r>
            <a:br>
              <a:rPr lang="sv-SE" dirty="0"/>
            </a:br>
            <a:r>
              <a:rPr lang="sv-SE" dirty="0"/>
              <a:t>och det är något hela samhället är beroende av.</a:t>
            </a:r>
            <a:br>
              <a:rPr lang="sv-SE" dirty="0"/>
            </a:br>
            <a:r>
              <a:rPr lang="sv-SE" dirty="0"/>
              <a:t>Och det är därför miljontals människor arbetar med detta varje dag, precis som jag gör.</a:t>
            </a:r>
          </a:p>
          <a:p>
            <a:pPr marL="0" lvl="0" indent="0" algn="l" rtl="0">
              <a:spcBef>
                <a:spcPts val="0"/>
              </a:spcBef>
              <a:spcAft>
                <a:spcPts val="0"/>
              </a:spcAft>
              <a:buNone/>
            </a:pPr>
            <a:br>
              <a:rPr lang="en-US" b="1" i="1" dirty="0"/>
            </a:br>
            <a:r>
              <a:rPr lang="en-US" b="0" i="1" dirty="0"/>
              <a:t>(</a:t>
            </a:r>
            <a:r>
              <a:rPr lang="en-US" b="0" i="1" dirty="0" err="1"/>
              <a:t>källor</a:t>
            </a:r>
            <a:r>
              <a:rPr lang="en-US" b="0" i="1" dirty="0"/>
              <a:t>)</a:t>
            </a:r>
          </a:p>
          <a:p>
            <a:pPr marL="0" lvl="0" indent="0" algn="l" rtl="0">
              <a:spcBef>
                <a:spcPts val="0"/>
              </a:spcBef>
              <a:spcAft>
                <a:spcPts val="0"/>
              </a:spcAft>
              <a:buNone/>
            </a:pPr>
            <a:r>
              <a:rPr lang="en-US" b="0" i="1" dirty="0"/>
              <a:t>1. https://www.sverigesradio.se/artikel/ritningar-over-stockholm-central-stals-lades-ut-pa-darknet</a:t>
            </a:r>
            <a:br>
              <a:rPr lang="en-US" b="0" i="1" dirty="0"/>
            </a:br>
            <a:r>
              <a:rPr lang="en-US" b="0" i="1" dirty="0"/>
              <a:t>2. https://www.it-sakerhet.se/ai-gaming-och-fintech-pekas-ut-som-stora-cybersakerhetshot-for-unga/</a:t>
            </a:r>
            <a:br>
              <a:rPr lang="en-US" b="0" i="1" dirty="0"/>
            </a:br>
            <a:r>
              <a:rPr lang="en-GB" dirty="0"/>
              <a:t>3. </a:t>
            </a:r>
            <a:r>
              <a:rPr lang="en-US" b="0" i="1" dirty="0"/>
              <a:t>https://www.sweclockers.com/nyhet/41342-16-miljarder-losenord-pa-vift-efter-historisk-lacka</a:t>
            </a:r>
            <a:r>
              <a:rPr lang="en-GB" dirty="0"/>
              <a:t> </a:t>
            </a:r>
          </a:p>
          <a:p>
            <a:pPr marL="0" lvl="0" indent="0" algn="l" rtl="0">
              <a:spcBef>
                <a:spcPts val="0"/>
              </a:spcBef>
              <a:spcAft>
                <a:spcPts val="0"/>
              </a:spcAft>
              <a:buNone/>
            </a:pPr>
            <a:r>
              <a:rPr lang="en-GB" dirty="0"/>
              <a:t>4. https://polisen.se/aktuellt/nyheter/nationell/2025/juli/tillslag-mot-hackergruppen-noname/</a:t>
            </a:r>
            <a:endParaRPr dirty="0"/>
          </a:p>
        </p:txBody>
      </p:sp>
      <p:sp>
        <p:nvSpPr>
          <p:cNvPr id="257" name="Google Shape;257;p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8" name="Google Shape;258;p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9: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8" name="Google Shape;288;p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rtl="0"/>
            <a:r>
              <a:rPr lang="sv-SE" b="1" dirty="0"/>
              <a:t>Visa ett konkret och känt exempel på hur en cyberattack kan påverka hela Sverige</a:t>
            </a:r>
            <a:br>
              <a:rPr lang="en-US" b="1" dirty="0"/>
            </a:br>
            <a:br>
              <a:rPr lang="en-US" b="1" dirty="0"/>
            </a:br>
            <a:r>
              <a:rPr lang="en-US" b="0" i="1" dirty="0"/>
              <a:t>-&gt; Tips: </a:t>
            </a:r>
            <a:r>
              <a:rPr lang="en-US" b="0" i="1" dirty="0" err="1"/>
              <a:t>Fråga</a:t>
            </a:r>
            <a:r>
              <a:rPr lang="en-US" b="0" i="1" dirty="0"/>
              <a:t> om </a:t>
            </a:r>
            <a:r>
              <a:rPr lang="en-US" b="0" i="1" dirty="0" err="1"/>
              <a:t>eleverna</a:t>
            </a:r>
            <a:r>
              <a:rPr lang="en-US" b="0" i="1" dirty="0"/>
              <a:t> </a:t>
            </a:r>
            <a:r>
              <a:rPr lang="en-US" b="0" i="1" dirty="0" err="1"/>
              <a:t>kommer</a:t>
            </a:r>
            <a:r>
              <a:rPr lang="en-US" b="0" i="1" dirty="0"/>
              <a:t> </a:t>
            </a:r>
            <a:r>
              <a:rPr lang="en-US" b="0" i="1" dirty="0" err="1"/>
              <a:t>ihåg</a:t>
            </a:r>
            <a:r>
              <a:rPr lang="en-US" b="0" i="1" dirty="0"/>
              <a:t> </a:t>
            </a:r>
            <a:r>
              <a:rPr lang="en-US" b="0" i="1" dirty="0" err="1"/>
              <a:t>när</a:t>
            </a:r>
            <a:r>
              <a:rPr lang="en-US" b="0" i="1" dirty="0"/>
              <a:t> det </a:t>
            </a:r>
            <a:r>
              <a:rPr lang="en-US" b="0" i="1" dirty="0" err="1"/>
              <a:t>hände</a:t>
            </a:r>
            <a:r>
              <a:rPr lang="en-US" b="0" i="1" dirty="0"/>
              <a:t>, </a:t>
            </a:r>
            <a:r>
              <a:rPr lang="en-US" b="0" i="1" dirty="0" err="1"/>
              <a:t>eller</a:t>
            </a:r>
            <a:r>
              <a:rPr lang="en-US" b="0" i="1" dirty="0"/>
              <a:t> om </a:t>
            </a:r>
            <a:r>
              <a:rPr lang="en-US" b="0" i="1" dirty="0" err="1"/>
              <a:t>någon</a:t>
            </a:r>
            <a:r>
              <a:rPr lang="en-US" b="0" i="1" dirty="0"/>
              <a:t> vet </a:t>
            </a:r>
            <a:r>
              <a:rPr lang="en-US" b="0" i="1" dirty="0" err="1"/>
              <a:t>vad</a:t>
            </a:r>
            <a:r>
              <a:rPr lang="en-US" b="0" i="1" dirty="0"/>
              <a:t> ransomware </a:t>
            </a:r>
            <a:r>
              <a:rPr lang="en-US" b="0" i="1" dirty="0" err="1"/>
              <a:t>är</a:t>
            </a:r>
            <a:r>
              <a:rPr lang="en-US" b="0" i="1" dirty="0"/>
              <a:t>.</a:t>
            </a:r>
            <a:br>
              <a:rPr lang="en-US" b="0" i="1" dirty="0"/>
            </a:br>
            <a:br>
              <a:rPr lang="sv-SE" sz="1200" b="1" i="1" u="none" strike="noStrike" kern="1200" dirty="0">
                <a:solidFill>
                  <a:schemeClr val="tx1"/>
                </a:solidFill>
                <a:effectLst/>
                <a:latin typeface="+mn-lt"/>
                <a:ea typeface="+mn-ea"/>
                <a:cs typeface="+mn-cs"/>
              </a:rPr>
            </a:br>
            <a:r>
              <a:rPr lang="sv-SE" sz="1200" b="1" i="1" u="sng" strike="noStrike" kern="1200" dirty="0">
                <a:solidFill>
                  <a:schemeClr val="tx1"/>
                </a:solidFill>
                <a:effectLst/>
                <a:latin typeface="+mn-lt"/>
                <a:ea typeface="+mn-ea"/>
                <a:cs typeface="+mn-cs"/>
              </a:rPr>
              <a:t>Exempel-manus:</a:t>
            </a:r>
          </a:p>
          <a:p>
            <a:pPr marL="0" lvl="0" indent="0" algn="l" rtl="0">
              <a:spcBef>
                <a:spcPts val="0"/>
              </a:spcBef>
              <a:spcAft>
                <a:spcPts val="0"/>
              </a:spcAft>
              <a:buNone/>
            </a:pPr>
            <a:endParaRPr b="1" i="1" dirty="0"/>
          </a:p>
          <a:p>
            <a:pPr marL="0" lvl="0" indent="0" algn="l" rtl="0">
              <a:spcBef>
                <a:spcPts val="0"/>
              </a:spcBef>
              <a:spcAft>
                <a:spcPts val="0"/>
              </a:spcAft>
              <a:buNone/>
            </a:pPr>
            <a:r>
              <a:rPr lang="sv-SE" dirty="0"/>
              <a:t>Här är ännu en artikel, och den här kommer många kanske ihåg.</a:t>
            </a:r>
            <a:br>
              <a:rPr lang="sv-SE" dirty="0"/>
            </a:br>
            <a:r>
              <a:rPr lang="sv-SE" dirty="0"/>
              <a:t>Är det någon som minns när </a:t>
            </a:r>
            <a:r>
              <a:rPr lang="sv-SE" b="1" dirty="0"/>
              <a:t>Coop blev hackat…</a:t>
            </a:r>
            <a:r>
              <a:rPr lang="sv-SE" dirty="0"/>
              <a:t>?</a:t>
            </a:r>
          </a:p>
          <a:p>
            <a:pPr marL="0" lvl="0" indent="0" algn="l" rtl="0">
              <a:spcBef>
                <a:spcPts val="0"/>
              </a:spcBef>
              <a:spcAft>
                <a:spcPts val="0"/>
              </a:spcAft>
              <a:buNone/>
            </a:pPr>
            <a:br>
              <a:rPr lang="en-US" b="0" i="0" dirty="0"/>
            </a:br>
            <a:r>
              <a:rPr lang="sv-SE" dirty="0"/>
              <a:t>Precis som att man kan glömma att låsa sin ytterdörr, </a:t>
            </a:r>
            <a:br>
              <a:rPr lang="sv-SE" dirty="0"/>
            </a:br>
            <a:r>
              <a:rPr lang="sv-SE" dirty="0"/>
              <a:t>så var det en av Coops samarbetspartners som i princip ‘glömde’ att låsa sin digitala dörr.</a:t>
            </a:r>
          </a:p>
          <a:p>
            <a:pPr marL="0" lvl="0" indent="0" algn="l" rtl="0">
              <a:spcBef>
                <a:spcPts val="0"/>
              </a:spcBef>
              <a:spcAft>
                <a:spcPts val="0"/>
              </a:spcAft>
              <a:buNone/>
            </a:pPr>
            <a:br>
              <a:rPr lang="en-US" b="0" i="0" dirty="0"/>
            </a:br>
            <a:r>
              <a:rPr lang="sv-SE" dirty="0"/>
              <a:t>Det gjorde att hackare kunde ta sig in och </a:t>
            </a:r>
            <a:r>
              <a:rPr lang="sv-SE" b="1" dirty="0"/>
              <a:t>låsa eller kryptera hela systemet</a:t>
            </a:r>
            <a:r>
              <a:rPr lang="sv-SE" dirty="0"/>
              <a:t>, </a:t>
            </a:r>
            <a:br>
              <a:rPr lang="sv-SE" dirty="0"/>
            </a:br>
            <a:r>
              <a:rPr lang="sv-SE" dirty="0"/>
              <a:t>så att ingenting gick att använda.</a:t>
            </a:r>
            <a:br>
              <a:rPr lang="en-US" b="0" i="0" dirty="0"/>
            </a:br>
            <a:br>
              <a:rPr lang="en-US" b="0" i="0" dirty="0"/>
            </a:br>
            <a:r>
              <a:rPr lang="en-US" b="0" i="0" dirty="0"/>
              <a:t>Alla </a:t>
            </a:r>
            <a:r>
              <a:rPr lang="en-US" b="0" i="0" dirty="0" err="1"/>
              <a:t>butiker</a:t>
            </a:r>
            <a:r>
              <a:rPr lang="en-US" b="0" i="0" dirty="0"/>
              <a:t> I </a:t>
            </a:r>
            <a:r>
              <a:rPr lang="en-US" b="0" i="0" dirty="0" err="1"/>
              <a:t>hela</a:t>
            </a:r>
            <a:r>
              <a:rPr lang="en-US" b="0" i="0" dirty="0"/>
              <a:t> Sverige </a:t>
            </a:r>
            <a:r>
              <a:rPr lang="en-US" b="0" i="0" dirty="0" err="1"/>
              <a:t>stängdes</a:t>
            </a:r>
            <a:r>
              <a:rPr lang="en-US" b="0" i="0" dirty="0"/>
              <a:t> </a:t>
            </a:r>
            <a:r>
              <a:rPr lang="en-US" b="0" i="0" dirty="0" err="1"/>
              <a:t>ner</a:t>
            </a:r>
            <a:r>
              <a:rPr lang="en-US" b="0" i="0" dirty="0"/>
              <a:t> </a:t>
            </a:r>
            <a:r>
              <a:rPr lang="en-US" b="0" i="0" dirty="0" err="1"/>
              <a:t>i</a:t>
            </a:r>
            <a:r>
              <a:rPr lang="en-US" b="0" i="0" dirty="0"/>
              <a:t> </a:t>
            </a:r>
            <a:r>
              <a:rPr lang="en-US" b="0" i="0" dirty="0" err="1"/>
              <a:t>fyra</a:t>
            </a:r>
            <a:r>
              <a:rPr lang="en-US" b="0" i="0" dirty="0"/>
              <a:t> </a:t>
            </a:r>
            <a:r>
              <a:rPr lang="en-US" b="0" i="0" dirty="0" err="1"/>
              <a:t>dagar</a:t>
            </a:r>
            <a:r>
              <a:rPr lang="en-US" b="0" i="0" dirty="0"/>
              <a:t>!</a:t>
            </a:r>
            <a:br>
              <a:rPr lang="en-US" b="0" i="0" dirty="0"/>
            </a:br>
            <a:r>
              <a:rPr lang="sv-SE" dirty="0"/>
              <a:t>Det visar hur en enda miss kan påverka tusentals anställda… </a:t>
            </a:r>
            <a:br>
              <a:rPr lang="sv-SE" dirty="0"/>
            </a:br>
            <a:r>
              <a:rPr lang="sv-SE" dirty="0"/>
              <a:t>och miljoner människor som bara skulle handla mat. </a:t>
            </a:r>
            <a:br>
              <a:rPr lang="sv-SE" dirty="0"/>
            </a:br>
            <a:br>
              <a:rPr lang="sv-SE" dirty="0"/>
            </a:br>
            <a:r>
              <a:rPr lang="sv-SE" dirty="0"/>
              <a:t>Efter lektionen är det kanske ni som kan stoppa nästa stora cyberattack?</a:t>
            </a:r>
            <a:br>
              <a:rPr lang="en-US" b="0" i="0" dirty="0"/>
            </a:br>
            <a:br>
              <a:rPr lang="en-US" b="0" i="0" dirty="0"/>
            </a:br>
            <a:br>
              <a:rPr lang="en-US" b="0" i="0" dirty="0"/>
            </a:br>
            <a:r>
              <a:rPr lang="en-US" b="0" i="0" dirty="0"/>
              <a:t>…</a:t>
            </a:r>
            <a:endParaRPr dirty="0"/>
          </a:p>
        </p:txBody>
      </p:sp>
      <p:sp>
        <p:nvSpPr>
          <p:cNvPr id="289" name="Google Shape;289;p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1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07" name="Google Shape;307;p1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08" name="Google Shape;308;p1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p1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rtl="0"/>
            <a:r>
              <a:rPr lang="en-US" b="1" dirty="0"/>
              <a:t>Visa </a:t>
            </a:r>
            <a:r>
              <a:rPr lang="en-US" b="1" dirty="0" err="1"/>
              <a:t>fler</a:t>
            </a:r>
            <a:r>
              <a:rPr lang="en-US" b="1" dirty="0"/>
              <a:t> </a:t>
            </a:r>
            <a:r>
              <a:rPr lang="en-US" b="1" dirty="0" err="1"/>
              <a:t>exempel</a:t>
            </a:r>
            <a:r>
              <a:rPr lang="en-US" b="1" dirty="0"/>
              <a:t> </a:t>
            </a:r>
            <a:r>
              <a:rPr lang="en-US" b="1" dirty="0" err="1"/>
              <a:t>på</a:t>
            </a:r>
            <a:r>
              <a:rPr lang="en-US" b="1" dirty="0"/>
              <a:t> </a:t>
            </a:r>
            <a:r>
              <a:rPr lang="en-US" b="1" dirty="0" err="1"/>
              <a:t>vart</a:t>
            </a:r>
            <a:r>
              <a:rPr lang="en-US" b="1" dirty="0"/>
              <a:t> </a:t>
            </a:r>
            <a:r>
              <a:rPr lang="en-US" b="1" dirty="0" err="1"/>
              <a:t>cybersäkerhet</a:t>
            </a:r>
            <a:r>
              <a:rPr lang="en-US" b="1" dirty="0"/>
              <a:t> </a:t>
            </a:r>
            <a:r>
              <a:rPr lang="en-US" b="1" dirty="0" err="1"/>
              <a:t>finns</a:t>
            </a:r>
            <a:r>
              <a:rPr lang="en-US" b="1" dirty="0"/>
              <a:t>!</a:t>
            </a:r>
            <a:br>
              <a:rPr lang="en-US" b="1" dirty="0"/>
            </a:br>
            <a:br>
              <a:rPr lang="en-US" b="1" dirty="0"/>
            </a:br>
            <a:r>
              <a:rPr lang="en-US" b="0" i="1" dirty="0"/>
              <a:t>-&gt; Tips: </a:t>
            </a:r>
            <a:r>
              <a:rPr lang="en-US" b="0" i="1" dirty="0" err="1"/>
              <a:t>Associera</a:t>
            </a:r>
            <a:r>
              <a:rPr lang="en-US" b="0" i="1" dirty="0"/>
              <a:t> till </a:t>
            </a:r>
            <a:r>
              <a:rPr lang="en-US" b="0" i="1" dirty="0" err="1"/>
              <a:t>elevernas</a:t>
            </a:r>
            <a:r>
              <a:rPr lang="en-US" b="0" i="1" dirty="0"/>
              <a:t> </a:t>
            </a:r>
            <a:r>
              <a:rPr lang="en-US" b="0" i="1" dirty="0" err="1"/>
              <a:t>vardag</a:t>
            </a:r>
            <a:r>
              <a:rPr lang="en-US" b="0" i="1" dirty="0"/>
              <a:t>!</a:t>
            </a:r>
            <a:br>
              <a:rPr lang="en-US" b="0" i="1" dirty="0"/>
            </a:br>
            <a:br>
              <a:rPr lang="en-US" b="0" i="1" dirty="0"/>
            </a:br>
            <a:r>
              <a:rPr lang="sv-SE" sz="1200" b="1" i="1" u="sng" strike="noStrike" kern="1200" dirty="0">
                <a:solidFill>
                  <a:schemeClr val="tx1"/>
                </a:solidFill>
                <a:effectLst/>
                <a:latin typeface="+mn-lt"/>
                <a:ea typeface="+mn-ea"/>
                <a:cs typeface="+mn-cs"/>
              </a:rPr>
              <a:t>Exempel-manus:</a:t>
            </a:r>
          </a:p>
          <a:p>
            <a:pPr marL="0" lvl="0" indent="0" algn="l" rtl="0">
              <a:spcBef>
                <a:spcPts val="0"/>
              </a:spcBef>
              <a:spcAft>
                <a:spcPts val="0"/>
              </a:spcAft>
              <a:buNone/>
            </a:pPr>
            <a:br>
              <a:rPr lang="en-US" b="1" i="1" dirty="0"/>
            </a:br>
            <a:r>
              <a:rPr lang="en-US" b="0" i="0" dirty="0" err="1"/>
              <a:t>Låt</a:t>
            </a:r>
            <a:r>
              <a:rPr lang="en-US" b="0" i="0" dirty="0"/>
              <a:t> </a:t>
            </a:r>
            <a:r>
              <a:rPr lang="en-US" b="0" i="0" dirty="0" err="1"/>
              <a:t>oss</a:t>
            </a:r>
            <a:r>
              <a:rPr lang="en-US" b="0" i="0" dirty="0"/>
              <a:t> </a:t>
            </a:r>
            <a:r>
              <a:rPr lang="en-US" b="0" i="0" dirty="0" err="1"/>
              <a:t>titta</a:t>
            </a:r>
            <a:r>
              <a:rPr lang="en-US" b="0" i="0" dirty="0"/>
              <a:t> </a:t>
            </a:r>
            <a:r>
              <a:rPr lang="en-US" b="0" i="0" dirty="0" err="1"/>
              <a:t>på</a:t>
            </a:r>
            <a:r>
              <a:rPr lang="en-US" b="0" i="0" dirty="0"/>
              <a:t> lite </a:t>
            </a:r>
            <a:r>
              <a:rPr lang="en-US" b="0" i="0" dirty="0" err="1"/>
              <a:t>fler</a:t>
            </a:r>
            <a:r>
              <a:rPr lang="en-US" b="0" i="0" dirty="0"/>
              <a:t> </a:t>
            </a:r>
            <a:r>
              <a:rPr lang="en-US" b="0" i="0" dirty="0" err="1"/>
              <a:t>exempel</a:t>
            </a:r>
            <a:r>
              <a:rPr lang="en-US" b="0" i="0" dirty="0"/>
              <a:t> </a:t>
            </a:r>
            <a:r>
              <a:rPr lang="en-US" b="0" i="0" dirty="0" err="1"/>
              <a:t>vart</a:t>
            </a:r>
            <a:r>
              <a:rPr lang="en-US" b="0" i="0" dirty="0"/>
              <a:t> man </a:t>
            </a:r>
            <a:r>
              <a:rPr lang="en-US" b="0" i="0" dirty="0" err="1"/>
              <a:t>kan</a:t>
            </a:r>
            <a:r>
              <a:rPr lang="en-US" b="0" i="0" dirty="0"/>
              <a:t> </a:t>
            </a:r>
            <a:r>
              <a:rPr lang="en-US" b="0" i="0" dirty="0" err="1"/>
              <a:t>hitta</a:t>
            </a:r>
            <a:r>
              <a:rPr lang="en-US" b="0" i="0" dirty="0"/>
              <a:t> </a:t>
            </a:r>
            <a:r>
              <a:rPr lang="en-US" b="0" i="0" dirty="0" err="1"/>
              <a:t>cybersäkerhet</a:t>
            </a:r>
            <a:r>
              <a:rPr lang="en-US" b="0" i="0" dirty="0"/>
              <a:t>!</a:t>
            </a:r>
            <a:endParaRPr b="1" i="1" dirty="0"/>
          </a:p>
          <a:p>
            <a:pPr marL="0" lvl="0" indent="0" algn="l" rtl="0">
              <a:spcBef>
                <a:spcPts val="0"/>
              </a:spcBef>
              <a:spcAft>
                <a:spcPts val="0"/>
              </a:spcAft>
              <a:buNone/>
            </a:pPr>
            <a:endParaRPr b="0" i="0" dirty="0"/>
          </a:p>
        </p:txBody>
      </p:sp>
      <p:sp>
        <p:nvSpPr>
          <p:cNvPr id="310" name="Google Shape;310;p1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11" name="Google Shape;311;p1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1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30" name="Google Shape;330;p1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31" name="Google Shape;331;p1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 name="Google Shape;332;p1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rtl="0"/>
            <a:r>
              <a:rPr lang="en-US" b="1" dirty="0"/>
              <a:t>Visa </a:t>
            </a:r>
            <a:r>
              <a:rPr lang="en-US" b="1" dirty="0" err="1"/>
              <a:t>fler</a:t>
            </a:r>
            <a:r>
              <a:rPr lang="en-US" b="1" dirty="0"/>
              <a:t> </a:t>
            </a:r>
            <a:r>
              <a:rPr lang="en-US" b="1" dirty="0" err="1"/>
              <a:t>exempel</a:t>
            </a:r>
            <a:r>
              <a:rPr lang="en-US" b="1" dirty="0"/>
              <a:t> </a:t>
            </a:r>
            <a:r>
              <a:rPr lang="en-US" b="1" dirty="0" err="1"/>
              <a:t>på</a:t>
            </a:r>
            <a:r>
              <a:rPr lang="en-US" b="1" dirty="0"/>
              <a:t> </a:t>
            </a:r>
            <a:r>
              <a:rPr lang="en-US" b="1" dirty="0" err="1"/>
              <a:t>vart</a:t>
            </a:r>
            <a:r>
              <a:rPr lang="en-US" b="1" dirty="0"/>
              <a:t> </a:t>
            </a:r>
            <a:r>
              <a:rPr lang="en-US" b="1" dirty="0" err="1"/>
              <a:t>cybersäkerhet</a:t>
            </a:r>
            <a:r>
              <a:rPr lang="en-US" b="1" dirty="0"/>
              <a:t> </a:t>
            </a:r>
            <a:r>
              <a:rPr lang="en-US" b="1" dirty="0" err="1"/>
              <a:t>finns</a:t>
            </a:r>
            <a:r>
              <a:rPr lang="en-US" b="1" dirty="0"/>
              <a:t>!</a:t>
            </a:r>
            <a:br>
              <a:rPr lang="en-US" b="1" dirty="0"/>
            </a:br>
            <a:br>
              <a:rPr lang="en-US" b="1" dirty="0"/>
            </a:br>
            <a:r>
              <a:rPr lang="en-US" b="0" i="1" dirty="0"/>
              <a:t>-&gt; Tips: </a:t>
            </a:r>
            <a:r>
              <a:rPr lang="en-US" b="0" i="1" dirty="0" err="1"/>
              <a:t>Associera</a:t>
            </a:r>
            <a:r>
              <a:rPr lang="en-US" b="0" i="1" dirty="0"/>
              <a:t> till </a:t>
            </a:r>
            <a:r>
              <a:rPr lang="en-US" b="0" i="1" dirty="0" err="1"/>
              <a:t>elevernas</a:t>
            </a:r>
            <a:r>
              <a:rPr lang="en-US" b="0" i="1" dirty="0"/>
              <a:t> </a:t>
            </a:r>
            <a:r>
              <a:rPr lang="en-US" b="0" i="1" dirty="0" err="1"/>
              <a:t>vardag</a:t>
            </a:r>
            <a:r>
              <a:rPr lang="en-US" b="0" i="1" dirty="0"/>
              <a:t>!</a:t>
            </a:r>
            <a:br>
              <a:rPr lang="en-US" b="0" i="1" dirty="0"/>
            </a:br>
            <a:br>
              <a:rPr lang="en-US" b="0" i="1" dirty="0"/>
            </a:br>
            <a:r>
              <a:rPr lang="sv-SE" sz="1200" b="1" i="1" u="sng" strike="noStrike" kern="1200" dirty="0">
                <a:solidFill>
                  <a:schemeClr val="tx1"/>
                </a:solidFill>
                <a:effectLst/>
                <a:latin typeface="+mn-lt"/>
                <a:ea typeface="+mn-ea"/>
                <a:cs typeface="+mn-cs"/>
              </a:rPr>
              <a:t>Exempel-manus:</a:t>
            </a:r>
          </a:p>
          <a:p>
            <a:pPr marL="0" lvl="0" indent="0" algn="l" rtl="0">
              <a:spcBef>
                <a:spcPts val="0"/>
              </a:spcBef>
              <a:spcAft>
                <a:spcPts val="0"/>
              </a:spcAft>
              <a:buNone/>
            </a:pPr>
            <a:endParaRPr b="0" i="1" dirty="0"/>
          </a:p>
          <a:p>
            <a:pPr marL="0" lvl="0" indent="0" algn="l" rtl="0">
              <a:spcBef>
                <a:spcPts val="0"/>
              </a:spcBef>
              <a:spcAft>
                <a:spcPts val="0"/>
              </a:spcAft>
              <a:buNone/>
            </a:pPr>
            <a:r>
              <a:rPr lang="en-US" b="0" i="0" dirty="0"/>
              <a:t>Alla </a:t>
            </a:r>
            <a:r>
              <a:rPr lang="en-US" b="0" i="0" dirty="0" err="1"/>
              <a:t>sociala</a:t>
            </a:r>
            <a:r>
              <a:rPr lang="en-US" b="0" i="0" dirty="0"/>
              <a:t> </a:t>
            </a:r>
            <a:r>
              <a:rPr lang="en-US" b="0" i="0" dirty="0" err="1"/>
              <a:t>medier</a:t>
            </a:r>
            <a:r>
              <a:rPr lang="en-US" b="0" i="0" dirty="0"/>
              <a:t> </a:t>
            </a:r>
            <a:r>
              <a:rPr lang="en-US" b="0" i="0" dirty="0" err="1"/>
              <a:t>använder</a:t>
            </a:r>
            <a:r>
              <a:rPr lang="en-US" b="0" i="0" dirty="0"/>
              <a:t> </a:t>
            </a:r>
            <a:r>
              <a:rPr lang="en-US" b="0" i="0" dirty="0" err="1"/>
              <a:t>cybersäkerhet</a:t>
            </a:r>
            <a:r>
              <a:rPr lang="en-US" b="0" i="0" dirty="0"/>
              <a:t>!</a:t>
            </a:r>
            <a:br>
              <a:rPr lang="en-US" b="0" i="0" dirty="0"/>
            </a:br>
            <a:r>
              <a:rPr lang="en-US" b="0" i="0" dirty="0" err="1"/>
              <a:t>Ett</a:t>
            </a:r>
            <a:r>
              <a:rPr lang="en-US" b="0" i="0" dirty="0"/>
              <a:t> </a:t>
            </a:r>
            <a:r>
              <a:rPr lang="en-US" b="0" i="0" dirty="0" err="1"/>
              <a:t>uppenbart</a:t>
            </a:r>
            <a:r>
              <a:rPr lang="en-US" b="0" i="0" dirty="0"/>
              <a:t> </a:t>
            </a:r>
            <a:r>
              <a:rPr lang="en-US" b="0" i="0" dirty="0" err="1"/>
              <a:t>exempel</a:t>
            </a:r>
            <a:r>
              <a:rPr lang="en-US" b="0" i="0" dirty="0"/>
              <a:t> </a:t>
            </a:r>
            <a:r>
              <a:rPr lang="en-US" b="0" i="0" dirty="0" err="1"/>
              <a:t>är</a:t>
            </a:r>
            <a:r>
              <a:rPr lang="en-US" b="0" i="0" dirty="0"/>
              <a:t> </a:t>
            </a:r>
            <a:r>
              <a:rPr lang="en-US" b="0" i="0" dirty="0" err="1"/>
              <a:t>ju</a:t>
            </a:r>
            <a:r>
              <a:rPr lang="en-US" b="0" i="0" dirty="0"/>
              <a:t> alla </a:t>
            </a:r>
            <a:r>
              <a:rPr lang="en-US" b="0" i="0" dirty="0" err="1"/>
              <a:t>våras</a:t>
            </a:r>
            <a:r>
              <a:rPr lang="en-US" b="0" i="0" dirty="0"/>
              <a:t> </a:t>
            </a:r>
            <a:r>
              <a:rPr lang="en-US" b="0" i="0" dirty="0" err="1"/>
              <a:t>lösenord</a:t>
            </a:r>
            <a:r>
              <a:rPr lang="en-US" b="0" i="0" dirty="0"/>
              <a:t>, </a:t>
            </a:r>
            <a:r>
              <a:rPr lang="en-US" b="0" i="0" dirty="0" err="1"/>
              <a:t>någon</a:t>
            </a:r>
            <a:r>
              <a:rPr lang="en-US" b="0" i="0" dirty="0"/>
              <a:t> </a:t>
            </a:r>
            <a:r>
              <a:rPr lang="en-US" b="0" i="0" dirty="0" err="1"/>
              <a:t>som</a:t>
            </a:r>
            <a:r>
              <a:rPr lang="en-US" b="0" i="0" dirty="0"/>
              <a:t> </a:t>
            </a:r>
            <a:r>
              <a:rPr lang="en-US" b="0" i="0" dirty="0" err="1"/>
              <a:t>kan</a:t>
            </a:r>
            <a:r>
              <a:rPr lang="en-US" b="0" i="0" dirty="0"/>
              <a:t> </a:t>
            </a:r>
            <a:r>
              <a:rPr lang="en-US" b="0" i="0" dirty="0" err="1"/>
              <a:t>komma</a:t>
            </a:r>
            <a:r>
              <a:rPr lang="en-US" b="0" i="0" dirty="0"/>
              <a:t> </a:t>
            </a:r>
            <a:r>
              <a:rPr lang="en-US" b="0" i="0" dirty="0" err="1"/>
              <a:t>på</a:t>
            </a:r>
            <a:r>
              <a:rPr lang="en-US" b="0" i="0" dirty="0"/>
              <a:t> </a:t>
            </a:r>
            <a:r>
              <a:rPr lang="en-US" b="0" i="0" dirty="0" err="1"/>
              <a:t>något</a:t>
            </a:r>
            <a:r>
              <a:rPr lang="en-US" b="0" i="0" dirty="0"/>
              <a:t> </a:t>
            </a:r>
            <a:r>
              <a:rPr lang="en-US" b="0" i="0" dirty="0" err="1"/>
              <a:t>mer</a:t>
            </a:r>
            <a:r>
              <a:rPr lang="en-US" b="0" i="0" dirty="0"/>
              <a:t>?</a:t>
            </a:r>
            <a:br>
              <a:rPr lang="en-US" b="0" i="0" dirty="0"/>
            </a:br>
            <a:br>
              <a:rPr lang="en-US" b="0" i="0" dirty="0"/>
            </a:br>
            <a:r>
              <a:rPr lang="en-US" b="0" i="0" dirty="0" err="1"/>
              <a:t>T.ex</a:t>
            </a:r>
            <a:endParaRPr b="0" i="0" dirty="0"/>
          </a:p>
          <a:p>
            <a:pPr marL="171450" lvl="0" indent="-171450" algn="l" rtl="0">
              <a:spcBef>
                <a:spcPts val="0"/>
              </a:spcBef>
              <a:spcAft>
                <a:spcPts val="0"/>
              </a:spcAft>
              <a:buClr>
                <a:schemeClr val="dk1"/>
              </a:buClr>
              <a:buSzPts val="1200"/>
              <a:buFont typeface="Noto Sans Symbols"/>
              <a:buChar char="🡺"/>
            </a:pPr>
            <a:r>
              <a:rPr lang="en-US" b="0" i="0" dirty="0" err="1"/>
              <a:t>Bekräfta</a:t>
            </a:r>
            <a:r>
              <a:rPr lang="en-US" b="0" i="0" dirty="0"/>
              <a:t> sin </a:t>
            </a:r>
            <a:r>
              <a:rPr lang="en-US" b="0" i="0" dirty="0" err="1"/>
              <a:t>inloggning</a:t>
            </a:r>
            <a:r>
              <a:rPr lang="en-US" b="0" i="0" dirty="0"/>
              <a:t> via mail</a:t>
            </a:r>
            <a:endParaRPr dirty="0"/>
          </a:p>
          <a:p>
            <a:pPr marL="171450" lvl="0" indent="-171450" algn="l" rtl="0">
              <a:spcBef>
                <a:spcPts val="0"/>
              </a:spcBef>
              <a:spcAft>
                <a:spcPts val="0"/>
              </a:spcAft>
              <a:buClr>
                <a:schemeClr val="dk1"/>
              </a:buClr>
              <a:buSzPts val="1200"/>
              <a:buFont typeface="Noto Sans Symbols"/>
              <a:buChar char="🡺"/>
            </a:pPr>
            <a:r>
              <a:rPr lang="en-US" b="0" i="0" dirty="0" err="1"/>
              <a:t>Protokoll</a:t>
            </a:r>
            <a:r>
              <a:rPr lang="en-US" b="0" i="0" dirty="0"/>
              <a:t> </a:t>
            </a:r>
            <a:r>
              <a:rPr lang="en-US" b="0" i="0" dirty="0" err="1"/>
              <a:t>som</a:t>
            </a:r>
            <a:r>
              <a:rPr lang="en-US" b="0" i="0" dirty="0"/>
              <a:t> ser till </a:t>
            </a:r>
            <a:r>
              <a:rPr lang="en-US" b="0" i="0" dirty="0" err="1"/>
              <a:t>att</a:t>
            </a:r>
            <a:r>
              <a:rPr lang="en-US" b="0" i="0" dirty="0"/>
              <a:t> </a:t>
            </a:r>
            <a:r>
              <a:rPr lang="en-US" b="0" i="0" dirty="0" err="1"/>
              <a:t>privata</a:t>
            </a:r>
            <a:r>
              <a:rPr lang="en-US" b="0" i="0" dirty="0"/>
              <a:t> profiler </a:t>
            </a:r>
            <a:r>
              <a:rPr lang="en-US" b="0" i="0" dirty="0" err="1"/>
              <a:t>är</a:t>
            </a:r>
            <a:r>
              <a:rPr lang="en-US" b="0" i="0" dirty="0"/>
              <a:t> private</a:t>
            </a:r>
            <a:endParaRPr dirty="0"/>
          </a:p>
          <a:p>
            <a:pPr marL="171450" lvl="0" indent="-171450" algn="l" rtl="0">
              <a:spcBef>
                <a:spcPts val="0"/>
              </a:spcBef>
              <a:spcAft>
                <a:spcPts val="0"/>
              </a:spcAft>
              <a:buClr>
                <a:schemeClr val="dk1"/>
              </a:buClr>
              <a:buSzPts val="1200"/>
              <a:buFont typeface="Noto Sans Symbols"/>
              <a:buChar char="🡺"/>
            </a:pPr>
            <a:r>
              <a:rPr lang="en-US" b="0" i="0" dirty="0" err="1"/>
              <a:t>Att</a:t>
            </a:r>
            <a:r>
              <a:rPr lang="en-US" b="0" i="0" dirty="0"/>
              <a:t> </a:t>
            </a:r>
            <a:r>
              <a:rPr lang="en-US" b="0" i="0" dirty="0" err="1"/>
              <a:t>inte</a:t>
            </a:r>
            <a:r>
              <a:rPr lang="en-US" b="0" i="0" dirty="0"/>
              <a:t> </a:t>
            </a:r>
            <a:r>
              <a:rPr lang="en-US" b="0" i="0" dirty="0" err="1"/>
              <a:t>skicka</a:t>
            </a:r>
            <a:r>
              <a:rPr lang="en-US" b="0" i="0" dirty="0"/>
              <a:t> information till </a:t>
            </a:r>
            <a:r>
              <a:rPr lang="en-US" b="0" i="0" dirty="0" err="1"/>
              <a:t>främlingar</a:t>
            </a:r>
            <a:endParaRPr b="1" i="0" dirty="0"/>
          </a:p>
          <a:p>
            <a:pPr marL="0" lvl="0" indent="0" algn="l" rtl="0">
              <a:spcBef>
                <a:spcPts val="0"/>
              </a:spcBef>
              <a:spcAft>
                <a:spcPts val="0"/>
              </a:spcAft>
              <a:buNone/>
            </a:pPr>
            <a:endParaRPr b="0" i="0" dirty="0"/>
          </a:p>
        </p:txBody>
      </p:sp>
      <p:sp>
        <p:nvSpPr>
          <p:cNvPr id="333" name="Google Shape;333;p1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34" name="Google Shape;334;p1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1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1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1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rtl="0"/>
            <a:r>
              <a:rPr lang="en-US" b="1" dirty="0"/>
              <a:t>Visa </a:t>
            </a:r>
            <a:r>
              <a:rPr lang="en-US" b="1" dirty="0" err="1"/>
              <a:t>fler</a:t>
            </a:r>
            <a:r>
              <a:rPr lang="en-US" b="1" dirty="0"/>
              <a:t> </a:t>
            </a:r>
            <a:r>
              <a:rPr lang="en-US" b="1" dirty="0" err="1"/>
              <a:t>exempel</a:t>
            </a:r>
            <a:r>
              <a:rPr lang="en-US" b="1" dirty="0"/>
              <a:t> </a:t>
            </a:r>
            <a:r>
              <a:rPr lang="en-US" b="1" dirty="0" err="1"/>
              <a:t>på</a:t>
            </a:r>
            <a:r>
              <a:rPr lang="en-US" b="1" dirty="0"/>
              <a:t> </a:t>
            </a:r>
            <a:r>
              <a:rPr lang="en-US" b="1" dirty="0" err="1"/>
              <a:t>vart</a:t>
            </a:r>
            <a:r>
              <a:rPr lang="en-US" b="1" dirty="0"/>
              <a:t> </a:t>
            </a:r>
            <a:r>
              <a:rPr lang="en-US" b="1" dirty="0" err="1"/>
              <a:t>cybersäkerhet</a:t>
            </a:r>
            <a:r>
              <a:rPr lang="en-US" b="1" dirty="0"/>
              <a:t> </a:t>
            </a:r>
            <a:r>
              <a:rPr lang="en-US" b="1" dirty="0" err="1"/>
              <a:t>finns</a:t>
            </a:r>
            <a:r>
              <a:rPr lang="en-US" b="1" dirty="0"/>
              <a:t>!</a:t>
            </a:r>
            <a:br>
              <a:rPr lang="en-US" b="1" dirty="0"/>
            </a:br>
            <a:br>
              <a:rPr lang="en-US" b="1" dirty="0"/>
            </a:br>
            <a:r>
              <a:rPr lang="en-US" b="0" i="1" dirty="0"/>
              <a:t>-&gt; Tips: </a:t>
            </a:r>
            <a:r>
              <a:rPr lang="en-US" b="0" i="1" dirty="0" err="1"/>
              <a:t>Associera</a:t>
            </a:r>
            <a:r>
              <a:rPr lang="en-US" b="0" i="1" dirty="0"/>
              <a:t> till </a:t>
            </a:r>
            <a:r>
              <a:rPr lang="en-US" b="0" i="1" dirty="0" err="1"/>
              <a:t>elevernas</a:t>
            </a:r>
            <a:r>
              <a:rPr lang="en-US" b="0" i="1" dirty="0"/>
              <a:t> </a:t>
            </a:r>
            <a:r>
              <a:rPr lang="en-US" b="0" i="1" dirty="0" err="1"/>
              <a:t>vardag</a:t>
            </a:r>
            <a:r>
              <a:rPr lang="en-US" b="0" i="1" dirty="0"/>
              <a:t>!</a:t>
            </a:r>
            <a:br>
              <a:rPr lang="en-US" b="0" i="1" dirty="0"/>
            </a:br>
            <a:br>
              <a:rPr lang="en-US" b="0" i="1" dirty="0"/>
            </a:br>
            <a:r>
              <a:rPr lang="sv-SE" sz="1200" b="1" i="1" u="sng" strike="noStrike" kern="1200" dirty="0">
                <a:solidFill>
                  <a:schemeClr val="tx1"/>
                </a:solidFill>
                <a:effectLst/>
                <a:latin typeface="+mn-lt"/>
                <a:ea typeface="+mn-ea"/>
                <a:cs typeface="+mn-cs"/>
              </a:rPr>
              <a:t>Exempel-manus:</a:t>
            </a:r>
          </a:p>
          <a:p>
            <a:pPr marL="0" lvl="0" indent="0" algn="l" rtl="0">
              <a:spcBef>
                <a:spcPts val="0"/>
              </a:spcBef>
              <a:spcAft>
                <a:spcPts val="0"/>
              </a:spcAft>
              <a:buNone/>
            </a:pPr>
            <a:endParaRPr b="0" i="1" dirty="0"/>
          </a:p>
          <a:p>
            <a:pPr marL="0" lvl="0" indent="0" algn="l" rtl="0">
              <a:spcBef>
                <a:spcPts val="0"/>
              </a:spcBef>
              <a:spcAft>
                <a:spcPts val="0"/>
              </a:spcAft>
              <a:buNone/>
            </a:pPr>
            <a:r>
              <a:rPr lang="en-US" b="0" i="0" dirty="0" err="1"/>
              <a:t>Spel</a:t>
            </a:r>
            <a:r>
              <a:rPr lang="en-US" b="0" i="0" dirty="0"/>
              <a:t> </a:t>
            </a:r>
            <a:r>
              <a:rPr lang="en-US" b="0" i="0" dirty="0" err="1"/>
              <a:t>använder</a:t>
            </a:r>
            <a:r>
              <a:rPr lang="en-US" b="0" i="0" dirty="0"/>
              <a:t> </a:t>
            </a:r>
            <a:r>
              <a:rPr lang="en-US" b="0" i="0" dirty="0" err="1"/>
              <a:t>också</a:t>
            </a:r>
            <a:r>
              <a:rPr lang="en-US" b="0" i="0" dirty="0"/>
              <a:t> </a:t>
            </a:r>
            <a:r>
              <a:rPr lang="en-US" b="0" i="0" dirty="0" err="1"/>
              <a:t>cybersäkerhet</a:t>
            </a:r>
            <a:r>
              <a:rPr lang="en-US" b="0" i="0" dirty="0"/>
              <a:t>!</a:t>
            </a:r>
            <a:br>
              <a:rPr lang="en-US" b="0" i="0" dirty="0"/>
            </a:br>
            <a:r>
              <a:rPr lang="en-US" b="0" i="0" dirty="0" err="1"/>
              <a:t>Återigen</a:t>
            </a:r>
            <a:r>
              <a:rPr lang="en-US" b="0" i="0" dirty="0"/>
              <a:t> </a:t>
            </a:r>
            <a:r>
              <a:rPr lang="en-US" b="0" i="0" dirty="0" err="1"/>
              <a:t>lösenord</a:t>
            </a:r>
            <a:r>
              <a:rPr lang="en-US" b="0" i="0" dirty="0"/>
              <a:t> för </a:t>
            </a:r>
            <a:r>
              <a:rPr lang="en-US" b="0" i="0" dirty="0" err="1"/>
              <a:t>att</a:t>
            </a:r>
            <a:r>
              <a:rPr lang="en-US" b="0" i="0" dirty="0"/>
              <a:t> </a:t>
            </a:r>
            <a:r>
              <a:rPr lang="en-US" b="0" i="0" dirty="0" err="1"/>
              <a:t>kunna</a:t>
            </a:r>
            <a:r>
              <a:rPr lang="en-US" b="0" i="0" dirty="0"/>
              <a:t> </a:t>
            </a:r>
            <a:r>
              <a:rPr lang="en-US" b="0" i="0" dirty="0" err="1"/>
              <a:t>logga</a:t>
            </a:r>
            <a:r>
              <a:rPr lang="en-US" b="0" i="0" dirty="0"/>
              <a:t> in och </a:t>
            </a:r>
            <a:r>
              <a:rPr lang="en-US" b="0" i="0" dirty="0" err="1"/>
              <a:t>spela</a:t>
            </a:r>
            <a:r>
              <a:rPr lang="en-US" b="0" i="0" dirty="0"/>
              <a:t>, </a:t>
            </a:r>
            <a:r>
              <a:rPr lang="en-US" b="0" i="0" dirty="0" err="1"/>
              <a:t>någon</a:t>
            </a:r>
            <a:r>
              <a:rPr lang="en-US" b="0" i="0" dirty="0"/>
              <a:t> </a:t>
            </a:r>
            <a:r>
              <a:rPr lang="en-US" b="0" i="0" dirty="0" err="1"/>
              <a:t>som</a:t>
            </a:r>
            <a:r>
              <a:rPr lang="en-US" b="0" i="0" dirty="0"/>
              <a:t> </a:t>
            </a:r>
            <a:r>
              <a:rPr lang="en-US" b="0" i="0" dirty="0" err="1"/>
              <a:t>kommer</a:t>
            </a:r>
            <a:r>
              <a:rPr lang="en-US" b="0" i="0" dirty="0"/>
              <a:t> </a:t>
            </a:r>
            <a:r>
              <a:rPr lang="en-US" b="0" i="0" dirty="0" err="1"/>
              <a:t>på</a:t>
            </a:r>
            <a:r>
              <a:rPr lang="en-US" b="0" i="0" dirty="0"/>
              <a:t> </a:t>
            </a:r>
            <a:r>
              <a:rPr lang="en-US" b="0" i="0" dirty="0" err="1"/>
              <a:t>något</a:t>
            </a:r>
            <a:r>
              <a:rPr lang="en-US" b="0" i="0" dirty="0"/>
              <a:t> </a:t>
            </a:r>
            <a:r>
              <a:rPr lang="en-US" b="0" i="0" dirty="0" err="1"/>
              <a:t>mer</a:t>
            </a:r>
            <a:r>
              <a:rPr lang="en-US" b="0" i="0" dirty="0"/>
              <a:t>?</a:t>
            </a:r>
            <a:br>
              <a:rPr lang="en-US" b="0" i="0" dirty="0"/>
            </a:br>
            <a:br>
              <a:rPr lang="en-US" b="0" i="0" dirty="0"/>
            </a:br>
            <a:r>
              <a:rPr lang="en-US" b="0" i="0" dirty="0" err="1"/>
              <a:t>T.ex</a:t>
            </a:r>
            <a:endParaRPr b="0" i="0" dirty="0"/>
          </a:p>
          <a:p>
            <a:pPr marL="171450" lvl="0" indent="-171450" algn="l" rtl="0">
              <a:spcBef>
                <a:spcPts val="0"/>
              </a:spcBef>
              <a:spcAft>
                <a:spcPts val="0"/>
              </a:spcAft>
              <a:buClr>
                <a:schemeClr val="dk1"/>
              </a:buClr>
              <a:buSzPts val="1200"/>
              <a:buFont typeface="Noto Sans Symbols"/>
              <a:buChar char="🡺"/>
            </a:pPr>
            <a:r>
              <a:rPr lang="en-US" b="0" i="0" dirty="0"/>
              <a:t>Anti-Cheat </a:t>
            </a:r>
            <a:r>
              <a:rPr lang="en-US" b="0" i="0" dirty="0" err="1"/>
              <a:t>som</a:t>
            </a:r>
            <a:r>
              <a:rPr lang="en-US" b="0" i="0" dirty="0"/>
              <a:t> </a:t>
            </a:r>
            <a:r>
              <a:rPr lang="en-US" b="0" i="0" dirty="0" err="1"/>
              <a:t>skannar</a:t>
            </a:r>
            <a:r>
              <a:rPr lang="en-US" b="0" i="0" dirty="0"/>
              <a:t> din </a:t>
            </a:r>
            <a:r>
              <a:rPr lang="en-US" b="0" i="0" dirty="0" err="1"/>
              <a:t>dator</a:t>
            </a:r>
            <a:r>
              <a:rPr lang="en-US" b="0" i="0" dirty="0"/>
              <a:t> </a:t>
            </a:r>
            <a:r>
              <a:rPr lang="en-US" b="0" i="0" dirty="0" err="1"/>
              <a:t>efter</a:t>
            </a:r>
            <a:r>
              <a:rPr lang="en-US" b="0" i="0" dirty="0"/>
              <a:t> </a:t>
            </a:r>
            <a:r>
              <a:rPr lang="en-US" b="0" i="0" dirty="0" err="1"/>
              <a:t>fusk</a:t>
            </a:r>
            <a:endParaRPr b="0" i="0" dirty="0"/>
          </a:p>
          <a:p>
            <a:pPr marL="171450" lvl="0" indent="-171450" algn="l" rtl="0">
              <a:spcBef>
                <a:spcPts val="0"/>
              </a:spcBef>
              <a:spcAft>
                <a:spcPts val="0"/>
              </a:spcAft>
              <a:buClr>
                <a:schemeClr val="dk1"/>
              </a:buClr>
              <a:buSzPts val="1200"/>
              <a:buFont typeface="Noto Sans Symbols"/>
              <a:buChar char="🡺"/>
            </a:pPr>
            <a:r>
              <a:rPr lang="en-US" b="0" i="0" dirty="0" err="1"/>
              <a:t>Att</a:t>
            </a:r>
            <a:r>
              <a:rPr lang="en-US" b="0" i="0" dirty="0"/>
              <a:t> </a:t>
            </a:r>
            <a:r>
              <a:rPr lang="en-US" b="0" i="0" dirty="0" err="1"/>
              <a:t>blockera</a:t>
            </a:r>
            <a:r>
              <a:rPr lang="en-US" b="0" i="0" dirty="0"/>
              <a:t> folk </a:t>
            </a:r>
            <a:r>
              <a:rPr lang="en-US" b="0" i="0" dirty="0" err="1"/>
              <a:t>som</a:t>
            </a:r>
            <a:r>
              <a:rPr lang="en-US" b="0" i="0" dirty="0"/>
              <a:t> </a:t>
            </a:r>
            <a:r>
              <a:rPr lang="en-US" b="0" i="0" dirty="0" err="1"/>
              <a:t>försöker</a:t>
            </a:r>
            <a:r>
              <a:rPr lang="en-US" b="0" i="0" dirty="0"/>
              <a:t> </a:t>
            </a:r>
            <a:r>
              <a:rPr lang="en-US" b="0" i="0" dirty="0" err="1"/>
              <a:t>fiska</a:t>
            </a:r>
            <a:r>
              <a:rPr lang="en-US" b="0" i="0" dirty="0"/>
              <a:t> din information</a:t>
            </a:r>
            <a:endParaRPr dirty="0"/>
          </a:p>
        </p:txBody>
      </p:sp>
      <p:sp>
        <p:nvSpPr>
          <p:cNvPr id="362" name="Google Shape;362;p1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3" name="Google Shape;363;p1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1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94" name="Google Shape;394;p1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95" name="Google Shape;395;p1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6" name="Google Shape;396;p1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rtl="0"/>
            <a:r>
              <a:rPr lang="en-US" b="1" dirty="0"/>
              <a:t>Visa </a:t>
            </a:r>
            <a:r>
              <a:rPr lang="en-US" b="1" dirty="0" err="1"/>
              <a:t>fler</a:t>
            </a:r>
            <a:r>
              <a:rPr lang="en-US" b="1" dirty="0"/>
              <a:t> </a:t>
            </a:r>
            <a:r>
              <a:rPr lang="en-US" b="1" dirty="0" err="1"/>
              <a:t>exempel</a:t>
            </a:r>
            <a:r>
              <a:rPr lang="en-US" b="1" dirty="0"/>
              <a:t> </a:t>
            </a:r>
            <a:r>
              <a:rPr lang="en-US" b="1" dirty="0" err="1"/>
              <a:t>på</a:t>
            </a:r>
            <a:r>
              <a:rPr lang="en-US" b="1" dirty="0"/>
              <a:t> </a:t>
            </a:r>
            <a:r>
              <a:rPr lang="en-US" b="1" dirty="0" err="1"/>
              <a:t>vart</a:t>
            </a:r>
            <a:r>
              <a:rPr lang="en-US" b="1" dirty="0"/>
              <a:t> </a:t>
            </a:r>
            <a:r>
              <a:rPr lang="en-US" b="1" dirty="0" err="1"/>
              <a:t>cybersäkerhet</a:t>
            </a:r>
            <a:r>
              <a:rPr lang="en-US" b="1" dirty="0"/>
              <a:t> </a:t>
            </a:r>
            <a:r>
              <a:rPr lang="en-US" b="1" dirty="0" err="1"/>
              <a:t>finns</a:t>
            </a:r>
            <a:r>
              <a:rPr lang="en-US" b="1" dirty="0"/>
              <a:t>!</a:t>
            </a:r>
            <a:br>
              <a:rPr lang="en-US" b="1" dirty="0"/>
            </a:br>
            <a:br>
              <a:rPr lang="en-US" b="1" dirty="0"/>
            </a:br>
            <a:r>
              <a:rPr lang="en-US" b="0" i="1" dirty="0"/>
              <a:t>-&gt; Tips: </a:t>
            </a:r>
            <a:r>
              <a:rPr lang="en-US" b="0" i="1" dirty="0" err="1"/>
              <a:t>Associera</a:t>
            </a:r>
            <a:r>
              <a:rPr lang="en-US" b="0" i="1" dirty="0"/>
              <a:t> till </a:t>
            </a:r>
            <a:r>
              <a:rPr lang="en-US" b="0" i="1" dirty="0" err="1"/>
              <a:t>elevernas</a:t>
            </a:r>
            <a:r>
              <a:rPr lang="en-US" b="0" i="1" dirty="0"/>
              <a:t> </a:t>
            </a:r>
            <a:r>
              <a:rPr lang="en-US" b="0" i="1" dirty="0" err="1"/>
              <a:t>vardag</a:t>
            </a:r>
            <a:r>
              <a:rPr lang="en-US" b="0" i="1" dirty="0"/>
              <a:t>!</a:t>
            </a:r>
            <a:br>
              <a:rPr lang="en-US" b="0" i="1" dirty="0"/>
            </a:br>
            <a:br>
              <a:rPr lang="en-US" b="0" i="1" dirty="0"/>
            </a:br>
            <a:r>
              <a:rPr lang="sv-SE" sz="1200" b="1" i="1" u="sng" strike="noStrike" kern="1200" dirty="0">
                <a:solidFill>
                  <a:schemeClr val="tx1"/>
                </a:solidFill>
                <a:effectLst/>
                <a:latin typeface="+mn-lt"/>
                <a:ea typeface="+mn-ea"/>
                <a:cs typeface="+mn-cs"/>
              </a:rPr>
              <a:t>Exempel-manus:</a:t>
            </a:r>
          </a:p>
          <a:p>
            <a:pPr marL="0" lvl="0" indent="0" algn="l" rtl="0">
              <a:spcBef>
                <a:spcPts val="0"/>
              </a:spcBef>
              <a:spcAft>
                <a:spcPts val="0"/>
              </a:spcAft>
              <a:buNone/>
            </a:pPr>
            <a:endParaRPr b="0" i="1" dirty="0"/>
          </a:p>
          <a:p>
            <a:pPr marL="0" lvl="0" indent="0" algn="l" rtl="0">
              <a:spcBef>
                <a:spcPts val="0"/>
              </a:spcBef>
              <a:spcAft>
                <a:spcPts val="0"/>
              </a:spcAft>
              <a:buNone/>
            </a:pPr>
            <a:r>
              <a:rPr lang="en-US" b="0" i="0" dirty="0" err="1"/>
              <a:t>Samhället</a:t>
            </a:r>
            <a:r>
              <a:rPr lang="en-US" b="0" i="0" dirty="0"/>
              <a:t> </a:t>
            </a:r>
            <a:r>
              <a:rPr lang="en-US" b="0" i="0" dirty="0" err="1"/>
              <a:t>är</a:t>
            </a:r>
            <a:r>
              <a:rPr lang="en-US" b="0" i="0" dirty="0"/>
              <a:t> </a:t>
            </a:r>
            <a:r>
              <a:rPr lang="en-US" b="0" i="0" dirty="0" err="1"/>
              <a:t>också</a:t>
            </a:r>
            <a:r>
              <a:rPr lang="en-US" b="0" i="0" dirty="0"/>
              <a:t> </a:t>
            </a:r>
            <a:r>
              <a:rPr lang="en-US" b="0" i="0" dirty="0" err="1"/>
              <a:t>otroligt</a:t>
            </a:r>
            <a:r>
              <a:rPr lang="en-US" b="0" i="0" dirty="0"/>
              <a:t> </a:t>
            </a:r>
            <a:r>
              <a:rPr lang="en-US" b="0" i="0" dirty="0" err="1"/>
              <a:t>beroende</a:t>
            </a:r>
            <a:r>
              <a:rPr lang="en-US" b="0" i="0" dirty="0"/>
              <a:t> av </a:t>
            </a:r>
            <a:r>
              <a:rPr lang="en-US" b="0" i="0" dirty="0" err="1"/>
              <a:t>cybersäkerhet</a:t>
            </a:r>
            <a:r>
              <a:rPr lang="en-US" b="0" i="0" dirty="0"/>
              <a:t>!</a:t>
            </a:r>
            <a:br>
              <a:rPr lang="en-US" b="0" i="0" dirty="0"/>
            </a:br>
            <a:r>
              <a:rPr lang="en-US" b="0" i="0" dirty="0" err="1"/>
              <a:t>Nästan</a:t>
            </a:r>
            <a:r>
              <a:rPr lang="en-US" b="0" i="0" dirty="0"/>
              <a:t> all </a:t>
            </a:r>
            <a:r>
              <a:rPr lang="en-US" b="0" i="0" dirty="0" err="1"/>
              <a:t>infrastruktur</a:t>
            </a:r>
            <a:r>
              <a:rPr lang="en-US" b="0" i="0" dirty="0"/>
              <a:t> </a:t>
            </a:r>
            <a:r>
              <a:rPr lang="en-US" b="0" i="0" dirty="0" err="1"/>
              <a:t>är</a:t>
            </a:r>
            <a:r>
              <a:rPr lang="en-US" b="0" i="0" dirty="0"/>
              <a:t> </a:t>
            </a:r>
            <a:r>
              <a:rPr lang="en-US" b="0" i="0" dirty="0" err="1"/>
              <a:t>skyddad</a:t>
            </a:r>
            <a:r>
              <a:rPr lang="en-US" b="0" i="0" dirty="0"/>
              <a:t> med </a:t>
            </a:r>
            <a:r>
              <a:rPr lang="en-US" b="0" i="0" dirty="0" err="1"/>
              <a:t>hjälp</a:t>
            </a:r>
            <a:r>
              <a:rPr lang="en-US" b="0" i="0" dirty="0"/>
              <a:t> av </a:t>
            </a:r>
            <a:r>
              <a:rPr lang="en-US" b="0" i="0" dirty="0" err="1"/>
              <a:t>cybersäkerhet</a:t>
            </a:r>
            <a:r>
              <a:rPr lang="en-US" b="0" i="0" dirty="0"/>
              <a:t>.</a:t>
            </a:r>
            <a:br>
              <a:rPr lang="en-US" b="0" i="0" dirty="0"/>
            </a:br>
            <a:br>
              <a:rPr lang="en-US" b="0" i="0" dirty="0"/>
            </a:br>
            <a:r>
              <a:rPr lang="en-US" b="0" i="0" dirty="0" err="1"/>
              <a:t>T.ex</a:t>
            </a:r>
            <a:endParaRPr b="0" i="0" dirty="0"/>
          </a:p>
          <a:p>
            <a:pPr marL="171450" lvl="0" indent="-171450" algn="l" rtl="0">
              <a:spcBef>
                <a:spcPts val="0"/>
              </a:spcBef>
              <a:spcAft>
                <a:spcPts val="0"/>
              </a:spcAft>
              <a:buClr>
                <a:schemeClr val="dk1"/>
              </a:buClr>
              <a:buSzPts val="1200"/>
              <a:buFont typeface="Noto Sans Symbols"/>
              <a:buChar char="🡺"/>
            </a:pPr>
            <a:r>
              <a:rPr lang="en-US" b="0" i="0" dirty="0" err="1"/>
              <a:t>Utan</a:t>
            </a:r>
            <a:r>
              <a:rPr lang="en-US" b="0" i="0" dirty="0"/>
              <a:t> </a:t>
            </a:r>
            <a:r>
              <a:rPr lang="en-US" b="0" i="0" dirty="0" err="1"/>
              <a:t>cybersäkerhet</a:t>
            </a:r>
            <a:r>
              <a:rPr lang="en-US" b="0" i="0" dirty="0"/>
              <a:t> hade min </a:t>
            </a:r>
            <a:r>
              <a:rPr lang="en-US" b="0" i="0" dirty="0" err="1"/>
              <a:t>tåg</a:t>
            </a:r>
            <a:r>
              <a:rPr lang="en-US" b="0" i="0" dirty="0"/>
              <a:t>-/</a:t>
            </a:r>
            <a:r>
              <a:rPr lang="en-US" b="0" i="0" dirty="0" err="1"/>
              <a:t>bussbiljett</a:t>
            </a:r>
            <a:r>
              <a:rPr lang="en-US" b="0" i="0" dirty="0"/>
              <a:t> </a:t>
            </a:r>
            <a:r>
              <a:rPr lang="en-US" b="0" i="0" dirty="0" err="1"/>
              <a:t>inte</a:t>
            </a:r>
            <a:r>
              <a:rPr lang="en-US" b="0" i="0" dirty="0"/>
              <a:t> </a:t>
            </a:r>
            <a:r>
              <a:rPr lang="en-US" b="0" i="0" dirty="0" err="1"/>
              <a:t>fungerat</a:t>
            </a:r>
            <a:r>
              <a:rPr lang="en-US" b="0" i="0" dirty="0"/>
              <a:t>!</a:t>
            </a:r>
            <a:endParaRPr dirty="0"/>
          </a:p>
          <a:p>
            <a:pPr marL="171450" lvl="0" indent="-171450" algn="l" rtl="0">
              <a:spcBef>
                <a:spcPts val="0"/>
              </a:spcBef>
              <a:spcAft>
                <a:spcPts val="0"/>
              </a:spcAft>
              <a:buClr>
                <a:schemeClr val="dk1"/>
              </a:buClr>
              <a:buSzPts val="1200"/>
              <a:buFont typeface="Noto Sans Symbols"/>
              <a:buChar char="🡺"/>
            </a:pPr>
            <a:r>
              <a:rPr lang="en-US" b="0" i="0" dirty="0"/>
              <a:t>Sjukhusen hade </a:t>
            </a:r>
            <a:r>
              <a:rPr lang="en-US" b="0" i="0" dirty="0" err="1"/>
              <a:t>inte</a:t>
            </a:r>
            <a:r>
              <a:rPr lang="en-US" b="0" i="0" dirty="0"/>
              <a:t> </a:t>
            </a:r>
            <a:r>
              <a:rPr lang="en-US" b="0" i="0" dirty="0" err="1"/>
              <a:t>längre</a:t>
            </a:r>
            <a:r>
              <a:rPr lang="en-US" b="0" i="0" dirty="0"/>
              <a:t> </a:t>
            </a:r>
            <a:r>
              <a:rPr lang="en-US" b="0" i="0" dirty="0" err="1"/>
              <a:t>kunnat</a:t>
            </a:r>
            <a:r>
              <a:rPr lang="en-US" b="0" i="0" dirty="0"/>
              <a:t> se </a:t>
            </a:r>
            <a:r>
              <a:rPr lang="en-US" b="0" i="0" dirty="0" err="1"/>
              <a:t>allergier</a:t>
            </a:r>
            <a:r>
              <a:rPr lang="en-US" b="0" i="0" dirty="0"/>
              <a:t> </a:t>
            </a:r>
            <a:r>
              <a:rPr lang="en-US" b="0" i="0" dirty="0" err="1"/>
              <a:t>eller</a:t>
            </a:r>
            <a:r>
              <a:rPr lang="en-US" b="0" i="0" dirty="0"/>
              <a:t> information om </a:t>
            </a:r>
            <a:r>
              <a:rPr lang="en-US" b="0" i="0" dirty="0" err="1"/>
              <a:t>sina</a:t>
            </a:r>
            <a:r>
              <a:rPr lang="en-US" b="0" i="0" dirty="0"/>
              <a:t> </a:t>
            </a:r>
            <a:r>
              <a:rPr lang="en-US" b="0" i="0" dirty="0" err="1"/>
              <a:t>patienter</a:t>
            </a:r>
            <a:r>
              <a:rPr lang="en-US" b="0" i="0" dirty="0"/>
              <a:t>.</a:t>
            </a:r>
            <a:endParaRPr dirty="0"/>
          </a:p>
          <a:p>
            <a:pPr marL="171450" lvl="0" indent="-171450" algn="l" rtl="0">
              <a:spcBef>
                <a:spcPts val="0"/>
              </a:spcBef>
              <a:spcAft>
                <a:spcPts val="0"/>
              </a:spcAft>
              <a:buClr>
                <a:schemeClr val="dk1"/>
              </a:buClr>
              <a:buSzPts val="1200"/>
              <a:buFont typeface="Noto Sans Symbols"/>
              <a:buChar char="🡺"/>
            </a:pPr>
            <a:r>
              <a:rPr lang="en-US" b="0" i="0" dirty="0"/>
              <a:t>Man </a:t>
            </a:r>
            <a:r>
              <a:rPr lang="en-US" b="0" i="0" dirty="0" err="1"/>
              <a:t>kan</a:t>
            </a:r>
            <a:r>
              <a:rPr lang="en-US" b="0" i="0" dirty="0"/>
              <a:t> </a:t>
            </a:r>
            <a:r>
              <a:rPr lang="en-US" b="0" i="0" dirty="0" err="1"/>
              <a:t>inte</a:t>
            </a:r>
            <a:r>
              <a:rPr lang="en-US" b="0" i="0" dirty="0"/>
              <a:t> </a:t>
            </a:r>
            <a:r>
              <a:rPr lang="en-US" b="0" i="0" dirty="0" err="1"/>
              <a:t>längre</a:t>
            </a:r>
            <a:r>
              <a:rPr lang="en-US" b="0" i="0" dirty="0"/>
              <a:t> </a:t>
            </a:r>
            <a:r>
              <a:rPr lang="en-US" b="0" i="0" dirty="0" err="1"/>
              <a:t>swisha</a:t>
            </a:r>
            <a:r>
              <a:rPr lang="en-US" b="0" i="0" dirty="0"/>
              <a:t> </a:t>
            </a:r>
            <a:r>
              <a:rPr lang="en-US" b="0" i="0" dirty="0" err="1"/>
              <a:t>eller</a:t>
            </a:r>
            <a:r>
              <a:rPr lang="en-US" b="0" i="0" dirty="0"/>
              <a:t> </a:t>
            </a:r>
            <a:r>
              <a:rPr lang="en-US" b="0" i="0" dirty="0" err="1"/>
              <a:t>betala</a:t>
            </a:r>
            <a:r>
              <a:rPr lang="en-US" b="0" i="0" dirty="0"/>
              <a:t> för </a:t>
            </a:r>
            <a:r>
              <a:rPr lang="en-US" b="0" i="0" dirty="0" err="1"/>
              <a:t>lördagsgodiset</a:t>
            </a:r>
            <a:r>
              <a:rPr lang="en-US" b="0" i="0" dirty="0"/>
              <a:t> om </a:t>
            </a:r>
            <a:r>
              <a:rPr lang="en-US" b="0" i="0" dirty="0" err="1"/>
              <a:t>bankerna</a:t>
            </a:r>
            <a:r>
              <a:rPr lang="en-US" b="0" i="0" dirty="0"/>
              <a:t> </a:t>
            </a:r>
            <a:r>
              <a:rPr lang="en-US" b="0" i="0" dirty="0" err="1"/>
              <a:t>slutar</a:t>
            </a:r>
            <a:r>
              <a:rPr lang="en-US" b="0" i="0" dirty="0"/>
              <a:t> </a:t>
            </a:r>
            <a:r>
              <a:rPr lang="en-US" b="0" i="0" dirty="0" err="1"/>
              <a:t>fungera</a:t>
            </a:r>
            <a:endParaRPr b="0" i="0" dirty="0"/>
          </a:p>
        </p:txBody>
      </p:sp>
      <p:sp>
        <p:nvSpPr>
          <p:cNvPr id="397" name="Google Shape;397;p1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98" name="Google Shape;398;p1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1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32" name="Google Shape;432;p1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33" name="Google Shape;433;p1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4" name="Google Shape;434;p1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dirty="0"/>
              <a:t>Visa </a:t>
            </a:r>
            <a:r>
              <a:rPr lang="en-US" b="1" dirty="0" err="1"/>
              <a:t>fler</a:t>
            </a:r>
            <a:r>
              <a:rPr lang="en-US" b="1" dirty="0"/>
              <a:t> </a:t>
            </a:r>
            <a:r>
              <a:rPr lang="en-US" b="1" dirty="0" err="1"/>
              <a:t>exempel</a:t>
            </a:r>
            <a:r>
              <a:rPr lang="en-US" b="1" dirty="0"/>
              <a:t> </a:t>
            </a:r>
            <a:r>
              <a:rPr lang="en-US" b="1" dirty="0" err="1"/>
              <a:t>på</a:t>
            </a:r>
            <a:r>
              <a:rPr lang="en-US" b="1" dirty="0"/>
              <a:t> </a:t>
            </a:r>
            <a:r>
              <a:rPr lang="en-US" b="1" dirty="0" err="1"/>
              <a:t>vart</a:t>
            </a:r>
            <a:r>
              <a:rPr lang="en-US" b="1" dirty="0"/>
              <a:t> </a:t>
            </a:r>
            <a:r>
              <a:rPr lang="en-US" b="1" dirty="0" err="1"/>
              <a:t>cybersäkerhet</a:t>
            </a:r>
            <a:r>
              <a:rPr lang="en-US" b="1" dirty="0"/>
              <a:t> </a:t>
            </a:r>
            <a:r>
              <a:rPr lang="en-US" b="1" dirty="0" err="1"/>
              <a:t>finns</a:t>
            </a:r>
            <a:r>
              <a:rPr lang="en-US" b="1" dirty="0"/>
              <a:t>!</a:t>
            </a:r>
            <a:br>
              <a:rPr lang="en-US" b="1" dirty="0"/>
            </a:br>
            <a:br>
              <a:rPr lang="en-US" b="1" dirty="0"/>
            </a:br>
            <a:r>
              <a:rPr lang="en-US" b="0" i="1" dirty="0"/>
              <a:t>-&gt; Tips: </a:t>
            </a:r>
            <a:r>
              <a:rPr lang="en-US" b="0" i="1" dirty="0" err="1"/>
              <a:t>Associera</a:t>
            </a:r>
            <a:r>
              <a:rPr lang="en-US" b="0" i="1" dirty="0"/>
              <a:t> till </a:t>
            </a:r>
            <a:r>
              <a:rPr lang="en-US" b="0" i="1" dirty="0" err="1"/>
              <a:t>elevernas</a:t>
            </a:r>
            <a:r>
              <a:rPr lang="en-US" b="0" i="1" dirty="0"/>
              <a:t> </a:t>
            </a:r>
            <a:r>
              <a:rPr lang="en-US" b="0" i="1" dirty="0" err="1"/>
              <a:t>vardag</a:t>
            </a:r>
            <a:r>
              <a:rPr lang="en-US" b="0" i="1" dirty="0"/>
              <a:t>!</a:t>
            </a:r>
            <a:br>
              <a:rPr lang="en-US" b="0" i="1" dirty="0"/>
            </a:br>
            <a:br>
              <a:rPr lang="en-US" b="0" i="1" dirty="0"/>
            </a:br>
            <a:r>
              <a:rPr lang="en-US" b="1" i="1" u="sng" dirty="0" err="1"/>
              <a:t>Exempel</a:t>
            </a:r>
            <a:r>
              <a:rPr lang="en-US" b="1" i="1" u="sng" dirty="0"/>
              <a:t>-manus:</a:t>
            </a:r>
            <a:endParaRPr lang="en-US" b="0" i="0" u="sng" dirty="0"/>
          </a:p>
          <a:p>
            <a:pPr marL="0" marR="0" lvl="0" indent="0" algn="l" rtl="0">
              <a:lnSpc>
                <a:spcPct val="100000"/>
              </a:lnSpc>
              <a:spcBef>
                <a:spcPts val="0"/>
              </a:spcBef>
              <a:spcAft>
                <a:spcPts val="0"/>
              </a:spcAft>
              <a:buClr>
                <a:schemeClr val="dk1"/>
              </a:buClr>
              <a:buSzPts val="1200"/>
              <a:buFont typeface="Calibri"/>
              <a:buNone/>
            </a:pPr>
            <a:endParaRPr lang="en-US" b="0" i="0" dirty="0"/>
          </a:p>
          <a:p>
            <a:pPr marL="0" marR="0" lvl="0" indent="0" algn="l" rtl="0">
              <a:lnSpc>
                <a:spcPct val="100000"/>
              </a:lnSpc>
              <a:spcBef>
                <a:spcPts val="0"/>
              </a:spcBef>
              <a:spcAft>
                <a:spcPts val="0"/>
              </a:spcAft>
              <a:buClr>
                <a:schemeClr val="dk1"/>
              </a:buClr>
              <a:buSzPts val="1200"/>
              <a:buFont typeface="Calibri"/>
              <a:buNone/>
            </a:pPr>
            <a:r>
              <a:rPr lang="en-US" b="0" i="0" dirty="0"/>
              <a:t>Och sist E-handel, </a:t>
            </a:r>
            <a:r>
              <a:rPr lang="en-US" b="0" i="0" dirty="0" err="1"/>
              <a:t>utan</a:t>
            </a:r>
            <a:r>
              <a:rPr lang="en-US" b="0" i="0" dirty="0"/>
              <a:t> bra </a:t>
            </a:r>
            <a:r>
              <a:rPr lang="en-US" b="0" i="0" dirty="0" err="1"/>
              <a:t>protokoll</a:t>
            </a:r>
            <a:r>
              <a:rPr lang="en-US" b="0" i="0" dirty="0"/>
              <a:t> och system för </a:t>
            </a:r>
            <a:r>
              <a:rPr lang="en-US" b="0" i="0" dirty="0" err="1"/>
              <a:t>onlineköp</a:t>
            </a:r>
            <a:r>
              <a:rPr lang="en-US" b="0" i="0" dirty="0"/>
              <a:t> </a:t>
            </a:r>
            <a:r>
              <a:rPr lang="en-US" b="0" i="0" dirty="0" err="1"/>
              <a:t>så</a:t>
            </a:r>
            <a:r>
              <a:rPr lang="en-US" b="0" i="0" dirty="0"/>
              <a:t> hade </a:t>
            </a:r>
            <a:r>
              <a:rPr lang="en-US" b="0" i="0" dirty="0" err="1"/>
              <a:t>bankuppgifter</a:t>
            </a:r>
            <a:r>
              <a:rPr lang="en-US" b="0" i="0" dirty="0"/>
              <a:t> och information </a:t>
            </a:r>
            <a:r>
              <a:rPr lang="en-US" b="0" i="0" dirty="0" err="1"/>
              <a:t>kunnat</a:t>
            </a:r>
            <a:r>
              <a:rPr lang="en-US" b="0" i="0" dirty="0"/>
              <a:t> </a:t>
            </a:r>
            <a:r>
              <a:rPr lang="en-US" b="0" i="0" dirty="0" err="1"/>
              <a:t>läckas</a:t>
            </a:r>
            <a:r>
              <a:rPr lang="en-US" b="0" i="0" dirty="0"/>
              <a:t> </a:t>
            </a:r>
            <a:r>
              <a:rPr lang="en-US" b="0" i="0" dirty="0" err="1"/>
              <a:t>otroligt</a:t>
            </a:r>
            <a:r>
              <a:rPr lang="en-US" b="0" i="0" dirty="0"/>
              <a:t> </a:t>
            </a:r>
            <a:r>
              <a:rPr lang="en-US" b="0" i="0" dirty="0" err="1"/>
              <a:t>lätt</a:t>
            </a:r>
            <a:r>
              <a:rPr lang="en-US" b="0" i="0" dirty="0"/>
              <a:t>!</a:t>
            </a:r>
            <a:br>
              <a:rPr lang="en-US" b="0" i="0" dirty="0"/>
            </a:br>
            <a:br>
              <a:rPr lang="en-US" b="0" i="0" dirty="0"/>
            </a:br>
            <a:r>
              <a:rPr lang="en-US" b="0" i="0" dirty="0" err="1"/>
              <a:t>T.ex</a:t>
            </a:r>
            <a:endParaRPr lang="en-US" b="0" i="0" dirty="0"/>
          </a:p>
          <a:p>
            <a:pPr marL="171450" indent="-171450">
              <a:buFont typeface="Wingdings" panose="05000000000000000000" pitchFamily="2" charset="2"/>
              <a:buChar char="è"/>
            </a:pPr>
            <a:r>
              <a:rPr lang="sv-SE" dirty="0"/>
              <a:t>Kortuppgifter kan sparas på fel plats och bli tillgängliga för hackare.</a:t>
            </a:r>
          </a:p>
          <a:p>
            <a:pPr marL="171450" indent="-171450">
              <a:buFont typeface="Wingdings" panose="05000000000000000000" pitchFamily="2" charset="2"/>
              <a:buChar char="è"/>
            </a:pPr>
            <a:r>
              <a:rPr lang="sv-SE" dirty="0"/>
              <a:t>Falska kundtjänstmeddelanden om din beställning.</a:t>
            </a:r>
          </a:p>
        </p:txBody>
      </p:sp>
      <p:sp>
        <p:nvSpPr>
          <p:cNvPr id="435" name="Google Shape;435;p1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36" name="Google Shape;436;p1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1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74" name="Google Shape;474;p1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75" name="Google Shape;475;p1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6" name="Google Shape;476;p1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err="1"/>
              <a:t>Introducera</a:t>
            </a:r>
            <a:r>
              <a:rPr lang="en-US" b="1" dirty="0"/>
              <a:t> </a:t>
            </a:r>
            <a:r>
              <a:rPr lang="en-US" b="1" dirty="0" err="1"/>
              <a:t>vad</a:t>
            </a:r>
            <a:r>
              <a:rPr lang="en-US" b="1" dirty="0"/>
              <a:t> </a:t>
            </a:r>
            <a:r>
              <a:rPr lang="en-US" b="1" dirty="0" err="1"/>
              <a:t>som</a:t>
            </a:r>
            <a:r>
              <a:rPr lang="en-US" b="1" dirty="0"/>
              <a:t> </a:t>
            </a:r>
            <a:r>
              <a:rPr lang="en-US" b="1" dirty="0" err="1"/>
              <a:t>är</a:t>
            </a:r>
            <a:r>
              <a:rPr lang="en-US" b="1" dirty="0"/>
              <a:t> </a:t>
            </a:r>
            <a:r>
              <a:rPr lang="en-US" b="1" dirty="0" err="1"/>
              <a:t>viktigt</a:t>
            </a:r>
            <a:r>
              <a:rPr lang="en-US" b="1" dirty="0"/>
              <a:t> för </a:t>
            </a:r>
            <a:r>
              <a:rPr lang="en-US" b="1" dirty="0" err="1"/>
              <a:t>varje</a:t>
            </a:r>
            <a:r>
              <a:rPr lang="en-US" b="1" dirty="0"/>
              <a:t> </a:t>
            </a:r>
            <a:r>
              <a:rPr lang="en-US" b="1" dirty="0" err="1"/>
              <a:t>enskild</a:t>
            </a:r>
            <a:r>
              <a:rPr lang="en-US" b="1" dirty="0"/>
              <a:t> </a:t>
            </a:r>
            <a:r>
              <a:rPr lang="en-US" b="1" dirty="0" err="1"/>
              <a:t>elev</a:t>
            </a:r>
            <a:r>
              <a:rPr lang="en-US" b="1" dirty="0"/>
              <a:t> </a:t>
            </a:r>
            <a:r>
              <a:rPr lang="en-US" b="1" dirty="0" err="1"/>
              <a:t>att</a:t>
            </a:r>
            <a:r>
              <a:rPr lang="en-US" b="1" dirty="0"/>
              <a:t> </a:t>
            </a:r>
            <a:r>
              <a:rPr lang="en-US" b="1" dirty="0" err="1"/>
              <a:t>skydda</a:t>
            </a:r>
            <a:br>
              <a:rPr lang="en-US" b="1" dirty="0"/>
            </a:br>
            <a:br>
              <a:rPr lang="en-US" b="1" dirty="0"/>
            </a:br>
            <a:r>
              <a:rPr lang="en-US" b="0" i="1" dirty="0"/>
              <a:t>-&gt; Tips: </a:t>
            </a:r>
            <a:r>
              <a:rPr lang="en-US" b="0" i="1" dirty="0" err="1"/>
              <a:t>Bygg</a:t>
            </a:r>
            <a:r>
              <a:rPr lang="en-US" b="0" i="1" dirty="0"/>
              <a:t> </a:t>
            </a:r>
            <a:r>
              <a:rPr lang="en-US" b="0" i="1" dirty="0" err="1"/>
              <a:t>spänning</a:t>
            </a:r>
            <a:r>
              <a:rPr lang="en-US" b="0" i="1" dirty="0"/>
              <a:t> och </a:t>
            </a:r>
            <a:r>
              <a:rPr lang="en-US" b="0" i="1" dirty="0" err="1"/>
              <a:t>nyfikenhet</a:t>
            </a:r>
            <a:r>
              <a:rPr lang="en-US" b="0" i="1" dirty="0"/>
              <a:t>! </a:t>
            </a:r>
            <a:r>
              <a:rPr lang="sv-SE" dirty="0"/>
              <a:t>Ge inte info här, skapa bara en ”hook”</a:t>
            </a:r>
            <a:br>
              <a:rPr lang="en-US" b="0" i="1" dirty="0"/>
            </a:br>
            <a:br>
              <a:rPr lang="en-US" b="1" i="1" dirty="0"/>
            </a:br>
            <a:r>
              <a:rPr lang="en-US" b="1" i="1" u="sng" dirty="0" err="1"/>
              <a:t>Exempel</a:t>
            </a:r>
            <a:r>
              <a:rPr lang="en-US" b="1" i="1" u="sng" dirty="0"/>
              <a:t>-manus:</a:t>
            </a:r>
            <a:endParaRPr u="sng" dirty="0"/>
          </a:p>
          <a:p>
            <a:pPr marL="0" lvl="0" indent="0" algn="l" rtl="0">
              <a:spcBef>
                <a:spcPts val="0"/>
              </a:spcBef>
              <a:spcAft>
                <a:spcPts val="0"/>
              </a:spcAft>
              <a:buNone/>
            </a:pPr>
            <a:endParaRPr b="1" i="1" dirty="0"/>
          </a:p>
          <a:p>
            <a:pPr marL="0" lvl="0" indent="0" algn="l" rtl="0">
              <a:spcBef>
                <a:spcPts val="0"/>
              </a:spcBef>
              <a:spcAft>
                <a:spcPts val="0"/>
              </a:spcAft>
              <a:buNone/>
            </a:pPr>
            <a:r>
              <a:rPr lang="en-US" b="0" i="0" dirty="0"/>
              <a:t>Nu </a:t>
            </a:r>
            <a:r>
              <a:rPr lang="en-US" b="0" i="0" dirty="0" err="1"/>
              <a:t>har</a:t>
            </a:r>
            <a:r>
              <a:rPr lang="en-US" b="0" i="0" dirty="0"/>
              <a:t> vi </a:t>
            </a:r>
            <a:r>
              <a:rPr lang="en-US" b="0" i="0" dirty="0" err="1"/>
              <a:t>visat</a:t>
            </a:r>
            <a:r>
              <a:rPr lang="en-US" b="0" i="0" dirty="0"/>
              <a:t> lite </a:t>
            </a:r>
            <a:r>
              <a:rPr lang="en-US" b="0" i="0" dirty="0" err="1"/>
              <a:t>vad</a:t>
            </a:r>
            <a:r>
              <a:rPr lang="en-US" b="0" i="0" dirty="0"/>
              <a:t> </a:t>
            </a:r>
            <a:r>
              <a:rPr lang="en-US" b="0" i="0" dirty="0" err="1"/>
              <a:t>cybersäkerhet</a:t>
            </a:r>
            <a:r>
              <a:rPr lang="en-US" b="0" i="0" dirty="0"/>
              <a:t> </a:t>
            </a:r>
            <a:r>
              <a:rPr lang="en-US" b="0" i="0" dirty="0" err="1"/>
              <a:t>är</a:t>
            </a:r>
            <a:r>
              <a:rPr lang="en-US" b="0" i="0" dirty="0"/>
              <a:t> och </a:t>
            </a:r>
            <a:r>
              <a:rPr lang="en-US" b="0" i="0" dirty="0" err="1"/>
              <a:t>att</a:t>
            </a:r>
            <a:r>
              <a:rPr lang="en-US" b="0" i="0" dirty="0"/>
              <a:t> det </a:t>
            </a:r>
            <a:r>
              <a:rPr lang="en-US" b="0" i="0" dirty="0" err="1"/>
              <a:t>finns</a:t>
            </a:r>
            <a:r>
              <a:rPr lang="en-US" b="0" i="0" dirty="0"/>
              <a:t> </a:t>
            </a:r>
            <a:r>
              <a:rPr lang="en-US" b="0" i="0" dirty="0" err="1"/>
              <a:t>överallt</a:t>
            </a:r>
            <a:r>
              <a:rPr lang="en-US" b="0" i="0" dirty="0"/>
              <a:t> </a:t>
            </a:r>
            <a:r>
              <a:rPr lang="en-US" b="0" i="0" dirty="0" err="1"/>
              <a:t>omkring</a:t>
            </a:r>
            <a:r>
              <a:rPr lang="en-US" b="0" i="0" dirty="0"/>
              <a:t> </a:t>
            </a:r>
            <a:r>
              <a:rPr lang="en-US" b="0" i="0" dirty="0" err="1"/>
              <a:t>oss</a:t>
            </a:r>
            <a:r>
              <a:rPr lang="en-US" b="0" i="0" dirty="0"/>
              <a:t>.</a:t>
            </a:r>
            <a:br>
              <a:rPr lang="en-US" b="0" i="0" dirty="0"/>
            </a:br>
            <a:r>
              <a:rPr lang="en-US" b="0" i="0" dirty="0"/>
              <a:t>Men </a:t>
            </a:r>
            <a:r>
              <a:rPr lang="en-US" b="0" i="0" dirty="0" err="1"/>
              <a:t>vad</a:t>
            </a:r>
            <a:r>
              <a:rPr lang="en-US" b="0" i="0" dirty="0"/>
              <a:t> </a:t>
            </a:r>
            <a:r>
              <a:rPr lang="en-US" b="0" i="0" dirty="0" err="1"/>
              <a:t>är</a:t>
            </a:r>
            <a:r>
              <a:rPr lang="en-US" b="0" i="0" dirty="0"/>
              <a:t> det </a:t>
            </a:r>
            <a:r>
              <a:rPr lang="en-US" b="0" i="0" dirty="0" err="1"/>
              <a:t>ni</a:t>
            </a:r>
            <a:r>
              <a:rPr lang="en-US" b="0" i="0" dirty="0"/>
              <a:t> </a:t>
            </a:r>
            <a:r>
              <a:rPr lang="en-US" b="0" i="0" dirty="0" err="1"/>
              <a:t>behöver</a:t>
            </a:r>
            <a:r>
              <a:rPr lang="en-US" b="0" i="0" dirty="0"/>
              <a:t> </a:t>
            </a:r>
            <a:r>
              <a:rPr lang="en-US" b="0" i="0" dirty="0" err="1"/>
              <a:t>skydda</a:t>
            </a:r>
            <a:r>
              <a:rPr lang="en-US" b="0" i="0" dirty="0"/>
              <a:t>? </a:t>
            </a:r>
            <a:br>
              <a:rPr lang="en-US" b="0" i="0" dirty="0"/>
            </a:br>
            <a:r>
              <a:rPr lang="sv-SE" dirty="0"/>
              <a:t>Har ni tänkt på att den information </a:t>
            </a:r>
            <a:r>
              <a:rPr lang="sv-SE" i="1" dirty="0"/>
              <a:t>ni</a:t>
            </a:r>
            <a:r>
              <a:rPr lang="sv-SE" dirty="0"/>
              <a:t> har &lt;i mobilen, på sociala medier, i spel&gt; faktiskt är otroligt värdefull?</a:t>
            </a:r>
            <a:br>
              <a:rPr lang="sv-SE" dirty="0"/>
            </a:br>
            <a:br>
              <a:rPr lang="sv-SE" dirty="0"/>
            </a:br>
            <a:r>
              <a:rPr lang="sv-SE" dirty="0"/>
              <a:t>Det är exakt vad vi ska visa nu…</a:t>
            </a:r>
            <a:endParaRPr dirty="0"/>
          </a:p>
        </p:txBody>
      </p:sp>
      <p:sp>
        <p:nvSpPr>
          <p:cNvPr id="477" name="Google Shape;477;p1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78" name="Google Shape;478;p1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1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0" name="Google Shape;500;p1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1" name="Google Shape;501;p1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2" name="Google Shape;502;p1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Visa </a:t>
            </a:r>
            <a:r>
              <a:rPr lang="en-US" b="1" dirty="0" err="1"/>
              <a:t>vad</a:t>
            </a:r>
            <a:r>
              <a:rPr lang="en-US" b="1" dirty="0"/>
              <a:t> </a:t>
            </a:r>
            <a:r>
              <a:rPr lang="en-US" b="1" dirty="0" err="1"/>
              <a:t>som</a:t>
            </a:r>
            <a:r>
              <a:rPr lang="en-US" b="1" dirty="0"/>
              <a:t> </a:t>
            </a:r>
            <a:r>
              <a:rPr lang="en-US" b="1" dirty="0" err="1"/>
              <a:t>är</a:t>
            </a:r>
            <a:r>
              <a:rPr lang="en-US" b="1" dirty="0"/>
              <a:t> </a:t>
            </a:r>
            <a:r>
              <a:rPr lang="en-US" b="1" dirty="0" err="1"/>
              <a:t>värdefull</a:t>
            </a:r>
            <a:r>
              <a:rPr lang="en-US" b="1" dirty="0"/>
              <a:t> för de </a:t>
            </a:r>
            <a:r>
              <a:rPr lang="en-US" b="1" dirty="0" err="1"/>
              <a:t>olika</a:t>
            </a:r>
            <a:r>
              <a:rPr lang="en-US" b="1" dirty="0"/>
              <a:t> </a:t>
            </a:r>
            <a:r>
              <a:rPr lang="en-US" b="1" dirty="0" err="1"/>
              <a:t>typerna</a:t>
            </a:r>
            <a:r>
              <a:rPr lang="en-US" b="1" dirty="0"/>
              <a:t> av information och </a:t>
            </a:r>
            <a:r>
              <a:rPr lang="en-US" b="1" dirty="0" err="1"/>
              <a:t>starta</a:t>
            </a:r>
            <a:r>
              <a:rPr lang="en-US" b="1" dirty="0"/>
              <a:t> </a:t>
            </a:r>
            <a:r>
              <a:rPr lang="en-US" b="1" dirty="0" err="1"/>
              <a:t>tankar</a:t>
            </a:r>
            <a:r>
              <a:rPr lang="en-US" b="1" dirty="0"/>
              <a:t> </a:t>
            </a:r>
            <a:r>
              <a:rPr lang="en-US" b="1" dirty="0" err="1"/>
              <a:t>kring</a:t>
            </a:r>
            <a:r>
              <a:rPr lang="en-US" b="1" dirty="0"/>
              <a:t> ‘</a:t>
            </a:r>
            <a:r>
              <a:rPr lang="en-US" b="1" dirty="0" err="1"/>
              <a:t>digitala</a:t>
            </a:r>
            <a:r>
              <a:rPr lang="en-US" b="1" dirty="0"/>
              <a:t> </a:t>
            </a:r>
            <a:r>
              <a:rPr lang="en-US" b="1" dirty="0" err="1"/>
              <a:t>vanor</a:t>
            </a:r>
            <a:r>
              <a:rPr lang="en-US" b="1" dirty="0"/>
              <a:t>’</a:t>
            </a:r>
            <a:br>
              <a:rPr lang="en-US" b="1" dirty="0"/>
            </a:br>
            <a:br>
              <a:rPr lang="en-US" b="1" dirty="0"/>
            </a:br>
            <a:r>
              <a:rPr lang="en-US" b="0" i="1" dirty="0"/>
              <a:t>-&gt; Tips: </a:t>
            </a:r>
            <a:r>
              <a:rPr lang="en-US" b="0" i="1" dirty="0" err="1"/>
              <a:t>Associera</a:t>
            </a:r>
            <a:r>
              <a:rPr lang="en-US" b="0" i="1" dirty="0"/>
              <a:t> till </a:t>
            </a:r>
            <a:r>
              <a:rPr lang="en-US" b="0" i="1" dirty="0" err="1"/>
              <a:t>elevernas</a:t>
            </a:r>
            <a:r>
              <a:rPr lang="en-US" b="0" i="1" dirty="0"/>
              <a:t> </a:t>
            </a:r>
            <a:r>
              <a:rPr lang="en-US" b="0" i="1" dirty="0" err="1"/>
              <a:t>vardag</a:t>
            </a:r>
            <a:r>
              <a:rPr lang="en-US" b="0" i="1" dirty="0"/>
              <a:t> +</a:t>
            </a:r>
            <a:r>
              <a:rPr lang="en-US" b="0" i="1" dirty="0" err="1"/>
              <a:t>använd</a:t>
            </a:r>
            <a:r>
              <a:rPr lang="en-US" b="0" i="1" dirty="0"/>
              <a:t> och </a:t>
            </a:r>
            <a:r>
              <a:rPr lang="en-US" b="0" i="1" dirty="0" err="1"/>
              <a:t>peka</a:t>
            </a:r>
            <a:r>
              <a:rPr lang="en-US" b="0" i="1" dirty="0"/>
              <a:t> </a:t>
            </a:r>
            <a:r>
              <a:rPr lang="en-US" b="0" i="1" dirty="0" err="1"/>
              <a:t>på</a:t>
            </a:r>
            <a:r>
              <a:rPr lang="en-US" b="0" i="1" dirty="0"/>
              <a:t> </a:t>
            </a:r>
            <a:r>
              <a:rPr lang="en-US" b="0" i="1" dirty="0" err="1"/>
              <a:t>ikonerna</a:t>
            </a:r>
            <a:r>
              <a:rPr lang="en-US" b="0" i="1" dirty="0"/>
              <a:t>.</a:t>
            </a:r>
            <a:br>
              <a:rPr lang="en-US" b="0" i="1" dirty="0"/>
            </a:br>
            <a:br>
              <a:rPr lang="en-US" b="1" i="1" dirty="0"/>
            </a:br>
            <a:r>
              <a:rPr lang="en-US" b="1" i="1" u="sng" dirty="0" err="1"/>
              <a:t>Exempel</a:t>
            </a:r>
            <a:r>
              <a:rPr lang="en-US" b="1" i="1" u="sng" dirty="0"/>
              <a:t>-manus:</a:t>
            </a:r>
            <a:endParaRPr u="sng" dirty="0"/>
          </a:p>
          <a:p>
            <a:pPr marL="0" lvl="0" indent="0" algn="l" rtl="0">
              <a:spcBef>
                <a:spcPts val="0"/>
              </a:spcBef>
              <a:spcAft>
                <a:spcPts val="0"/>
              </a:spcAft>
              <a:buNone/>
            </a:pPr>
            <a:endParaRPr b="1" i="1" dirty="0"/>
          </a:p>
          <a:p>
            <a:pPr marL="0" lvl="0" indent="0" algn="l" rtl="0">
              <a:spcBef>
                <a:spcPts val="0"/>
              </a:spcBef>
              <a:spcAft>
                <a:spcPts val="0"/>
              </a:spcAft>
              <a:buNone/>
            </a:pPr>
            <a:r>
              <a:rPr lang="sv-SE" dirty="0"/>
              <a:t>Så… vad är det egentligen </a:t>
            </a:r>
            <a:r>
              <a:rPr lang="sv-SE" i="1" dirty="0"/>
              <a:t>ni</a:t>
            </a:r>
            <a:r>
              <a:rPr lang="sv-SE" dirty="0"/>
              <a:t> behöver skydda?</a:t>
            </a:r>
            <a:br>
              <a:rPr lang="sv-SE" dirty="0"/>
            </a:br>
            <a:r>
              <a:rPr lang="sv-SE" dirty="0"/>
              <a:t>Det är fyra saker som är extra viktiga, och ni känner igen alla.</a:t>
            </a:r>
            <a:endParaRPr b="0" i="0" dirty="0"/>
          </a:p>
        </p:txBody>
      </p:sp>
      <p:sp>
        <p:nvSpPr>
          <p:cNvPr id="503" name="Google Shape;503;p1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4" name="Google Shape;504;p1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a:extLst>
            <a:ext uri="{FF2B5EF4-FFF2-40B4-BE49-F238E27FC236}">
              <a16:creationId xmlns:a16="http://schemas.microsoft.com/office/drawing/2014/main" id="{EDBB112F-23C4-7850-9FD0-101BF6C710B5}"/>
            </a:ext>
          </a:extLst>
        </p:cNvPr>
        <p:cNvGrpSpPr/>
        <p:nvPr/>
      </p:nvGrpSpPr>
      <p:grpSpPr>
        <a:xfrm>
          <a:off x="0" y="0"/>
          <a:ext cx="0" cy="0"/>
          <a:chOff x="0" y="0"/>
          <a:chExt cx="0" cy="0"/>
        </a:xfrm>
      </p:grpSpPr>
      <p:sp>
        <p:nvSpPr>
          <p:cNvPr id="499" name="Google Shape;499;p16:notes">
            <a:extLst>
              <a:ext uri="{FF2B5EF4-FFF2-40B4-BE49-F238E27FC236}">
                <a16:creationId xmlns:a16="http://schemas.microsoft.com/office/drawing/2014/main" id="{CB1A970B-5920-0D60-B099-288830883FE2}"/>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0" name="Google Shape;500;p16:notes">
            <a:extLst>
              <a:ext uri="{FF2B5EF4-FFF2-40B4-BE49-F238E27FC236}">
                <a16:creationId xmlns:a16="http://schemas.microsoft.com/office/drawing/2014/main" id="{35AC4729-F19A-5B97-B82E-97F4909A9A45}"/>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1" name="Google Shape;501;p16:notes">
            <a:extLst>
              <a:ext uri="{FF2B5EF4-FFF2-40B4-BE49-F238E27FC236}">
                <a16:creationId xmlns:a16="http://schemas.microsoft.com/office/drawing/2014/main" id="{5463E3CD-901B-3C59-3D36-D02BC1054624}"/>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2" name="Google Shape;502;p16:notes">
            <a:extLst>
              <a:ext uri="{FF2B5EF4-FFF2-40B4-BE49-F238E27FC236}">
                <a16:creationId xmlns:a16="http://schemas.microsoft.com/office/drawing/2014/main" id="{BB18F28B-E2C0-9D5D-01E3-27A43F113B52}"/>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Visa </a:t>
            </a:r>
            <a:r>
              <a:rPr lang="en-US" b="1" dirty="0" err="1"/>
              <a:t>vad</a:t>
            </a:r>
            <a:r>
              <a:rPr lang="en-US" b="1" dirty="0"/>
              <a:t> </a:t>
            </a:r>
            <a:r>
              <a:rPr lang="en-US" b="1" dirty="0" err="1"/>
              <a:t>som</a:t>
            </a:r>
            <a:r>
              <a:rPr lang="en-US" b="1" dirty="0"/>
              <a:t> </a:t>
            </a:r>
            <a:r>
              <a:rPr lang="en-US" b="1" dirty="0" err="1"/>
              <a:t>är</a:t>
            </a:r>
            <a:r>
              <a:rPr lang="en-US" b="1" dirty="0"/>
              <a:t> </a:t>
            </a:r>
            <a:r>
              <a:rPr lang="en-US" b="1" dirty="0" err="1"/>
              <a:t>värdefull</a:t>
            </a:r>
            <a:r>
              <a:rPr lang="en-US" b="1" dirty="0"/>
              <a:t> för de </a:t>
            </a:r>
            <a:r>
              <a:rPr lang="en-US" b="1" dirty="0" err="1"/>
              <a:t>olika</a:t>
            </a:r>
            <a:r>
              <a:rPr lang="en-US" b="1" dirty="0"/>
              <a:t> </a:t>
            </a:r>
            <a:r>
              <a:rPr lang="en-US" b="1" dirty="0" err="1"/>
              <a:t>typerna</a:t>
            </a:r>
            <a:r>
              <a:rPr lang="en-US" b="1" dirty="0"/>
              <a:t> av information och </a:t>
            </a:r>
            <a:r>
              <a:rPr lang="en-US" b="1" dirty="0" err="1"/>
              <a:t>starta</a:t>
            </a:r>
            <a:r>
              <a:rPr lang="en-US" b="1" dirty="0"/>
              <a:t> </a:t>
            </a:r>
            <a:r>
              <a:rPr lang="en-US" b="1" dirty="0" err="1"/>
              <a:t>tankar</a:t>
            </a:r>
            <a:r>
              <a:rPr lang="en-US" b="1" dirty="0"/>
              <a:t> </a:t>
            </a:r>
            <a:r>
              <a:rPr lang="en-US" b="1" dirty="0" err="1"/>
              <a:t>kring</a:t>
            </a:r>
            <a:r>
              <a:rPr lang="en-US" b="1" dirty="0"/>
              <a:t> ‘</a:t>
            </a:r>
            <a:r>
              <a:rPr lang="en-US" b="1" dirty="0" err="1"/>
              <a:t>digitala</a:t>
            </a:r>
            <a:r>
              <a:rPr lang="en-US" b="1" dirty="0"/>
              <a:t> </a:t>
            </a:r>
            <a:r>
              <a:rPr lang="en-US" b="1" dirty="0" err="1"/>
              <a:t>vanor</a:t>
            </a:r>
            <a:r>
              <a:rPr lang="en-US" b="1" dirty="0"/>
              <a:t>’</a:t>
            </a:r>
            <a:br>
              <a:rPr lang="en-US" b="1" dirty="0"/>
            </a:br>
            <a:br>
              <a:rPr lang="en-US" b="1" dirty="0"/>
            </a:br>
            <a:r>
              <a:rPr lang="en-US" b="0" i="1" dirty="0"/>
              <a:t>-&gt; Tips: </a:t>
            </a:r>
            <a:r>
              <a:rPr lang="en-US" b="0" i="1" dirty="0" err="1"/>
              <a:t>Associera</a:t>
            </a:r>
            <a:r>
              <a:rPr lang="en-US" b="0" i="1" dirty="0"/>
              <a:t> till </a:t>
            </a:r>
            <a:r>
              <a:rPr lang="en-US" b="0" i="1" dirty="0" err="1"/>
              <a:t>elevernas</a:t>
            </a:r>
            <a:r>
              <a:rPr lang="en-US" b="0" i="1" dirty="0"/>
              <a:t> </a:t>
            </a:r>
            <a:r>
              <a:rPr lang="en-US" b="0" i="1" dirty="0" err="1"/>
              <a:t>vardag</a:t>
            </a:r>
            <a:r>
              <a:rPr lang="en-US" b="0" i="1" dirty="0"/>
              <a:t>!</a:t>
            </a:r>
            <a:br>
              <a:rPr lang="en-US" b="0" i="1" dirty="0"/>
            </a:br>
            <a:br>
              <a:rPr lang="en-US" b="1" i="1" dirty="0"/>
            </a:br>
            <a:r>
              <a:rPr lang="en-US" b="1" i="1" u="sng" dirty="0" err="1"/>
              <a:t>Exempel</a:t>
            </a:r>
            <a:r>
              <a:rPr lang="en-US" b="1" i="1" u="sng" dirty="0"/>
              <a:t>-manus:</a:t>
            </a:r>
            <a:endParaRPr u="sng" dirty="0"/>
          </a:p>
          <a:p>
            <a:pPr marL="0" lvl="0" indent="0" algn="l" rtl="0">
              <a:spcBef>
                <a:spcPts val="0"/>
              </a:spcBef>
              <a:spcAft>
                <a:spcPts val="0"/>
              </a:spcAft>
              <a:buNone/>
            </a:pPr>
            <a:endParaRPr b="1" i="1" dirty="0"/>
          </a:p>
          <a:p>
            <a:pPr marL="0" lvl="0" indent="0" algn="l" rtl="0">
              <a:spcBef>
                <a:spcPts val="0"/>
              </a:spcBef>
              <a:spcAft>
                <a:spcPts val="0"/>
              </a:spcAft>
              <a:buNone/>
            </a:pPr>
            <a:r>
              <a:rPr lang="sv-SE" b="0" dirty="0"/>
              <a:t>Först: personlig information.</a:t>
            </a:r>
            <a:br>
              <a:rPr lang="sv-SE" dirty="0"/>
            </a:br>
            <a:r>
              <a:rPr lang="sv-SE" dirty="0"/>
              <a:t>Det kan vara allt från namn och adress till saker som bara ni själva borde veta.</a:t>
            </a:r>
            <a:br>
              <a:rPr lang="sv-SE" dirty="0"/>
            </a:br>
            <a:br>
              <a:rPr lang="sv-SE" dirty="0"/>
            </a:br>
            <a:r>
              <a:rPr lang="sv-SE" i="1" dirty="0"/>
              <a:t>*Peka gärna här*</a:t>
            </a:r>
            <a:r>
              <a:rPr lang="sv-SE" dirty="0"/>
              <a:t> ‘Det här är sånt som faktiskt säger mycket om vem du är.’</a:t>
            </a:r>
            <a:endParaRPr b="0" i="0" dirty="0"/>
          </a:p>
        </p:txBody>
      </p:sp>
      <p:sp>
        <p:nvSpPr>
          <p:cNvPr id="503" name="Google Shape;503;p16:notes">
            <a:extLst>
              <a:ext uri="{FF2B5EF4-FFF2-40B4-BE49-F238E27FC236}">
                <a16:creationId xmlns:a16="http://schemas.microsoft.com/office/drawing/2014/main" id="{A9A7944B-7C08-4137-FD97-2266B19F49A7}"/>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4" name="Google Shape;504;p16:notes">
            <a:extLst>
              <a:ext uri="{FF2B5EF4-FFF2-40B4-BE49-F238E27FC236}">
                <a16:creationId xmlns:a16="http://schemas.microsoft.com/office/drawing/2014/main" id="{8DEDB8FC-E4B0-ACB0-3BB5-7EDD54AD27B2}"/>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4106767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a:extLst>
            <a:ext uri="{FF2B5EF4-FFF2-40B4-BE49-F238E27FC236}">
              <a16:creationId xmlns:a16="http://schemas.microsoft.com/office/drawing/2014/main" id="{1580CB84-FFB2-C732-5424-114B35528096}"/>
            </a:ext>
          </a:extLst>
        </p:cNvPr>
        <p:cNvGrpSpPr/>
        <p:nvPr/>
      </p:nvGrpSpPr>
      <p:grpSpPr>
        <a:xfrm>
          <a:off x="0" y="0"/>
          <a:ext cx="0" cy="0"/>
          <a:chOff x="0" y="0"/>
          <a:chExt cx="0" cy="0"/>
        </a:xfrm>
      </p:grpSpPr>
      <p:sp>
        <p:nvSpPr>
          <p:cNvPr id="499" name="Google Shape;499;p16:notes">
            <a:extLst>
              <a:ext uri="{FF2B5EF4-FFF2-40B4-BE49-F238E27FC236}">
                <a16:creationId xmlns:a16="http://schemas.microsoft.com/office/drawing/2014/main" id="{57CBDF0D-8401-EB27-171D-991E9E77A6C6}"/>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0" name="Google Shape;500;p16:notes">
            <a:extLst>
              <a:ext uri="{FF2B5EF4-FFF2-40B4-BE49-F238E27FC236}">
                <a16:creationId xmlns:a16="http://schemas.microsoft.com/office/drawing/2014/main" id="{D25D2917-28ED-83EA-B6B2-7E52BA1A803C}"/>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1" name="Google Shape;501;p16:notes">
            <a:extLst>
              <a:ext uri="{FF2B5EF4-FFF2-40B4-BE49-F238E27FC236}">
                <a16:creationId xmlns:a16="http://schemas.microsoft.com/office/drawing/2014/main" id="{1EBDB006-9267-C045-D01C-0AB0A827AF85}"/>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2" name="Google Shape;502;p16:notes">
            <a:extLst>
              <a:ext uri="{FF2B5EF4-FFF2-40B4-BE49-F238E27FC236}">
                <a16:creationId xmlns:a16="http://schemas.microsoft.com/office/drawing/2014/main" id="{7EA9045E-EC8C-1553-88AD-EC26454897AE}"/>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Visa </a:t>
            </a:r>
            <a:r>
              <a:rPr lang="en-US" b="1" dirty="0" err="1"/>
              <a:t>vad</a:t>
            </a:r>
            <a:r>
              <a:rPr lang="en-US" b="1" dirty="0"/>
              <a:t> </a:t>
            </a:r>
            <a:r>
              <a:rPr lang="en-US" b="1" dirty="0" err="1"/>
              <a:t>som</a:t>
            </a:r>
            <a:r>
              <a:rPr lang="en-US" b="1" dirty="0"/>
              <a:t> </a:t>
            </a:r>
            <a:r>
              <a:rPr lang="en-US" b="1" dirty="0" err="1"/>
              <a:t>är</a:t>
            </a:r>
            <a:r>
              <a:rPr lang="en-US" b="1" dirty="0"/>
              <a:t> </a:t>
            </a:r>
            <a:r>
              <a:rPr lang="en-US" b="1" dirty="0" err="1"/>
              <a:t>värdefull</a:t>
            </a:r>
            <a:r>
              <a:rPr lang="en-US" b="1" dirty="0"/>
              <a:t> för de </a:t>
            </a:r>
            <a:r>
              <a:rPr lang="en-US" b="1" dirty="0" err="1"/>
              <a:t>olika</a:t>
            </a:r>
            <a:r>
              <a:rPr lang="en-US" b="1" dirty="0"/>
              <a:t> </a:t>
            </a:r>
            <a:r>
              <a:rPr lang="en-US" b="1" dirty="0" err="1"/>
              <a:t>typerna</a:t>
            </a:r>
            <a:r>
              <a:rPr lang="en-US" b="1" dirty="0"/>
              <a:t> av information och </a:t>
            </a:r>
            <a:r>
              <a:rPr lang="en-US" b="1" dirty="0" err="1"/>
              <a:t>starta</a:t>
            </a:r>
            <a:r>
              <a:rPr lang="en-US" b="1" dirty="0"/>
              <a:t> </a:t>
            </a:r>
            <a:r>
              <a:rPr lang="en-US" b="1" dirty="0" err="1"/>
              <a:t>tankar</a:t>
            </a:r>
            <a:r>
              <a:rPr lang="en-US" b="1" dirty="0"/>
              <a:t> </a:t>
            </a:r>
            <a:r>
              <a:rPr lang="en-US" b="1" dirty="0" err="1"/>
              <a:t>kring</a:t>
            </a:r>
            <a:r>
              <a:rPr lang="en-US" b="1" dirty="0"/>
              <a:t> ‘</a:t>
            </a:r>
            <a:r>
              <a:rPr lang="en-US" b="1" dirty="0" err="1"/>
              <a:t>digitala</a:t>
            </a:r>
            <a:r>
              <a:rPr lang="en-US" b="1" dirty="0"/>
              <a:t> </a:t>
            </a:r>
            <a:r>
              <a:rPr lang="en-US" b="1" dirty="0" err="1"/>
              <a:t>vanor</a:t>
            </a:r>
            <a:r>
              <a:rPr lang="en-US" b="1" dirty="0"/>
              <a:t>’</a:t>
            </a:r>
            <a:br>
              <a:rPr lang="en-US" b="1" dirty="0"/>
            </a:br>
            <a:br>
              <a:rPr lang="en-US" b="1" dirty="0"/>
            </a:br>
            <a:r>
              <a:rPr lang="en-US" b="0" i="1" dirty="0"/>
              <a:t>-&gt; Tips: </a:t>
            </a:r>
            <a:r>
              <a:rPr lang="en-US" b="0" i="1" dirty="0" err="1"/>
              <a:t>Associera</a:t>
            </a:r>
            <a:r>
              <a:rPr lang="en-US" b="0" i="1" dirty="0"/>
              <a:t> till </a:t>
            </a:r>
            <a:r>
              <a:rPr lang="en-US" b="0" i="1" dirty="0" err="1"/>
              <a:t>elevernas</a:t>
            </a:r>
            <a:r>
              <a:rPr lang="en-US" b="0" i="1" dirty="0"/>
              <a:t> </a:t>
            </a:r>
            <a:r>
              <a:rPr lang="en-US" b="0" i="1" dirty="0" err="1"/>
              <a:t>vardag</a:t>
            </a:r>
            <a:r>
              <a:rPr lang="en-US" b="0" i="1" dirty="0"/>
              <a:t>!</a:t>
            </a:r>
            <a:br>
              <a:rPr lang="en-US" b="0" i="1" dirty="0"/>
            </a:br>
            <a:br>
              <a:rPr lang="en-US" b="1" i="1" dirty="0"/>
            </a:br>
            <a:r>
              <a:rPr lang="en-US" b="1" i="1" u="sng" dirty="0" err="1"/>
              <a:t>Exempel</a:t>
            </a:r>
            <a:r>
              <a:rPr lang="en-US" b="1" i="1" u="sng" dirty="0"/>
              <a:t>-manus:</a:t>
            </a:r>
          </a:p>
          <a:p>
            <a:pPr marL="0" lvl="0" indent="0" algn="l" rtl="0">
              <a:spcBef>
                <a:spcPts val="0"/>
              </a:spcBef>
              <a:spcAft>
                <a:spcPts val="0"/>
              </a:spcAft>
              <a:buNone/>
            </a:pPr>
            <a:endParaRPr dirty="0"/>
          </a:p>
          <a:p>
            <a:pPr marL="0" lvl="0" indent="0" algn="l" rtl="0">
              <a:spcBef>
                <a:spcPts val="0"/>
              </a:spcBef>
              <a:spcAft>
                <a:spcPts val="0"/>
              </a:spcAft>
              <a:buNone/>
            </a:pPr>
            <a:r>
              <a:rPr lang="sv-SE" b="0" dirty="0"/>
              <a:t>Sen har vi lösenord.</a:t>
            </a:r>
            <a:br>
              <a:rPr lang="sv-SE" b="0" dirty="0"/>
            </a:br>
            <a:r>
              <a:rPr lang="sv-SE" dirty="0"/>
              <a:t>Det är ju nycklarna till allt ni gör online. </a:t>
            </a:r>
            <a:br>
              <a:rPr lang="sv-SE" dirty="0"/>
            </a:br>
            <a:r>
              <a:rPr lang="sv-SE" dirty="0"/>
              <a:t>Om någon får tag i dem… ja, då kan de låtsas vara er eller stjäla era konton.</a:t>
            </a:r>
            <a:endParaRPr b="0" i="0" dirty="0"/>
          </a:p>
        </p:txBody>
      </p:sp>
      <p:sp>
        <p:nvSpPr>
          <p:cNvPr id="503" name="Google Shape;503;p16:notes">
            <a:extLst>
              <a:ext uri="{FF2B5EF4-FFF2-40B4-BE49-F238E27FC236}">
                <a16:creationId xmlns:a16="http://schemas.microsoft.com/office/drawing/2014/main" id="{6F3B4C5A-40B1-4625-701B-A3040A84D2FD}"/>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4" name="Google Shape;504;p16:notes">
            <a:extLst>
              <a:ext uri="{FF2B5EF4-FFF2-40B4-BE49-F238E27FC236}">
                <a16:creationId xmlns:a16="http://schemas.microsoft.com/office/drawing/2014/main" id="{5871FDDB-979A-81C7-0897-A7B8B742E831}"/>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4390181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a:extLst>
            <a:ext uri="{FF2B5EF4-FFF2-40B4-BE49-F238E27FC236}">
              <a16:creationId xmlns:a16="http://schemas.microsoft.com/office/drawing/2014/main" id="{5D7F078D-F26E-2D27-0062-D06845E8CFBB}"/>
            </a:ext>
          </a:extLst>
        </p:cNvPr>
        <p:cNvGrpSpPr/>
        <p:nvPr/>
      </p:nvGrpSpPr>
      <p:grpSpPr>
        <a:xfrm>
          <a:off x="0" y="0"/>
          <a:ext cx="0" cy="0"/>
          <a:chOff x="0" y="0"/>
          <a:chExt cx="0" cy="0"/>
        </a:xfrm>
      </p:grpSpPr>
      <p:sp>
        <p:nvSpPr>
          <p:cNvPr id="499" name="Google Shape;499;p16:notes">
            <a:extLst>
              <a:ext uri="{FF2B5EF4-FFF2-40B4-BE49-F238E27FC236}">
                <a16:creationId xmlns:a16="http://schemas.microsoft.com/office/drawing/2014/main" id="{77012CF3-FF51-A24A-3C74-3827BDD6E495}"/>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0" name="Google Shape;500;p16:notes">
            <a:extLst>
              <a:ext uri="{FF2B5EF4-FFF2-40B4-BE49-F238E27FC236}">
                <a16:creationId xmlns:a16="http://schemas.microsoft.com/office/drawing/2014/main" id="{91EB6BFC-F442-60B0-66EC-CFDD96A5B21F}"/>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1" name="Google Shape;501;p16:notes">
            <a:extLst>
              <a:ext uri="{FF2B5EF4-FFF2-40B4-BE49-F238E27FC236}">
                <a16:creationId xmlns:a16="http://schemas.microsoft.com/office/drawing/2014/main" id="{8C671B24-7C86-10C9-F328-46F6FD9DAF74}"/>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2" name="Google Shape;502;p16:notes">
            <a:extLst>
              <a:ext uri="{FF2B5EF4-FFF2-40B4-BE49-F238E27FC236}">
                <a16:creationId xmlns:a16="http://schemas.microsoft.com/office/drawing/2014/main" id="{E6547416-F930-6018-783E-3F4949228634}"/>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Visa </a:t>
            </a:r>
            <a:r>
              <a:rPr lang="en-US" b="1" dirty="0" err="1"/>
              <a:t>vad</a:t>
            </a:r>
            <a:r>
              <a:rPr lang="en-US" b="1" dirty="0"/>
              <a:t> </a:t>
            </a:r>
            <a:r>
              <a:rPr lang="en-US" b="1" dirty="0" err="1"/>
              <a:t>som</a:t>
            </a:r>
            <a:r>
              <a:rPr lang="en-US" b="1" dirty="0"/>
              <a:t> </a:t>
            </a:r>
            <a:r>
              <a:rPr lang="en-US" b="1" dirty="0" err="1"/>
              <a:t>är</a:t>
            </a:r>
            <a:r>
              <a:rPr lang="en-US" b="1" dirty="0"/>
              <a:t> </a:t>
            </a:r>
            <a:r>
              <a:rPr lang="en-US" b="1" dirty="0" err="1"/>
              <a:t>värdefull</a:t>
            </a:r>
            <a:r>
              <a:rPr lang="en-US" b="1" dirty="0"/>
              <a:t> för de </a:t>
            </a:r>
            <a:r>
              <a:rPr lang="en-US" b="1" dirty="0" err="1"/>
              <a:t>olika</a:t>
            </a:r>
            <a:r>
              <a:rPr lang="en-US" b="1" dirty="0"/>
              <a:t> </a:t>
            </a:r>
            <a:r>
              <a:rPr lang="en-US" b="1" dirty="0" err="1"/>
              <a:t>typerna</a:t>
            </a:r>
            <a:r>
              <a:rPr lang="en-US" b="1" dirty="0"/>
              <a:t> av information och </a:t>
            </a:r>
            <a:r>
              <a:rPr lang="en-US" b="1" dirty="0" err="1"/>
              <a:t>starta</a:t>
            </a:r>
            <a:r>
              <a:rPr lang="en-US" b="1" dirty="0"/>
              <a:t> </a:t>
            </a:r>
            <a:r>
              <a:rPr lang="en-US" b="1" dirty="0" err="1"/>
              <a:t>tankar</a:t>
            </a:r>
            <a:r>
              <a:rPr lang="en-US" b="1" dirty="0"/>
              <a:t> </a:t>
            </a:r>
            <a:r>
              <a:rPr lang="en-US" b="1" dirty="0" err="1"/>
              <a:t>kring</a:t>
            </a:r>
            <a:r>
              <a:rPr lang="en-US" b="1" dirty="0"/>
              <a:t> ‘</a:t>
            </a:r>
            <a:r>
              <a:rPr lang="en-US" b="1" dirty="0" err="1"/>
              <a:t>digitala</a:t>
            </a:r>
            <a:r>
              <a:rPr lang="en-US" b="1" dirty="0"/>
              <a:t> </a:t>
            </a:r>
            <a:r>
              <a:rPr lang="en-US" b="1" dirty="0" err="1"/>
              <a:t>vanor</a:t>
            </a:r>
            <a:r>
              <a:rPr lang="en-US" b="1" dirty="0"/>
              <a:t>’</a:t>
            </a:r>
            <a:br>
              <a:rPr lang="en-US" b="1" dirty="0"/>
            </a:br>
            <a:br>
              <a:rPr lang="en-US" b="1" dirty="0"/>
            </a:br>
            <a:r>
              <a:rPr lang="en-US" b="0" i="1" dirty="0"/>
              <a:t>-&gt; Tips: </a:t>
            </a:r>
            <a:r>
              <a:rPr lang="en-US" b="0" i="1" dirty="0" err="1"/>
              <a:t>Associera</a:t>
            </a:r>
            <a:r>
              <a:rPr lang="en-US" b="0" i="1" dirty="0"/>
              <a:t> till </a:t>
            </a:r>
            <a:r>
              <a:rPr lang="en-US" b="0" i="1" dirty="0" err="1"/>
              <a:t>elevernas</a:t>
            </a:r>
            <a:r>
              <a:rPr lang="en-US" b="0" i="1" dirty="0"/>
              <a:t> </a:t>
            </a:r>
            <a:r>
              <a:rPr lang="en-US" b="0" i="1" dirty="0" err="1"/>
              <a:t>vardag</a:t>
            </a:r>
            <a:r>
              <a:rPr lang="en-US" b="0" i="1" dirty="0"/>
              <a:t>!</a:t>
            </a:r>
            <a:br>
              <a:rPr lang="en-US" b="0" i="1" dirty="0"/>
            </a:br>
            <a:br>
              <a:rPr lang="en-US" b="1" i="1" dirty="0"/>
            </a:br>
            <a:r>
              <a:rPr lang="en-US" b="1" i="1" u="sng" dirty="0" err="1"/>
              <a:t>Exempel</a:t>
            </a:r>
            <a:r>
              <a:rPr lang="en-US" b="1" i="1" u="sng" dirty="0"/>
              <a:t>-manus:</a:t>
            </a:r>
            <a:endParaRPr u="sng" dirty="0"/>
          </a:p>
          <a:p>
            <a:pPr marL="0" lvl="0" indent="0" algn="l" rtl="0">
              <a:spcBef>
                <a:spcPts val="0"/>
              </a:spcBef>
              <a:spcAft>
                <a:spcPts val="0"/>
              </a:spcAft>
              <a:buNone/>
            </a:pPr>
            <a:endParaRPr b="1" i="1" dirty="0"/>
          </a:p>
          <a:p>
            <a:pPr marL="0" lvl="0" indent="0" algn="l" rtl="0">
              <a:spcBef>
                <a:spcPts val="0"/>
              </a:spcBef>
              <a:spcAft>
                <a:spcPts val="0"/>
              </a:spcAft>
              <a:buNone/>
            </a:pPr>
            <a:r>
              <a:rPr lang="sv-SE" b="0" dirty="0"/>
              <a:t>Det tredje är era konton.</a:t>
            </a:r>
            <a:br>
              <a:rPr lang="sv-SE" dirty="0"/>
            </a:br>
            <a:r>
              <a:rPr lang="sv-SE" dirty="0"/>
              <a:t>Sociala medier, spel, mail -&gt; alla ställen där ni loggar in.</a:t>
            </a:r>
            <a:br>
              <a:rPr lang="sv-SE" dirty="0"/>
            </a:br>
            <a:r>
              <a:rPr lang="sv-SE" dirty="0"/>
              <a:t>Får någon kontroll över ett konto kan de förstöra rätt mycket.</a:t>
            </a:r>
            <a:br>
              <a:rPr lang="en-US" b="0" i="0" dirty="0"/>
            </a:br>
            <a:br>
              <a:rPr lang="en-US" b="0" i="0" dirty="0"/>
            </a:br>
            <a:r>
              <a:rPr lang="sv-SE" dirty="0"/>
              <a:t>D</a:t>
            </a:r>
            <a:r>
              <a:rPr lang="sv-SE" b="0" i="0" dirty="0"/>
              <a:t>ina digitala vanor?</a:t>
            </a:r>
            <a:br>
              <a:rPr lang="sv-SE" b="0" i="0" dirty="0"/>
            </a:br>
            <a:r>
              <a:rPr lang="sv-SE" b="0" i="0" dirty="0"/>
              <a:t>Denna är lite klurig, är det någon som har någon idé vad jag menar?</a:t>
            </a:r>
            <a:br>
              <a:rPr lang="sv-SE" b="0" i="0" dirty="0"/>
            </a:br>
            <a:r>
              <a:rPr lang="sv-SE" b="0" i="0" dirty="0"/>
              <a:t>Det är svårt, låt mig visa er.</a:t>
            </a:r>
            <a:endParaRPr lang="sv-SE" dirty="0"/>
          </a:p>
          <a:p>
            <a:pPr marL="0" lvl="0" indent="0" algn="l" rtl="0">
              <a:spcBef>
                <a:spcPts val="0"/>
              </a:spcBef>
              <a:spcAft>
                <a:spcPts val="0"/>
              </a:spcAft>
              <a:buNone/>
            </a:pPr>
            <a:endParaRPr lang="sv-SE" b="0" i="0" dirty="0"/>
          </a:p>
        </p:txBody>
      </p:sp>
      <p:sp>
        <p:nvSpPr>
          <p:cNvPr id="503" name="Google Shape;503;p16:notes">
            <a:extLst>
              <a:ext uri="{FF2B5EF4-FFF2-40B4-BE49-F238E27FC236}">
                <a16:creationId xmlns:a16="http://schemas.microsoft.com/office/drawing/2014/main" id="{A1627CE7-E214-3A9F-9B8F-BDFEBC875291}"/>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4" name="Google Shape;504;p16:notes">
            <a:extLst>
              <a:ext uri="{FF2B5EF4-FFF2-40B4-BE49-F238E27FC236}">
                <a16:creationId xmlns:a16="http://schemas.microsoft.com/office/drawing/2014/main" id="{F0B095A0-033A-68DB-30F2-74A631699FA8}"/>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9540937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a:extLst>
            <a:ext uri="{FF2B5EF4-FFF2-40B4-BE49-F238E27FC236}">
              <a16:creationId xmlns:a16="http://schemas.microsoft.com/office/drawing/2014/main" id="{79001126-F76E-6BF5-2ECC-93B3F6271B7D}"/>
            </a:ext>
          </a:extLst>
        </p:cNvPr>
        <p:cNvGrpSpPr/>
        <p:nvPr/>
      </p:nvGrpSpPr>
      <p:grpSpPr>
        <a:xfrm>
          <a:off x="0" y="0"/>
          <a:ext cx="0" cy="0"/>
          <a:chOff x="0" y="0"/>
          <a:chExt cx="0" cy="0"/>
        </a:xfrm>
      </p:grpSpPr>
      <p:sp>
        <p:nvSpPr>
          <p:cNvPr id="499" name="Google Shape;499;p16:notes">
            <a:extLst>
              <a:ext uri="{FF2B5EF4-FFF2-40B4-BE49-F238E27FC236}">
                <a16:creationId xmlns:a16="http://schemas.microsoft.com/office/drawing/2014/main" id="{0B2D6D8E-78F3-21F3-25A9-A5856205A2DE}"/>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0" name="Google Shape;500;p16:notes">
            <a:extLst>
              <a:ext uri="{FF2B5EF4-FFF2-40B4-BE49-F238E27FC236}">
                <a16:creationId xmlns:a16="http://schemas.microsoft.com/office/drawing/2014/main" id="{66F3DDC2-4016-0E04-7496-BFD75E6474CF}"/>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1" name="Google Shape;501;p16:notes">
            <a:extLst>
              <a:ext uri="{FF2B5EF4-FFF2-40B4-BE49-F238E27FC236}">
                <a16:creationId xmlns:a16="http://schemas.microsoft.com/office/drawing/2014/main" id="{B858889A-DA59-2E07-29D5-1AE861B728F1}"/>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2" name="Google Shape;502;p16:notes">
            <a:extLst>
              <a:ext uri="{FF2B5EF4-FFF2-40B4-BE49-F238E27FC236}">
                <a16:creationId xmlns:a16="http://schemas.microsoft.com/office/drawing/2014/main" id="{D925AC48-3CB2-68DD-09F9-EB8ECE58C994}"/>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Visa </a:t>
            </a:r>
            <a:r>
              <a:rPr lang="en-US" b="1" dirty="0" err="1"/>
              <a:t>vad</a:t>
            </a:r>
            <a:r>
              <a:rPr lang="en-US" b="1" dirty="0"/>
              <a:t> </a:t>
            </a:r>
            <a:r>
              <a:rPr lang="en-US" b="1" dirty="0" err="1"/>
              <a:t>som</a:t>
            </a:r>
            <a:r>
              <a:rPr lang="en-US" b="1" dirty="0"/>
              <a:t> </a:t>
            </a:r>
            <a:r>
              <a:rPr lang="en-US" b="1" dirty="0" err="1"/>
              <a:t>är</a:t>
            </a:r>
            <a:r>
              <a:rPr lang="en-US" b="1" dirty="0"/>
              <a:t> </a:t>
            </a:r>
            <a:r>
              <a:rPr lang="en-US" b="1" dirty="0" err="1"/>
              <a:t>värdefull</a:t>
            </a:r>
            <a:r>
              <a:rPr lang="en-US" b="1" dirty="0"/>
              <a:t> för de </a:t>
            </a:r>
            <a:r>
              <a:rPr lang="en-US" b="1" dirty="0" err="1"/>
              <a:t>olika</a:t>
            </a:r>
            <a:r>
              <a:rPr lang="en-US" b="1" dirty="0"/>
              <a:t> </a:t>
            </a:r>
            <a:r>
              <a:rPr lang="en-US" b="1" dirty="0" err="1"/>
              <a:t>typerna</a:t>
            </a:r>
            <a:r>
              <a:rPr lang="en-US" b="1" dirty="0"/>
              <a:t> av information och </a:t>
            </a:r>
            <a:r>
              <a:rPr lang="en-US" b="1" dirty="0" err="1"/>
              <a:t>starta</a:t>
            </a:r>
            <a:r>
              <a:rPr lang="en-US" b="1" dirty="0"/>
              <a:t> </a:t>
            </a:r>
            <a:r>
              <a:rPr lang="en-US" b="1" dirty="0" err="1"/>
              <a:t>tankar</a:t>
            </a:r>
            <a:r>
              <a:rPr lang="en-US" b="1" dirty="0"/>
              <a:t> </a:t>
            </a:r>
            <a:r>
              <a:rPr lang="en-US" b="1" dirty="0" err="1"/>
              <a:t>kring</a:t>
            </a:r>
            <a:r>
              <a:rPr lang="en-US" b="1" dirty="0"/>
              <a:t> ‘</a:t>
            </a:r>
            <a:r>
              <a:rPr lang="en-US" b="1" dirty="0" err="1"/>
              <a:t>digitala</a:t>
            </a:r>
            <a:r>
              <a:rPr lang="en-US" b="1" dirty="0"/>
              <a:t> </a:t>
            </a:r>
            <a:r>
              <a:rPr lang="en-US" b="1" dirty="0" err="1"/>
              <a:t>vanor</a:t>
            </a:r>
            <a:r>
              <a:rPr lang="en-US" b="1" dirty="0"/>
              <a:t>’</a:t>
            </a:r>
            <a:br>
              <a:rPr lang="en-US" b="1" dirty="0"/>
            </a:br>
            <a:br>
              <a:rPr lang="en-US" b="1" dirty="0"/>
            </a:br>
            <a:r>
              <a:rPr lang="en-US" b="0" i="1" dirty="0"/>
              <a:t>-&gt; Tips: </a:t>
            </a:r>
            <a:r>
              <a:rPr lang="en-US" b="0" i="1" dirty="0" err="1"/>
              <a:t>Associera</a:t>
            </a:r>
            <a:r>
              <a:rPr lang="en-US" b="0" i="1" dirty="0"/>
              <a:t> till </a:t>
            </a:r>
            <a:r>
              <a:rPr lang="en-US" b="0" i="1" dirty="0" err="1"/>
              <a:t>elevernas</a:t>
            </a:r>
            <a:r>
              <a:rPr lang="en-US" b="0" i="1" dirty="0"/>
              <a:t> </a:t>
            </a:r>
            <a:r>
              <a:rPr lang="en-US" b="0" i="1" dirty="0" err="1"/>
              <a:t>vardag</a:t>
            </a:r>
            <a:r>
              <a:rPr lang="en-US" b="0" i="1" dirty="0"/>
              <a:t>!</a:t>
            </a:r>
            <a:br>
              <a:rPr lang="en-US" b="0" i="1" dirty="0"/>
            </a:br>
            <a:br>
              <a:rPr lang="en-US" b="1" i="1" dirty="0"/>
            </a:br>
            <a:r>
              <a:rPr lang="en-US" b="1" i="1" u="sng" dirty="0" err="1"/>
              <a:t>Exempel</a:t>
            </a:r>
            <a:r>
              <a:rPr lang="en-US" b="1" i="1" u="sng" dirty="0"/>
              <a:t>-manus:</a:t>
            </a:r>
            <a:endParaRPr u="sng" dirty="0"/>
          </a:p>
          <a:p>
            <a:pPr marL="0" lvl="0" indent="0" algn="l" rtl="0">
              <a:spcBef>
                <a:spcPts val="0"/>
              </a:spcBef>
              <a:spcAft>
                <a:spcPts val="0"/>
              </a:spcAft>
              <a:buNone/>
            </a:pPr>
            <a:br>
              <a:rPr lang="en-US" b="0" i="0" dirty="0"/>
            </a:br>
            <a:r>
              <a:rPr lang="sv-SE" dirty="0"/>
              <a:t>D</a:t>
            </a:r>
            <a:r>
              <a:rPr lang="sv-SE" b="0" i="0" dirty="0"/>
              <a:t>ina digitala vanor?</a:t>
            </a:r>
            <a:br>
              <a:rPr lang="sv-SE" b="0" i="0" dirty="0"/>
            </a:br>
            <a:r>
              <a:rPr lang="sv-SE" b="0" i="0" dirty="0"/>
              <a:t>Är det någon som har någon idé vad jag menar?</a:t>
            </a:r>
          </a:p>
          <a:p>
            <a:pPr marL="0" lvl="0" indent="0" algn="l" rtl="0">
              <a:spcBef>
                <a:spcPts val="0"/>
              </a:spcBef>
              <a:spcAft>
                <a:spcPts val="0"/>
              </a:spcAft>
              <a:buNone/>
            </a:pPr>
            <a:br>
              <a:rPr lang="sv-SE" b="0" i="0" dirty="0"/>
            </a:br>
            <a:r>
              <a:rPr lang="sv-SE" b="0" i="0" dirty="0"/>
              <a:t>Digitala vanor kanske inte är lika uppenbart ”värdefullt” som de andra tre.</a:t>
            </a:r>
            <a:br>
              <a:rPr lang="sv-SE" b="0" i="0" dirty="0"/>
            </a:br>
            <a:r>
              <a:rPr lang="sv-SE" b="0" i="0" dirty="0"/>
              <a:t>Låt mig visa er motsatsen.</a:t>
            </a:r>
          </a:p>
        </p:txBody>
      </p:sp>
      <p:sp>
        <p:nvSpPr>
          <p:cNvPr id="503" name="Google Shape;503;p16:notes">
            <a:extLst>
              <a:ext uri="{FF2B5EF4-FFF2-40B4-BE49-F238E27FC236}">
                <a16:creationId xmlns:a16="http://schemas.microsoft.com/office/drawing/2014/main" id="{7A26BD8D-07D2-AB36-317F-CC5FE1D703D8}"/>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4" name="Google Shape;504;p16:notes">
            <a:extLst>
              <a:ext uri="{FF2B5EF4-FFF2-40B4-BE49-F238E27FC236}">
                <a16:creationId xmlns:a16="http://schemas.microsoft.com/office/drawing/2014/main" id="{6D7B1705-9C31-2FB3-9F24-757A27E4A785}"/>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5543685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SE" b="1" dirty="0"/>
              <a:t>Visa vad digitala vanor är och hur de kan användas emot dig</a:t>
            </a:r>
            <a:br>
              <a:rPr lang="sv-SE" sz="1200" b="1" i="0" u="none" strike="noStrike" kern="1200" dirty="0">
                <a:effectLst/>
                <a:cs typeface="+mn-lt"/>
              </a:rPr>
            </a:br>
            <a:br>
              <a:rPr lang="sv-SE" sz="1200" b="1" i="0" u="none" strike="noStrike" kern="1200" dirty="0">
                <a:effectLst/>
                <a:cs typeface="+mn-lt"/>
              </a:rPr>
            </a:br>
            <a:r>
              <a:rPr lang="sv-SE" sz="1200" b="0" i="1" u="none" strike="noStrike" kern="1200" dirty="0">
                <a:solidFill>
                  <a:schemeClr val="tx1"/>
                </a:solidFill>
                <a:effectLst/>
                <a:latin typeface="+mn-lt"/>
                <a:ea typeface="+mn-ea"/>
                <a:cs typeface="+mn-cs"/>
              </a:rPr>
              <a:t>-&gt; Tips: Visa att många beter sig såhär utan att tänka på det!</a:t>
            </a:r>
            <a:endParaRPr lang="sv-SE" dirty="0"/>
          </a:p>
          <a:p>
            <a:r>
              <a:rPr lang="sv-SE" i="1" dirty="0"/>
              <a:t>-&gt; Videon finns här om den inte startar i presentationen: </a:t>
            </a:r>
            <a:r>
              <a:rPr lang="sv-SE" dirty="0">
                <a:hlinkClick r:id="rId3"/>
              </a:rPr>
              <a:t>https://www.youtube.com/watch?v=K4FqzSqrjwE</a:t>
            </a:r>
            <a:r>
              <a:rPr lang="sv-SE" dirty="0"/>
              <a:t> </a:t>
            </a:r>
            <a:br>
              <a:rPr lang="sv-SE" b="1" dirty="0">
                <a:cs typeface="+mn-lt"/>
              </a:rPr>
            </a:br>
            <a:br>
              <a:rPr lang="sv-SE" b="1" kern="1200" dirty="0">
                <a:cs typeface="+mn-lt"/>
              </a:rPr>
            </a:br>
            <a:r>
              <a:rPr lang="sv-SE" b="1" strike="noStrike" kern="1200" dirty="0">
                <a:solidFill>
                  <a:schemeClr val="tx1"/>
                </a:solidFill>
                <a:effectLst/>
              </a:rPr>
              <a:t>Exempel-manus:</a:t>
            </a:r>
            <a:endParaRPr lang="en-US" dirty="0">
              <a:solidFill>
                <a:srgbClr val="444444"/>
              </a:solidFill>
              <a:ea typeface="Calibri"/>
              <a:cs typeface="Calibri"/>
            </a:endParaRPr>
          </a:p>
          <a:p>
            <a:br>
              <a:rPr lang="sv-SE" b="0" i="0" u="none" strike="noStrike" kern="1200" dirty="0">
                <a:effectLst/>
                <a:cs typeface="+mn-lt"/>
              </a:rPr>
            </a:br>
            <a:r>
              <a:rPr lang="sv-SE" dirty="0"/>
              <a:t>Nu ska vi kolla på en film som MSB har gjort.</a:t>
            </a:r>
            <a:br>
              <a:rPr lang="sv-SE" b="0" i="0" u="none" strike="noStrike" kern="1200" dirty="0">
                <a:effectLst/>
                <a:cs typeface="+mn-lt"/>
              </a:rPr>
            </a:br>
            <a:r>
              <a:rPr lang="sv-SE" dirty="0"/>
              <a:t>När ni tittar vill jag att ni funderar på </a:t>
            </a:r>
            <a:r>
              <a:rPr lang="sv-SE" b="1" dirty="0"/>
              <a:t>hur Rogers beteende kan användas emot honom</a:t>
            </a:r>
            <a:r>
              <a:rPr lang="sv-SE" dirty="0"/>
              <a:t>.</a:t>
            </a:r>
            <a:br>
              <a:rPr lang="sv-SE" b="0" i="0" u="none" strike="noStrike" kern="1200" dirty="0">
                <a:effectLst/>
                <a:cs typeface="+mn-lt"/>
              </a:rPr>
            </a:br>
            <a:endParaRPr lang="sv-SE" b="0" dirty="0">
              <a:solidFill>
                <a:srgbClr val="444444"/>
              </a:solidFill>
              <a:effectLst/>
            </a:endParaRPr>
          </a:p>
          <a:p>
            <a:r>
              <a:rPr lang="sv-SE" b="1" i="0" u="none" strike="noStrike" kern="1200" dirty="0">
                <a:solidFill>
                  <a:schemeClr val="tx1"/>
                </a:solidFill>
                <a:effectLst/>
              </a:rPr>
              <a:t>*Visa filmen*</a:t>
            </a:r>
            <a:br>
              <a:rPr lang="sv-SE" b="1" i="0" u="none" strike="noStrike" kern="1200" dirty="0">
                <a:effectLst/>
                <a:cs typeface="+mn-lt"/>
              </a:rPr>
            </a:br>
            <a:br>
              <a:rPr lang="sv-SE" b="1" i="0" u="none" strike="noStrike" kern="1200" dirty="0">
                <a:effectLst/>
                <a:cs typeface="+mn-lt"/>
              </a:rPr>
            </a:br>
            <a:r>
              <a:rPr lang="sv-SE" b="1" i="0" u="none" strike="noStrike" kern="1200" dirty="0">
                <a:solidFill>
                  <a:schemeClr val="tx1"/>
                </a:solidFill>
                <a:effectLst/>
              </a:rPr>
              <a:t>Hade ni gjort som Roger?</a:t>
            </a:r>
            <a:br>
              <a:rPr lang="sv-SE" b="1" i="0" u="none" strike="noStrike" kern="1200" dirty="0">
                <a:effectLst/>
                <a:cs typeface="+mn-lt"/>
              </a:rPr>
            </a:br>
            <a:r>
              <a:rPr lang="sv-SE" b="1" dirty="0"/>
              <a:t>Tycker ni att det känns smart att visa allt man gör på det sättet?</a:t>
            </a:r>
            <a:br>
              <a:rPr lang="sv-SE" b="1" i="0" u="none" strike="noStrike" kern="1200" dirty="0">
                <a:effectLst/>
                <a:cs typeface="+mn-lt"/>
              </a:rPr>
            </a:br>
            <a:br>
              <a:rPr lang="sv-SE" b="1" i="0" u="none" strike="noStrike" kern="1200" dirty="0">
                <a:effectLst/>
                <a:cs typeface="+mn-lt"/>
              </a:rPr>
            </a:br>
            <a:r>
              <a:rPr lang="sv-SE" b="1" dirty="0"/>
              <a:t>Det man ofta glömmer är att många faktiskt gör precis så här</a:t>
            </a:r>
            <a:r>
              <a:rPr lang="sv-SE" dirty="0"/>
              <a:t>.</a:t>
            </a:r>
            <a:br>
              <a:rPr lang="sv-SE" dirty="0">
                <a:cs typeface="+mn-lt"/>
              </a:rPr>
            </a:br>
            <a:r>
              <a:rPr lang="sv-SE" dirty="0"/>
              <a:t>Man lägger ut bilder på </a:t>
            </a:r>
            <a:r>
              <a:rPr lang="sv-SE" dirty="0" err="1"/>
              <a:t>Instagram</a:t>
            </a:r>
            <a:r>
              <a:rPr lang="sv-SE" dirty="0"/>
              <a:t>, </a:t>
            </a:r>
            <a:r>
              <a:rPr lang="sv-SE" dirty="0" err="1"/>
              <a:t>Snap</a:t>
            </a:r>
            <a:r>
              <a:rPr lang="sv-SE" dirty="0"/>
              <a:t> eller </a:t>
            </a:r>
            <a:r>
              <a:rPr lang="sv-SE" dirty="0" err="1"/>
              <a:t>TikTok</a:t>
            </a:r>
            <a:r>
              <a:rPr lang="sv-SE" dirty="0"/>
              <a:t> när man reser bort, eller när man visar upp något nytt och fint.</a:t>
            </a:r>
            <a:br>
              <a:rPr lang="sv-SE" b="0" i="0" u="none" strike="noStrike" kern="1200" dirty="0">
                <a:effectLst/>
                <a:cs typeface="+mn-lt"/>
              </a:rPr>
            </a:br>
            <a:br>
              <a:rPr lang="sv-SE" b="0" i="0" u="none" strike="noStrike" kern="1200" dirty="0">
                <a:effectLst/>
                <a:cs typeface="+mn-lt"/>
              </a:rPr>
            </a:br>
            <a:r>
              <a:rPr lang="sv-SE" dirty="0"/>
              <a:t>Men vad kan hända om man lägger ut allt?</a:t>
            </a:r>
            <a:br>
              <a:rPr lang="sv-SE" dirty="0">
                <a:cs typeface="+mn-lt"/>
              </a:rPr>
            </a:br>
            <a:r>
              <a:rPr lang="sv-SE" dirty="0"/>
              <a:t>Vad kan hända Roger om han fortsätter bete sig så här?</a:t>
            </a:r>
            <a:br>
              <a:rPr lang="sv-SE" b="0" i="0" u="none" strike="noStrike" kern="1200" dirty="0">
                <a:effectLst/>
                <a:cs typeface="+mn-lt"/>
              </a:rPr>
            </a:br>
            <a:endParaRPr lang="sv-SE" b="0" i="0" u="none" strike="noStrike" kern="1200" dirty="0">
              <a:solidFill>
                <a:srgbClr val="444444"/>
              </a:solidFill>
              <a:effectLst/>
              <a:ea typeface="+mn-ea"/>
              <a:cs typeface="+mn-cs"/>
            </a:endParaRPr>
          </a:p>
          <a:p>
            <a:r>
              <a:rPr lang="sv-SE" dirty="0"/>
              <a:t>(→ Låt eleverna svara och prata kort om det.)</a:t>
            </a:r>
            <a:endParaRPr lang="sv-SE" b="0" dirty="0">
              <a:effectLst/>
              <a:cs typeface="+mn-lt"/>
            </a:endParaRPr>
          </a:p>
          <a:p>
            <a:br>
              <a:rPr lang="sv-SE" dirty="0">
                <a:cs typeface="+mn-lt"/>
              </a:rPr>
            </a:br>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p1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59" name="Google Shape;559;p1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60" name="Google Shape;560;p1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1" name="Google Shape;561;p1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rtl="0"/>
            <a:r>
              <a:rPr lang="sv-SE" sz="1200" b="1" i="0" u="none" strike="noStrike" kern="1200" dirty="0">
                <a:solidFill>
                  <a:schemeClr val="tx1"/>
                </a:solidFill>
                <a:effectLst/>
                <a:latin typeface="+mn-lt"/>
                <a:ea typeface="+mn-ea"/>
                <a:cs typeface="+mn-cs"/>
              </a:rPr>
              <a:t>Förklara att information också är värdefullt för företag och annonsörer</a:t>
            </a:r>
            <a:endParaRPr lang="sv-SE" b="0" dirty="0">
              <a:effectLst/>
            </a:endParaRPr>
          </a:p>
          <a:p>
            <a:endParaRPr lang="sv-SE" b="0" dirty="0">
              <a:effectLst/>
            </a:endParaRPr>
          </a:p>
          <a:p>
            <a:pPr rtl="0"/>
            <a:r>
              <a:rPr lang="sv-SE" sz="1200" b="0" i="1" u="none" strike="noStrike" kern="1200" dirty="0">
                <a:solidFill>
                  <a:schemeClr val="tx1"/>
                </a:solidFill>
                <a:effectLst/>
                <a:latin typeface="+mn-lt"/>
                <a:ea typeface="+mn-ea"/>
                <a:cs typeface="+mn-cs"/>
              </a:rPr>
              <a:t>-&gt; Tips: Gör det personligt och skapa bilden att man faktiskt delar med sig av data till företag hela tiden.</a:t>
            </a:r>
            <a:br>
              <a:rPr lang="sv-SE" sz="1200" b="0" i="1" u="none" strike="noStrike" kern="1200" dirty="0">
                <a:solidFill>
                  <a:schemeClr val="tx1"/>
                </a:solidFill>
                <a:effectLst/>
                <a:latin typeface="+mn-lt"/>
                <a:ea typeface="+mn-ea"/>
                <a:cs typeface="+mn-cs"/>
              </a:rPr>
            </a:br>
            <a:br>
              <a:rPr lang="sv-SE" sz="1200" b="1" i="1" u="none" strike="noStrike" kern="1200" dirty="0">
                <a:solidFill>
                  <a:schemeClr val="tx1"/>
                </a:solidFill>
                <a:effectLst/>
                <a:latin typeface="+mn-lt"/>
                <a:ea typeface="+mn-ea"/>
                <a:cs typeface="+mn-cs"/>
              </a:rPr>
            </a:br>
            <a:r>
              <a:rPr lang="sv-SE" sz="1200" b="1" i="1" u="sng" strike="noStrike" kern="1200" dirty="0">
                <a:solidFill>
                  <a:schemeClr val="tx1"/>
                </a:solidFill>
                <a:effectLst/>
                <a:latin typeface="+mn-lt"/>
                <a:ea typeface="+mn-ea"/>
                <a:cs typeface="+mn-cs"/>
              </a:rPr>
              <a:t>Exempel-manus:</a:t>
            </a:r>
          </a:p>
          <a:p>
            <a:endParaRPr lang="sv-SE" b="0" dirty="0">
              <a:effectLst/>
            </a:endParaRPr>
          </a:p>
          <a:p>
            <a:pPr rtl="0"/>
            <a:r>
              <a:rPr lang="sv-SE" sz="1200" b="0" i="0" u="none" strike="noStrike" kern="1200" dirty="0">
                <a:solidFill>
                  <a:schemeClr val="tx1"/>
                </a:solidFill>
                <a:effectLst/>
                <a:latin typeface="+mn-lt"/>
                <a:ea typeface="+mn-ea"/>
                <a:cs typeface="+mn-cs"/>
              </a:rPr>
              <a:t>Men information kan användas i andra syften än som de gjorde mot Roger.</a:t>
            </a:r>
            <a:br>
              <a:rPr lang="sv-SE" sz="1200" b="0" i="0" u="none" strike="noStrike" kern="1200" dirty="0">
                <a:solidFill>
                  <a:schemeClr val="tx1"/>
                </a:solidFill>
                <a:effectLst/>
                <a:latin typeface="+mn-lt"/>
                <a:ea typeface="+mn-ea"/>
                <a:cs typeface="+mn-cs"/>
              </a:rPr>
            </a:br>
            <a:r>
              <a:rPr lang="sv-SE" sz="1200" b="0" i="0" u="none" strike="noStrike" kern="1200" dirty="0">
                <a:solidFill>
                  <a:schemeClr val="tx1"/>
                </a:solidFill>
                <a:effectLst/>
                <a:latin typeface="+mn-lt"/>
                <a:ea typeface="+mn-ea"/>
                <a:cs typeface="+mn-cs"/>
              </a:rPr>
              <a:t>Är det någon av er som har varit med om att ni pratar om </a:t>
            </a:r>
            <a:r>
              <a:rPr lang="sv-SE" sz="1200" b="0" i="0" u="none" strike="noStrike" kern="1200" dirty="0" err="1">
                <a:solidFill>
                  <a:schemeClr val="tx1"/>
                </a:solidFill>
                <a:effectLst/>
                <a:latin typeface="+mn-lt"/>
                <a:ea typeface="+mn-ea"/>
                <a:cs typeface="+mn-cs"/>
              </a:rPr>
              <a:t>t.ex</a:t>
            </a:r>
            <a:r>
              <a:rPr lang="sv-SE" sz="1200" b="0" i="0" u="none" strike="noStrike" kern="1200" dirty="0">
                <a:solidFill>
                  <a:schemeClr val="tx1"/>
                </a:solidFill>
                <a:effectLst/>
                <a:latin typeface="+mn-lt"/>
                <a:ea typeface="+mn-ea"/>
                <a:cs typeface="+mn-cs"/>
              </a:rPr>
              <a:t> skor eller en cykel och sen får upp en annons för en cykel eller?</a:t>
            </a:r>
            <a:br>
              <a:rPr lang="sv-SE" sz="1200" b="0" i="0" u="none" strike="noStrike" kern="1200" dirty="0">
                <a:solidFill>
                  <a:schemeClr val="tx1"/>
                </a:solidFill>
                <a:effectLst/>
                <a:latin typeface="+mn-lt"/>
                <a:ea typeface="+mn-ea"/>
                <a:cs typeface="+mn-cs"/>
              </a:rPr>
            </a:br>
            <a:r>
              <a:rPr lang="sv-SE" sz="1200" b="0" i="0" u="none" strike="noStrike" kern="1200" dirty="0">
                <a:solidFill>
                  <a:schemeClr val="tx1"/>
                </a:solidFill>
                <a:effectLst/>
                <a:latin typeface="+mn-lt"/>
                <a:ea typeface="+mn-ea"/>
                <a:cs typeface="+mn-cs"/>
              </a:rPr>
              <a:t>Tror ni att era mobiler spionerar på er…?</a:t>
            </a:r>
            <a:endParaRPr lang="sv-SE" b="0" dirty="0">
              <a:effectLst/>
            </a:endParaRPr>
          </a:p>
          <a:p>
            <a:br>
              <a:rPr lang="sv-SE" dirty="0"/>
            </a:br>
            <a:endParaRPr lang="en-US" dirty="0"/>
          </a:p>
        </p:txBody>
      </p:sp>
      <p:sp>
        <p:nvSpPr>
          <p:cNvPr id="562" name="Google Shape;562;p1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63" name="Google Shape;563;p1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p1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99" name="Google Shape;599;p1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00" name="Google Shape;600;p1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1" name="Google Shape;601;p1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rtl="0"/>
            <a:r>
              <a:rPr lang="sv-SE" sz="1200" b="1" i="0" u="none" strike="noStrike" kern="1200" dirty="0">
                <a:solidFill>
                  <a:schemeClr val="tx1"/>
                </a:solidFill>
                <a:effectLst/>
                <a:latin typeface="+mn-lt"/>
                <a:ea typeface="+mn-ea"/>
                <a:cs typeface="+mn-cs"/>
              </a:rPr>
              <a:t>Förklara att information också är värdefullt för företag och annonsörer</a:t>
            </a:r>
            <a:endParaRPr lang="sv-SE" b="0" dirty="0">
              <a:effectLst/>
            </a:endParaRPr>
          </a:p>
          <a:p>
            <a:endParaRPr lang="sv-SE" b="0" dirty="0">
              <a:effectLst/>
            </a:endParaRPr>
          </a:p>
          <a:p>
            <a:pPr rtl="0"/>
            <a:r>
              <a:rPr lang="sv-SE" sz="1200" b="0" i="1" u="none" strike="noStrike" kern="1200" dirty="0">
                <a:solidFill>
                  <a:schemeClr val="tx1"/>
                </a:solidFill>
                <a:effectLst/>
                <a:latin typeface="+mn-lt"/>
                <a:ea typeface="+mn-ea"/>
                <a:cs typeface="+mn-cs"/>
              </a:rPr>
              <a:t>-&gt; Tips: Gör det personligt och skapa bilden att man faktiskt delar med sig av data till företag hela tiden.</a:t>
            </a:r>
            <a:br>
              <a:rPr lang="sv-SE" sz="1200" b="0" i="1" u="none" strike="noStrike" kern="1200" dirty="0">
                <a:solidFill>
                  <a:schemeClr val="tx1"/>
                </a:solidFill>
                <a:effectLst/>
                <a:latin typeface="+mn-lt"/>
                <a:ea typeface="+mn-ea"/>
                <a:cs typeface="+mn-cs"/>
              </a:rPr>
            </a:br>
            <a:br>
              <a:rPr lang="sv-SE" sz="1200" b="1" i="1" u="none" strike="noStrike" kern="1200" dirty="0">
                <a:solidFill>
                  <a:schemeClr val="tx1"/>
                </a:solidFill>
                <a:effectLst/>
                <a:latin typeface="+mn-lt"/>
                <a:ea typeface="+mn-ea"/>
                <a:cs typeface="+mn-cs"/>
              </a:rPr>
            </a:br>
            <a:r>
              <a:rPr lang="sv-SE" sz="1200" b="1" i="1" u="sng" strike="noStrike" kern="1200" dirty="0">
                <a:solidFill>
                  <a:schemeClr val="tx1"/>
                </a:solidFill>
                <a:effectLst/>
                <a:latin typeface="+mn-lt"/>
                <a:ea typeface="+mn-ea"/>
                <a:cs typeface="+mn-cs"/>
              </a:rPr>
              <a:t>Exempel-manus:</a:t>
            </a:r>
          </a:p>
          <a:p>
            <a:br>
              <a:rPr lang="sv-SE" b="0" dirty="0">
                <a:effectLst/>
              </a:rPr>
            </a:br>
            <a:r>
              <a:rPr lang="sv-SE" dirty="0"/>
              <a:t>Många tänker att företag måste ‘lyssna’ på mobilen för att veta vad man gillar.</a:t>
            </a:r>
            <a:br>
              <a:rPr lang="sv-SE" dirty="0"/>
            </a:br>
            <a:r>
              <a:rPr lang="sv-SE" dirty="0"/>
              <a:t>Men sanningen är att de inte ens behöver det.</a:t>
            </a:r>
            <a:br>
              <a:rPr lang="sv-SE" sz="1200" b="0" i="0" u="none" strike="noStrike" kern="1200" dirty="0">
                <a:solidFill>
                  <a:schemeClr val="tx1"/>
                </a:solidFill>
                <a:effectLst/>
                <a:latin typeface="+mn-lt"/>
                <a:ea typeface="+mn-ea"/>
                <a:cs typeface="+mn-cs"/>
              </a:rPr>
            </a:br>
            <a:br>
              <a:rPr lang="sv-SE" sz="1200" b="0" i="0" u="none" strike="noStrike" kern="1200" dirty="0">
                <a:solidFill>
                  <a:schemeClr val="tx1"/>
                </a:solidFill>
                <a:effectLst/>
                <a:latin typeface="+mn-lt"/>
                <a:ea typeface="+mn-ea"/>
                <a:cs typeface="+mn-cs"/>
              </a:rPr>
            </a:br>
            <a:r>
              <a:rPr lang="sv-SE" dirty="0"/>
              <a:t>Företag och annonsörer får all information de behöver bara genom att titta på hur vi använder våra mobiler.</a:t>
            </a:r>
          </a:p>
          <a:p>
            <a:r>
              <a:rPr lang="sv-SE" dirty="0"/>
              <a:t>Hur vi klickar, vad vi pausar vid, vilka </a:t>
            </a:r>
            <a:r>
              <a:rPr lang="sv-SE" dirty="0" err="1"/>
              <a:t>appar</a:t>
            </a:r>
            <a:r>
              <a:rPr lang="sv-SE" dirty="0"/>
              <a:t> vi öppnar och hur länge.</a:t>
            </a:r>
            <a:br>
              <a:rPr lang="sv-SE" sz="1200" b="0" i="0" u="none" strike="noStrike" kern="1200" dirty="0">
                <a:solidFill>
                  <a:schemeClr val="tx1"/>
                </a:solidFill>
                <a:effectLst/>
                <a:latin typeface="+mn-lt"/>
                <a:ea typeface="+mn-ea"/>
                <a:cs typeface="+mn-cs"/>
              </a:rPr>
            </a:br>
            <a:endParaRPr lang="sv-SE" sz="1200" b="0" i="0" u="none" strike="noStrike" kern="1200" dirty="0">
              <a:solidFill>
                <a:schemeClr val="tx1"/>
              </a:solidFill>
              <a:effectLst/>
              <a:latin typeface="+mn-lt"/>
              <a:ea typeface="+mn-ea"/>
              <a:cs typeface="+mn-cs"/>
            </a:endParaRPr>
          </a:p>
          <a:p>
            <a:r>
              <a:rPr lang="sv-SE" dirty="0"/>
              <a:t>Även om man inte tänker på det, så delar vi faktiskt med oss av data hela tiden.</a:t>
            </a:r>
            <a:br>
              <a:rPr lang="sv-SE" dirty="0"/>
            </a:br>
            <a:r>
              <a:rPr lang="sv-SE" dirty="0"/>
              <a:t>Och nu ska jag visa </a:t>
            </a:r>
            <a:r>
              <a:rPr lang="sv-SE" i="1" dirty="0"/>
              <a:t>ett exempel.</a:t>
            </a:r>
            <a:endParaRPr lang="sv-SE" dirty="0"/>
          </a:p>
          <a:p>
            <a:endParaRPr lang="sv-SE" sz="1200" b="0" i="0" u="none" strike="noStrike" kern="1200" dirty="0">
              <a:solidFill>
                <a:schemeClr val="tx1"/>
              </a:solidFill>
              <a:effectLst/>
              <a:latin typeface="+mn-lt"/>
              <a:ea typeface="+mn-ea"/>
              <a:cs typeface="+mn-cs"/>
            </a:endParaRPr>
          </a:p>
          <a:p>
            <a:br>
              <a:rPr lang="sv-SE" sz="1200" b="0" i="0" u="none" strike="noStrike" kern="1200" dirty="0">
                <a:solidFill>
                  <a:schemeClr val="tx1"/>
                </a:solidFill>
                <a:effectLst/>
                <a:latin typeface="+mn-lt"/>
                <a:ea typeface="+mn-ea"/>
                <a:cs typeface="+mn-cs"/>
              </a:rPr>
            </a:br>
            <a:endParaRPr lang="sv-SE" sz="1200" b="0" i="0" u="none" strike="noStrike" kern="1200" dirty="0">
              <a:solidFill>
                <a:schemeClr val="tx1"/>
              </a:solidFill>
              <a:effectLst/>
              <a:latin typeface="+mn-lt"/>
              <a:ea typeface="+mn-ea"/>
              <a:cs typeface="+mn-cs"/>
            </a:endParaRPr>
          </a:p>
          <a:p>
            <a:pPr rtl="0"/>
            <a:r>
              <a:rPr lang="sv-SE" sz="1200" b="0" i="0" u="none" strike="noStrike" kern="1200" dirty="0">
                <a:solidFill>
                  <a:schemeClr val="tx1"/>
                </a:solidFill>
                <a:effectLst/>
                <a:latin typeface="+mn-lt"/>
                <a:ea typeface="+mn-ea"/>
                <a:cs typeface="+mn-cs"/>
              </a:rPr>
              <a:t>(</a:t>
            </a:r>
            <a:r>
              <a:rPr lang="sv-SE" sz="1200" b="0" i="1" u="none" strike="noStrike" kern="1200" dirty="0">
                <a:solidFill>
                  <a:schemeClr val="tx1"/>
                </a:solidFill>
                <a:effectLst/>
                <a:latin typeface="+mn-lt"/>
                <a:ea typeface="+mn-ea"/>
                <a:cs typeface="+mn-cs"/>
              </a:rPr>
              <a:t>bonusinfo &amp; källor)</a:t>
            </a:r>
            <a:endParaRPr lang="sv-SE" b="0" dirty="0">
              <a:effectLst/>
            </a:endParaRPr>
          </a:p>
          <a:p>
            <a:pPr rtl="0"/>
            <a:r>
              <a:rPr lang="sv-SE" sz="1200" b="0" i="0" u="none" strike="noStrike" kern="1200" dirty="0">
                <a:solidFill>
                  <a:schemeClr val="tx1"/>
                </a:solidFill>
                <a:effectLst/>
                <a:latin typeface="+mn-lt"/>
                <a:ea typeface="+mn-ea"/>
                <a:cs typeface="+mn-cs"/>
              </a:rPr>
              <a:t>https://svenskarnaochinternet.se/rapporter/svenskarna-och-internet-2023/attityder-till-personliga-data-och-overvakning-pa-natet</a:t>
            </a:r>
            <a:endParaRPr lang="sv-SE" b="0" dirty="0">
              <a:effectLst/>
            </a:endParaRPr>
          </a:p>
          <a:p>
            <a:pPr rtl="0"/>
            <a:r>
              <a:rPr lang="sv-SE" sz="1200" b="0" i="0" u="none" strike="noStrike" kern="1200" dirty="0">
                <a:solidFill>
                  <a:schemeClr val="tx1"/>
                </a:solidFill>
                <a:effectLst/>
                <a:latin typeface="+mn-lt"/>
                <a:ea typeface="+mn-ea"/>
                <a:cs typeface="+mn-cs"/>
              </a:rPr>
              <a:t>https://internetkunskap.se/artiklar/integritet/sa-anvands-riktad-annonsering-mot-dig-i-flodet</a:t>
            </a:r>
            <a:endParaRPr lang="sv-SE" b="0" dirty="0">
              <a:effectLst/>
            </a:endParaRPr>
          </a:p>
          <a:p>
            <a:pPr rtl="0"/>
            <a:r>
              <a:rPr lang="sv-SE" sz="1200" b="0" i="0" u="none" strike="noStrike" kern="1200" dirty="0">
                <a:solidFill>
                  <a:schemeClr val="tx1"/>
                </a:solidFill>
                <a:effectLst/>
                <a:latin typeface="+mn-lt"/>
                <a:ea typeface="+mn-ea"/>
                <a:cs typeface="+mn-cs"/>
              </a:rPr>
              <a:t>https://expo.jmg.gu.se/wp-content/uploads/1033.pd</a:t>
            </a:r>
            <a:endParaRPr lang="sv-SE" b="0" dirty="0">
              <a:effectLst/>
            </a:endParaRPr>
          </a:p>
          <a:p>
            <a:br>
              <a:rPr lang="sv-SE" dirty="0"/>
            </a:br>
            <a:endParaRPr lang="en-US" dirty="0"/>
          </a:p>
        </p:txBody>
      </p:sp>
      <p:sp>
        <p:nvSpPr>
          <p:cNvPr id="602" name="Google Shape;602;p1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03" name="Google Shape;603;p1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p2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43" name="Google Shape;643;p2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44" name="Google Shape;644;p2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5" name="Google Shape;645;p2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rtl="0"/>
            <a:r>
              <a:rPr lang="sv-SE" sz="1200" b="1" i="0" u="none" strike="noStrike" kern="1200" dirty="0">
                <a:solidFill>
                  <a:schemeClr val="tx1"/>
                </a:solidFill>
                <a:effectLst/>
                <a:latin typeface="+mn-lt"/>
                <a:ea typeface="+mn-ea"/>
                <a:cs typeface="+mn-cs"/>
              </a:rPr>
              <a:t>Visa vad cookies egentligen är</a:t>
            </a:r>
            <a:endParaRPr lang="sv-SE" b="0" dirty="0">
              <a:effectLst/>
            </a:endParaRPr>
          </a:p>
          <a:p>
            <a:endParaRPr lang="sv-SE" b="0" dirty="0">
              <a:effectLst/>
            </a:endParaRPr>
          </a:p>
          <a:p>
            <a:r>
              <a:rPr lang="sv-SE" sz="1200" b="0" i="1" u="none" strike="noStrike" kern="1200" dirty="0">
                <a:solidFill>
                  <a:schemeClr val="tx1"/>
                </a:solidFill>
                <a:effectLst/>
                <a:latin typeface="+mn-lt"/>
                <a:ea typeface="+mn-ea"/>
                <a:cs typeface="+mn-cs"/>
              </a:rPr>
              <a:t>-&gt; Tips: överraska och visa att cookies är mycket mer än vad man tror.</a:t>
            </a:r>
            <a:endParaRPr lang="sv-SE" i="1" dirty="0">
              <a:ea typeface="Calibri"/>
              <a:cs typeface="Calibri"/>
            </a:endParaRPr>
          </a:p>
          <a:p>
            <a:r>
              <a:rPr lang="sv-SE" i="1" dirty="0"/>
              <a:t>-&gt; Tips: om tid finns kan man visa upp en relevant sida för eleverna där man ombeds acceptera cookies, t.ex. </a:t>
            </a:r>
            <a:r>
              <a:rPr lang="sv-SE" u="sng" dirty="0">
                <a:hlinkClick r:id="rId3"/>
              </a:rPr>
              <a:t>https://www.tiktok.com/explore</a:t>
            </a:r>
            <a:r>
              <a:rPr lang="sv-SE" i="1" dirty="0"/>
              <a:t>.</a:t>
            </a:r>
            <a:br>
              <a:rPr lang="sv-SE" sz="1200" b="0" i="1" u="none" strike="noStrike" kern="1200" dirty="0">
                <a:effectLst/>
                <a:cs typeface="+mn-lt"/>
              </a:rPr>
            </a:br>
            <a:br>
              <a:rPr lang="sv-SE" sz="1200" b="1" i="1" u="none" strike="noStrike" kern="1200" dirty="0">
                <a:effectLst/>
                <a:cs typeface="+mn-lt"/>
              </a:rPr>
            </a:br>
            <a:r>
              <a:rPr lang="sv-SE" sz="1200" b="1" i="1" u="sng" strike="noStrike" kern="1200" dirty="0">
                <a:solidFill>
                  <a:schemeClr val="tx1"/>
                </a:solidFill>
                <a:effectLst/>
                <a:latin typeface="+mn-lt"/>
                <a:ea typeface="+mn-ea"/>
                <a:cs typeface="+mn-cs"/>
              </a:rPr>
              <a:t>Exempel-manus:</a:t>
            </a:r>
            <a:endParaRPr lang="sv-SE" dirty="0">
              <a:ea typeface="Calibri"/>
              <a:cs typeface="Calibri"/>
            </a:endParaRPr>
          </a:p>
          <a:p>
            <a:endParaRPr lang="sv-SE" b="0" dirty="0">
              <a:effectLst/>
            </a:endParaRPr>
          </a:p>
          <a:p>
            <a:pPr rtl="0"/>
            <a:r>
              <a:rPr lang="sv-SE" sz="1200" b="0" i="0" u="none" strike="noStrike" kern="1200" dirty="0">
                <a:solidFill>
                  <a:schemeClr val="tx1"/>
                </a:solidFill>
                <a:effectLst/>
                <a:latin typeface="+mn-lt"/>
                <a:ea typeface="+mn-ea"/>
                <a:cs typeface="+mn-cs"/>
              </a:rPr>
              <a:t>…en av de vanligaste sätten som företag hämtar er data är med ett verktyg som heter cookies.</a:t>
            </a:r>
            <a:br>
              <a:rPr lang="sv-SE" sz="1200" b="0" i="0" u="none" strike="noStrike" kern="1200" dirty="0">
                <a:solidFill>
                  <a:schemeClr val="tx1"/>
                </a:solidFill>
                <a:effectLst/>
                <a:latin typeface="+mn-lt"/>
                <a:ea typeface="+mn-ea"/>
                <a:cs typeface="+mn-cs"/>
              </a:rPr>
            </a:br>
            <a:r>
              <a:rPr lang="sv-SE" sz="1200" b="0" i="0" u="none" strike="noStrike" kern="1200" dirty="0">
                <a:solidFill>
                  <a:schemeClr val="tx1"/>
                </a:solidFill>
                <a:effectLst/>
                <a:latin typeface="+mn-lt"/>
                <a:ea typeface="+mn-ea"/>
                <a:cs typeface="+mn-cs"/>
              </a:rPr>
              <a:t>Är det någon av er som sett en </a:t>
            </a:r>
            <a:r>
              <a:rPr lang="sv-SE" sz="1200" b="0" i="0" u="none" strike="noStrike" kern="1200" dirty="0" err="1">
                <a:solidFill>
                  <a:schemeClr val="tx1"/>
                </a:solidFill>
                <a:effectLst/>
                <a:latin typeface="+mn-lt"/>
                <a:ea typeface="+mn-ea"/>
                <a:cs typeface="+mn-cs"/>
              </a:rPr>
              <a:t>sånhär</a:t>
            </a:r>
            <a:r>
              <a:rPr lang="sv-SE" sz="1200" b="0" i="0" u="none" strike="noStrike" kern="1200" dirty="0">
                <a:solidFill>
                  <a:schemeClr val="tx1"/>
                </a:solidFill>
                <a:effectLst/>
                <a:latin typeface="+mn-lt"/>
                <a:ea typeface="+mn-ea"/>
                <a:cs typeface="+mn-cs"/>
              </a:rPr>
              <a:t> knapp innan? </a:t>
            </a:r>
            <a:br>
              <a:rPr lang="sv-SE" sz="1200" b="0" i="0" u="none" strike="noStrike" kern="1200" dirty="0">
                <a:solidFill>
                  <a:schemeClr val="tx1"/>
                </a:solidFill>
                <a:effectLst/>
                <a:latin typeface="+mn-lt"/>
                <a:ea typeface="+mn-ea"/>
                <a:cs typeface="+mn-cs"/>
              </a:rPr>
            </a:br>
            <a:r>
              <a:rPr lang="sv-SE" sz="1200" b="0" i="0" u="none" strike="noStrike" kern="1200" dirty="0">
                <a:solidFill>
                  <a:schemeClr val="tx1"/>
                </a:solidFill>
                <a:effectLst/>
                <a:latin typeface="+mn-lt"/>
                <a:ea typeface="+mn-ea"/>
                <a:cs typeface="+mn-cs"/>
              </a:rPr>
              <a:t>Brukar ni klicka på godkänn? Vet ni vilken data ni lämnar ifrån er?</a:t>
            </a:r>
            <a:endParaRPr lang="sv-SE" b="0" dirty="0">
              <a:effectLst/>
            </a:endParaRPr>
          </a:p>
          <a:p>
            <a:pPr rtl="0"/>
            <a:br>
              <a:rPr lang="sv-SE" sz="1200" b="0" i="0" u="none" strike="noStrike" kern="1200" dirty="0">
                <a:solidFill>
                  <a:schemeClr val="tx1"/>
                </a:solidFill>
                <a:effectLst/>
                <a:latin typeface="+mn-lt"/>
                <a:ea typeface="+mn-ea"/>
                <a:cs typeface="+mn-cs"/>
              </a:rPr>
            </a:br>
            <a:r>
              <a:rPr lang="sv-SE" sz="1200" b="0" i="0" u="none" strike="noStrike" kern="1200" dirty="0">
                <a:solidFill>
                  <a:schemeClr val="tx1"/>
                </a:solidFill>
                <a:effectLst/>
                <a:latin typeface="+mn-lt"/>
                <a:ea typeface="+mn-ea"/>
                <a:cs typeface="+mn-cs"/>
              </a:rPr>
              <a:t>Låt mig visa er…</a:t>
            </a:r>
            <a:endParaRPr lang="sv-SE" b="0" dirty="0">
              <a:effectLst/>
            </a:endParaRPr>
          </a:p>
          <a:p>
            <a:br>
              <a:rPr lang="sv-SE" b="0" dirty="0">
                <a:effectLst/>
              </a:rPr>
            </a:br>
            <a:endParaRPr lang="en-US" dirty="0"/>
          </a:p>
        </p:txBody>
      </p:sp>
      <p:sp>
        <p:nvSpPr>
          <p:cNvPr id="646" name="Google Shape;646;p2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47" name="Google Shape;647;p2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en-US" sz="1200" b="1" i="0" u="none" strike="noStrike" kern="1200" dirty="0">
                <a:solidFill>
                  <a:schemeClr val="tx1"/>
                </a:solidFill>
                <a:effectLst/>
                <a:latin typeface="+mn-lt"/>
                <a:ea typeface="+mn-ea"/>
                <a:cs typeface="+mn-cs"/>
              </a:rPr>
              <a:t>Klicka </a:t>
            </a:r>
            <a:r>
              <a:rPr lang="en-US" sz="1200" b="1" i="0" u="none" strike="noStrike" kern="1200" dirty="0" err="1">
                <a:solidFill>
                  <a:schemeClr val="tx1"/>
                </a:solidFill>
                <a:effectLst/>
                <a:latin typeface="+mn-lt"/>
                <a:ea typeface="+mn-ea"/>
                <a:cs typeface="+mn-cs"/>
              </a:rPr>
              <a:t>genom</a:t>
            </a:r>
            <a:r>
              <a:rPr lang="en-US" sz="1200" b="1" i="0" u="none" strike="noStrike" kern="1200" dirty="0">
                <a:solidFill>
                  <a:schemeClr val="tx1"/>
                </a:solidFill>
                <a:effectLst/>
                <a:latin typeface="+mn-lt"/>
                <a:ea typeface="+mn-ea"/>
                <a:cs typeface="+mn-cs"/>
              </a:rPr>
              <a:t> </a:t>
            </a:r>
            <a:r>
              <a:rPr lang="en-US" sz="1200" b="1" i="0" u="none" strike="noStrike" kern="1200" dirty="0" err="1">
                <a:solidFill>
                  <a:schemeClr val="tx1"/>
                </a:solidFill>
                <a:effectLst/>
                <a:latin typeface="+mn-lt"/>
                <a:ea typeface="+mn-ea"/>
                <a:cs typeface="+mn-cs"/>
              </a:rPr>
              <a:t>slide:sen</a:t>
            </a:r>
            <a:r>
              <a:rPr lang="en-US" sz="1200" b="1" i="0" u="none" strike="noStrike" kern="1200" dirty="0">
                <a:solidFill>
                  <a:schemeClr val="tx1"/>
                </a:solidFill>
                <a:effectLst/>
                <a:latin typeface="+mn-lt"/>
                <a:ea typeface="+mn-ea"/>
                <a:cs typeface="+mn-cs"/>
              </a:rPr>
              <a:t> &amp; </a:t>
            </a:r>
            <a:r>
              <a:rPr lang="en-US" sz="1200" b="1" i="0" u="none" strike="noStrike" kern="1200" dirty="0" err="1">
                <a:solidFill>
                  <a:schemeClr val="tx1"/>
                </a:solidFill>
                <a:effectLst/>
                <a:latin typeface="+mn-lt"/>
                <a:ea typeface="+mn-ea"/>
                <a:cs typeface="+mn-cs"/>
              </a:rPr>
              <a:t>nämn</a:t>
            </a:r>
            <a:r>
              <a:rPr lang="en-US" sz="1200" b="1" i="0" u="none" strike="noStrike" kern="1200" dirty="0">
                <a:solidFill>
                  <a:schemeClr val="tx1"/>
                </a:solidFill>
                <a:effectLst/>
                <a:latin typeface="+mn-lt"/>
                <a:ea typeface="+mn-ea"/>
                <a:cs typeface="+mn-cs"/>
              </a:rPr>
              <a:t> </a:t>
            </a:r>
            <a:r>
              <a:rPr lang="en-US" sz="1200" b="1" i="0" u="none" strike="noStrike" kern="1200" dirty="0" err="1">
                <a:solidFill>
                  <a:schemeClr val="tx1"/>
                </a:solidFill>
                <a:effectLst/>
                <a:latin typeface="+mn-lt"/>
                <a:ea typeface="+mn-ea"/>
                <a:cs typeface="+mn-cs"/>
              </a:rPr>
              <a:t>vilken</a:t>
            </a:r>
            <a:r>
              <a:rPr lang="en-US" sz="1200" b="1" i="0" u="none" strike="noStrike" kern="1200" dirty="0">
                <a:solidFill>
                  <a:schemeClr val="tx1"/>
                </a:solidFill>
                <a:effectLst/>
                <a:latin typeface="+mn-lt"/>
                <a:ea typeface="+mn-ea"/>
                <a:cs typeface="+mn-cs"/>
              </a:rPr>
              <a:t> information cookies </a:t>
            </a:r>
            <a:r>
              <a:rPr lang="en-US" sz="1200" b="1" i="0" u="none" strike="noStrike" kern="1200" dirty="0" err="1">
                <a:solidFill>
                  <a:schemeClr val="tx1"/>
                </a:solidFill>
                <a:effectLst/>
                <a:latin typeface="+mn-lt"/>
                <a:ea typeface="+mn-ea"/>
                <a:cs typeface="+mn-cs"/>
              </a:rPr>
              <a:t>faktiskt</a:t>
            </a:r>
            <a:r>
              <a:rPr lang="en-US" sz="1200" b="1" i="0" u="none" strike="noStrike" kern="1200" dirty="0">
                <a:solidFill>
                  <a:schemeClr val="tx1"/>
                </a:solidFill>
                <a:effectLst/>
                <a:latin typeface="+mn-lt"/>
                <a:ea typeface="+mn-ea"/>
                <a:cs typeface="+mn-cs"/>
              </a:rPr>
              <a:t> </a:t>
            </a:r>
            <a:r>
              <a:rPr lang="en-US" sz="1200" b="1" i="0" u="none" strike="noStrike" kern="1200" dirty="0" err="1">
                <a:solidFill>
                  <a:schemeClr val="tx1"/>
                </a:solidFill>
                <a:effectLst/>
                <a:latin typeface="+mn-lt"/>
                <a:ea typeface="+mn-ea"/>
                <a:cs typeface="+mn-cs"/>
              </a:rPr>
              <a:t>sparar</a:t>
            </a:r>
            <a:endParaRPr lang="en-US" b="1" dirty="0">
              <a:effectLst/>
            </a:endParaRPr>
          </a:p>
          <a:p>
            <a:br>
              <a:rPr lang="en-US" b="0" dirty="0">
                <a:effectLst/>
              </a:rPr>
            </a:br>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 </a:t>
            </a:r>
            <a:endParaRPr lang="en-US" b="0" dirty="0">
              <a:effectLst/>
            </a:endParaRPr>
          </a:p>
          <a:p>
            <a:br>
              <a:rPr lang="en-US" dirty="0"/>
            </a:b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en-US" sz="1200" b="1" i="0" u="none" strike="noStrike" kern="1200" dirty="0">
                <a:solidFill>
                  <a:schemeClr val="tx1"/>
                </a:solidFill>
                <a:effectLst/>
                <a:latin typeface="+mn-lt"/>
                <a:ea typeface="+mn-ea"/>
                <a:cs typeface="+mn-cs"/>
              </a:rPr>
              <a:t>Klicka </a:t>
            </a:r>
            <a:r>
              <a:rPr lang="en-US" sz="1200" b="1" i="0" u="none" strike="noStrike" kern="1200" dirty="0" err="1">
                <a:solidFill>
                  <a:schemeClr val="tx1"/>
                </a:solidFill>
                <a:effectLst/>
                <a:latin typeface="+mn-lt"/>
                <a:ea typeface="+mn-ea"/>
                <a:cs typeface="+mn-cs"/>
              </a:rPr>
              <a:t>genom</a:t>
            </a:r>
            <a:r>
              <a:rPr lang="en-US" sz="1200" b="1" i="0" u="none" strike="noStrike" kern="1200" dirty="0">
                <a:solidFill>
                  <a:schemeClr val="tx1"/>
                </a:solidFill>
                <a:effectLst/>
                <a:latin typeface="+mn-lt"/>
                <a:ea typeface="+mn-ea"/>
                <a:cs typeface="+mn-cs"/>
              </a:rPr>
              <a:t> </a:t>
            </a:r>
            <a:r>
              <a:rPr lang="en-US" sz="1200" b="1" i="0" u="none" strike="noStrike" kern="1200" dirty="0" err="1">
                <a:solidFill>
                  <a:schemeClr val="tx1"/>
                </a:solidFill>
                <a:effectLst/>
                <a:latin typeface="+mn-lt"/>
                <a:ea typeface="+mn-ea"/>
                <a:cs typeface="+mn-cs"/>
              </a:rPr>
              <a:t>slide:sen</a:t>
            </a:r>
            <a:r>
              <a:rPr lang="en-US" sz="1200" b="1" i="0" u="none" strike="noStrike" kern="1200" dirty="0">
                <a:solidFill>
                  <a:schemeClr val="tx1"/>
                </a:solidFill>
                <a:effectLst/>
                <a:latin typeface="+mn-lt"/>
                <a:ea typeface="+mn-ea"/>
                <a:cs typeface="+mn-cs"/>
              </a:rPr>
              <a:t> &amp; </a:t>
            </a:r>
            <a:r>
              <a:rPr lang="en-US" sz="1200" b="1" i="0" u="none" strike="noStrike" kern="1200" dirty="0" err="1">
                <a:solidFill>
                  <a:schemeClr val="tx1"/>
                </a:solidFill>
                <a:effectLst/>
                <a:latin typeface="+mn-lt"/>
                <a:ea typeface="+mn-ea"/>
                <a:cs typeface="+mn-cs"/>
              </a:rPr>
              <a:t>nämn</a:t>
            </a:r>
            <a:r>
              <a:rPr lang="en-US" sz="1200" b="1" i="0" u="none" strike="noStrike" kern="1200" dirty="0">
                <a:solidFill>
                  <a:schemeClr val="tx1"/>
                </a:solidFill>
                <a:effectLst/>
                <a:latin typeface="+mn-lt"/>
                <a:ea typeface="+mn-ea"/>
                <a:cs typeface="+mn-cs"/>
              </a:rPr>
              <a:t> </a:t>
            </a:r>
            <a:r>
              <a:rPr lang="en-US" sz="1200" b="1" i="0" u="none" strike="noStrike" kern="1200" dirty="0" err="1">
                <a:solidFill>
                  <a:schemeClr val="tx1"/>
                </a:solidFill>
                <a:effectLst/>
                <a:latin typeface="+mn-lt"/>
                <a:ea typeface="+mn-ea"/>
                <a:cs typeface="+mn-cs"/>
              </a:rPr>
              <a:t>vilken</a:t>
            </a:r>
            <a:r>
              <a:rPr lang="en-US" sz="1200" b="1" i="0" u="none" strike="noStrike" kern="1200" dirty="0">
                <a:solidFill>
                  <a:schemeClr val="tx1"/>
                </a:solidFill>
                <a:effectLst/>
                <a:latin typeface="+mn-lt"/>
                <a:ea typeface="+mn-ea"/>
                <a:cs typeface="+mn-cs"/>
              </a:rPr>
              <a:t> information cookies </a:t>
            </a:r>
            <a:r>
              <a:rPr lang="en-US" sz="1200" b="1" i="0" u="none" strike="noStrike" kern="1200" dirty="0" err="1">
                <a:solidFill>
                  <a:schemeClr val="tx1"/>
                </a:solidFill>
                <a:effectLst/>
                <a:latin typeface="+mn-lt"/>
                <a:ea typeface="+mn-ea"/>
                <a:cs typeface="+mn-cs"/>
              </a:rPr>
              <a:t>faktiskt</a:t>
            </a:r>
            <a:r>
              <a:rPr lang="en-US" sz="1200" b="1" i="0" u="none" strike="noStrike" kern="1200" dirty="0">
                <a:solidFill>
                  <a:schemeClr val="tx1"/>
                </a:solidFill>
                <a:effectLst/>
                <a:latin typeface="+mn-lt"/>
                <a:ea typeface="+mn-ea"/>
                <a:cs typeface="+mn-cs"/>
              </a:rPr>
              <a:t> </a:t>
            </a:r>
            <a:r>
              <a:rPr lang="en-US" sz="1200" b="1" i="0" u="none" strike="noStrike" kern="1200" dirty="0" err="1">
                <a:solidFill>
                  <a:schemeClr val="tx1"/>
                </a:solidFill>
                <a:effectLst/>
                <a:latin typeface="+mn-lt"/>
                <a:ea typeface="+mn-ea"/>
                <a:cs typeface="+mn-cs"/>
              </a:rPr>
              <a:t>sparar</a:t>
            </a:r>
            <a:endParaRPr lang="en-US" b="1" dirty="0">
              <a:effectLst/>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en-US" sz="1200" b="1" i="0" u="none" strike="noStrike" kern="1200" dirty="0">
                <a:solidFill>
                  <a:schemeClr val="tx1"/>
                </a:solidFill>
                <a:effectLst/>
                <a:latin typeface="+mn-lt"/>
                <a:ea typeface="+mn-ea"/>
                <a:cs typeface="+mn-cs"/>
              </a:rPr>
              <a:t>Klicka </a:t>
            </a:r>
            <a:r>
              <a:rPr lang="en-US" sz="1200" b="1" i="0" u="none" strike="noStrike" kern="1200" dirty="0" err="1">
                <a:solidFill>
                  <a:schemeClr val="tx1"/>
                </a:solidFill>
                <a:effectLst/>
                <a:latin typeface="+mn-lt"/>
                <a:ea typeface="+mn-ea"/>
                <a:cs typeface="+mn-cs"/>
              </a:rPr>
              <a:t>genom</a:t>
            </a:r>
            <a:r>
              <a:rPr lang="en-US" sz="1200" b="1" i="0" u="none" strike="noStrike" kern="1200" dirty="0">
                <a:solidFill>
                  <a:schemeClr val="tx1"/>
                </a:solidFill>
                <a:effectLst/>
                <a:latin typeface="+mn-lt"/>
                <a:ea typeface="+mn-ea"/>
                <a:cs typeface="+mn-cs"/>
              </a:rPr>
              <a:t> </a:t>
            </a:r>
            <a:r>
              <a:rPr lang="en-US" sz="1200" b="1" i="0" u="none" strike="noStrike" kern="1200" dirty="0" err="1">
                <a:solidFill>
                  <a:schemeClr val="tx1"/>
                </a:solidFill>
                <a:effectLst/>
                <a:latin typeface="+mn-lt"/>
                <a:ea typeface="+mn-ea"/>
                <a:cs typeface="+mn-cs"/>
              </a:rPr>
              <a:t>slide:sen</a:t>
            </a:r>
            <a:r>
              <a:rPr lang="en-US" sz="1200" b="1" i="0" u="none" strike="noStrike" kern="1200" dirty="0">
                <a:solidFill>
                  <a:schemeClr val="tx1"/>
                </a:solidFill>
                <a:effectLst/>
                <a:latin typeface="+mn-lt"/>
                <a:ea typeface="+mn-ea"/>
                <a:cs typeface="+mn-cs"/>
              </a:rPr>
              <a:t> &amp; </a:t>
            </a:r>
            <a:r>
              <a:rPr lang="en-US" sz="1200" b="1" i="0" u="none" strike="noStrike" kern="1200" dirty="0" err="1">
                <a:solidFill>
                  <a:schemeClr val="tx1"/>
                </a:solidFill>
                <a:effectLst/>
                <a:latin typeface="+mn-lt"/>
                <a:ea typeface="+mn-ea"/>
                <a:cs typeface="+mn-cs"/>
              </a:rPr>
              <a:t>nämn</a:t>
            </a:r>
            <a:r>
              <a:rPr lang="en-US" sz="1200" b="1" i="0" u="none" strike="noStrike" kern="1200" dirty="0">
                <a:solidFill>
                  <a:schemeClr val="tx1"/>
                </a:solidFill>
                <a:effectLst/>
                <a:latin typeface="+mn-lt"/>
                <a:ea typeface="+mn-ea"/>
                <a:cs typeface="+mn-cs"/>
              </a:rPr>
              <a:t> </a:t>
            </a:r>
            <a:r>
              <a:rPr lang="en-US" sz="1200" b="1" i="0" u="none" strike="noStrike" kern="1200" dirty="0" err="1">
                <a:solidFill>
                  <a:schemeClr val="tx1"/>
                </a:solidFill>
                <a:effectLst/>
                <a:latin typeface="+mn-lt"/>
                <a:ea typeface="+mn-ea"/>
                <a:cs typeface="+mn-cs"/>
              </a:rPr>
              <a:t>vilken</a:t>
            </a:r>
            <a:r>
              <a:rPr lang="en-US" sz="1200" b="1" i="0" u="none" strike="noStrike" kern="1200" dirty="0">
                <a:solidFill>
                  <a:schemeClr val="tx1"/>
                </a:solidFill>
                <a:effectLst/>
                <a:latin typeface="+mn-lt"/>
                <a:ea typeface="+mn-ea"/>
                <a:cs typeface="+mn-cs"/>
              </a:rPr>
              <a:t> information cookies </a:t>
            </a:r>
            <a:r>
              <a:rPr lang="en-US" sz="1200" b="1" i="0" u="none" strike="noStrike" kern="1200" dirty="0" err="1">
                <a:solidFill>
                  <a:schemeClr val="tx1"/>
                </a:solidFill>
                <a:effectLst/>
                <a:latin typeface="+mn-lt"/>
                <a:ea typeface="+mn-ea"/>
                <a:cs typeface="+mn-cs"/>
              </a:rPr>
              <a:t>faktiskt</a:t>
            </a:r>
            <a:r>
              <a:rPr lang="en-US" sz="1200" b="1" i="0" u="none" strike="noStrike" kern="1200" dirty="0">
                <a:solidFill>
                  <a:schemeClr val="tx1"/>
                </a:solidFill>
                <a:effectLst/>
                <a:latin typeface="+mn-lt"/>
                <a:ea typeface="+mn-ea"/>
                <a:cs typeface="+mn-cs"/>
              </a:rPr>
              <a:t> </a:t>
            </a:r>
            <a:r>
              <a:rPr lang="en-US" sz="1200" b="1" i="0" u="none" strike="noStrike" kern="1200" dirty="0" err="1">
                <a:solidFill>
                  <a:schemeClr val="tx1"/>
                </a:solidFill>
                <a:effectLst/>
                <a:latin typeface="+mn-lt"/>
                <a:ea typeface="+mn-ea"/>
                <a:cs typeface="+mn-cs"/>
              </a:rPr>
              <a:t>sparar</a:t>
            </a:r>
            <a:endParaRPr lang="en-US" b="1" dirty="0">
              <a:effectLst/>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en-US" sz="1200" b="1" i="0" u="none" strike="noStrike" kern="1200" dirty="0">
                <a:solidFill>
                  <a:schemeClr val="tx1"/>
                </a:solidFill>
                <a:effectLst/>
                <a:latin typeface="+mn-lt"/>
                <a:ea typeface="+mn-ea"/>
                <a:cs typeface="+mn-cs"/>
              </a:rPr>
              <a:t>Klicka </a:t>
            </a:r>
            <a:r>
              <a:rPr lang="en-US" sz="1200" b="1" i="0" u="none" strike="noStrike" kern="1200" dirty="0" err="1">
                <a:solidFill>
                  <a:schemeClr val="tx1"/>
                </a:solidFill>
                <a:effectLst/>
                <a:latin typeface="+mn-lt"/>
                <a:ea typeface="+mn-ea"/>
                <a:cs typeface="+mn-cs"/>
              </a:rPr>
              <a:t>genom</a:t>
            </a:r>
            <a:r>
              <a:rPr lang="en-US" sz="1200" b="1" i="0" u="none" strike="noStrike" kern="1200" dirty="0">
                <a:solidFill>
                  <a:schemeClr val="tx1"/>
                </a:solidFill>
                <a:effectLst/>
                <a:latin typeface="+mn-lt"/>
                <a:ea typeface="+mn-ea"/>
                <a:cs typeface="+mn-cs"/>
              </a:rPr>
              <a:t> </a:t>
            </a:r>
            <a:r>
              <a:rPr lang="en-US" sz="1200" b="1" i="0" u="none" strike="noStrike" kern="1200" dirty="0" err="1">
                <a:solidFill>
                  <a:schemeClr val="tx1"/>
                </a:solidFill>
                <a:effectLst/>
                <a:latin typeface="+mn-lt"/>
                <a:ea typeface="+mn-ea"/>
                <a:cs typeface="+mn-cs"/>
              </a:rPr>
              <a:t>slide:sen</a:t>
            </a:r>
            <a:r>
              <a:rPr lang="en-US" sz="1200" b="1" i="0" u="none" strike="noStrike" kern="1200" dirty="0">
                <a:solidFill>
                  <a:schemeClr val="tx1"/>
                </a:solidFill>
                <a:effectLst/>
                <a:latin typeface="+mn-lt"/>
                <a:ea typeface="+mn-ea"/>
                <a:cs typeface="+mn-cs"/>
              </a:rPr>
              <a:t> &amp; </a:t>
            </a:r>
            <a:r>
              <a:rPr lang="en-US" sz="1200" b="1" i="0" u="none" strike="noStrike" kern="1200" dirty="0" err="1">
                <a:solidFill>
                  <a:schemeClr val="tx1"/>
                </a:solidFill>
                <a:effectLst/>
                <a:latin typeface="+mn-lt"/>
                <a:ea typeface="+mn-ea"/>
                <a:cs typeface="+mn-cs"/>
              </a:rPr>
              <a:t>nämn</a:t>
            </a:r>
            <a:r>
              <a:rPr lang="en-US" sz="1200" b="1" i="0" u="none" strike="noStrike" kern="1200" dirty="0">
                <a:solidFill>
                  <a:schemeClr val="tx1"/>
                </a:solidFill>
                <a:effectLst/>
                <a:latin typeface="+mn-lt"/>
                <a:ea typeface="+mn-ea"/>
                <a:cs typeface="+mn-cs"/>
              </a:rPr>
              <a:t> </a:t>
            </a:r>
            <a:r>
              <a:rPr lang="en-US" sz="1200" b="1" i="0" u="none" strike="noStrike" kern="1200" dirty="0" err="1">
                <a:solidFill>
                  <a:schemeClr val="tx1"/>
                </a:solidFill>
                <a:effectLst/>
                <a:latin typeface="+mn-lt"/>
                <a:ea typeface="+mn-ea"/>
                <a:cs typeface="+mn-cs"/>
              </a:rPr>
              <a:t>vilken</a:t>
            </a:r>
            <a:r>
              <a:rPr lang="en-US" sz="1200" b="1" i="0" u="none" strike="noStrike" kern="1200" dirty="0">
                <a:solidFill>
                  <a:schemeClr val="tx1"/>
                </a:solidFill>
                <a:effectLst/>
                <a:latin typeface="+mn-lt"/>
                <a:ea typeface="+mn-ea"/>
                <a:cs typeface="+mn-cs"/>
              </a:rPr>
              <a:t> information cookies </a:t>
            </a:r>
            <a:r>
              <a:rPr lang="en-US" sz="1200" b="1" i="0" u="none" strike="noStrike" kern="1200" dirty="0" err="1">
                <a:solidFill>
                  <a:schemeClr val="tx1"/>
                </a:solidFill>
                <a:effectLst/>
                <a:latin typeface="+mn-lt"/>
                <a:ea typeface="+mn-ea"/>
                <a:cs typeface="+mn-cs"/>
              </a:rPr>
              <a:t>faktiskt</a:t>
            </a:r>
            <a:r>
              <a:rPr lang="en-US" sz="1200" b="1" i="0" u="none" strike="noStrike" kern="1200" dirty="0">
                <a:solidFill>
                  <a:schemeClr val="tx1"/>
                </a:solidFill>
                <a:effectLst/>
                <a:latin typeface="+mn-lt"/>
                <a:ea typeface="+mn-ea"/>
                <a:cs typeface="+mn-cs"/>
              </a:rPr>
              <a:t> </a:t>
            </a:r>
            <a:r>
              <a:rPr lang="en-US" sz="1200" b="1" i="0" u="none" strike="noStrike" kern="1200" dirty="0" err="1">
                <a:solidFill>
                  <a:schemeClr val="tx1"/>
                </a:solidFill>
                <a:effectLst/>
                <a:latin typeface="+mn-lt"/>
                <a:ea typeface="+mn-ea"/>
                <a:cs typeface="+mn-cs"/>
              </a:rPr>
              <a:t>sparar</a:t>
            </a:r>
            <a:endParaRPr lang="en-US" b="1" dirty="0">
              <a:effectLst/>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en-US" sz="1200" b="1" i="0" u="none" strike="noStrike" kern="1200" dirty="0">
                <a:solidFill>
                  <a:schemeClr val="tx1"/>
                </a:solidFill>
                <a:effectLst/>
                <a:latin typeface="+mn-lt"/>
                <a:ea typeface="+mn-ea"/>
                <a:cs typeface="+mn-cs"/>
              </a:rPr>
              <a:t>Klicka </a:t>
            </a:r>
            <a:r>
              <a:rPr lang="en-US" sz="1200" b="1" i="0" u="none" strike="noStrike" kern="1200" dirty="0" err="1">
                <a:solidFill>
                  <a:schemeClr val="tx1"/>
                </a:solidFill>
                <a:effectLst/>
                <a:latin typeface="+mn-lt"/>
                <a:ea typeface="+mn-ea"/>
                <a:cs typeface="+mn-cs"/>
              </a:rPr>
              <a:t>genom</a:t>
            </a:r>
            <a:r>
              <a:rPr lang="en-US" sz="1200" b="1" i="0" u="none" strike="noStrike" kern="1200" dirty="0">
                <a:solidFill>
                  <a:schemeClr val="tx1"/>
                </a:solidFill>
                <a:effectLst/>
                <a:latin typeface="+mn-lt"/>
                <a:ea typeface="+mn-ea"/>
                <a:cs typeface="+mn-cs"/>
              </a:rPr>
              <a:t> </a:t>
            </a:r>
            <a:r>
              <a:rPr lang="en-US" sz="1200" b="1" i="0" u="none" strike="noStrike" kern="1200" dirty="0" err="1">
                <a:solidFill>
                  <a:schemeClr val="tx1"/>
                </a:solidFill>
                <a:effectLst/>
                <a:latin typeface="+mn-lt"/>
                <a:ea typeface="+mn-ea"/>
                <a:cs typeface="+mn-cs"/>
              </a:rPr>
              <a:t>slide:sen</a:t>
            </a:r>
            <a:r>
              <a:rPr lang="en-US" sz="1200" b="1" i="0" u="none" strike="noStrike" kern="1200" dirty="0">
                <a:solidFill>
                  <a:schemeClr val="tx1"/>
                </a:solidFill>
                <a:effectLst/>
                <a:latin typeface="+mn-lt"/>
                <a:ea typeface="+mn-ea"/>
                <a:cs typeface="+mn-cs"/>
              </a:rPr>
              <a:t> &amp; </a:t>
            </a:r>
            <a:r>
              <a:rPr lang="en-US" sz="1200" b="1" i="0" u="none" strike="noStrike" kern="1200" dirty="0" err="1">
                <a:solidFill>
                  <a:schemeClr val="tx1"/>
                </a:solidFill>
                <a:effectLst/>
                <a:latin typeface="+mn-lt"/>
                <a:ea typeface="+mn-ea"/>
                <a:cs typeface="+mn-cs"/>
              </a:rPr>
              <a:t>nämn</a:t>
            </a:r>
            <a:r>
              <a:rPr lang="en-US" sz="1200" b="1" i="0" u="none" strike="noStrike" kern="1200" dirty="0">
                <a:solidFill>
                  <a:schemeClr val="tx1"/>
                </a:solidFill>
                <a:effectLst/>
                <a:latin typeface="+mn-lt"/>
                <a:ea typeface="+mn-ea"/>
                <a:cs typeface="+mn-cs"/>
              </a:rPr>
              <a:t> </a:t>
            </a:r>
            <a:r>
              <a:rPr lang="en-US" sz="1200" b="1" i="0" u="none" strike="noStrike" kern="1200" dirty="0" err="1">
                <a:solidFill>
                  <a:schemeClr val="tx1"/>
                </a:solidFill>
                <a:effectLst/>
                <a:latin typeface="+mn-lt"/>
                <a:ea typeface="+mn-ea"/>
                <a:cs typeface="+mn-cs"/>
              </a:rPr>
              <a:t>vilken</a:t>
            </a:r>
            <a:r>
              <a:rPr lang="en-US" sz="1200" b="1" i="0" u="none" strike="noStrike" kern="1200" dirty="0">
                <a:solidFill>
                  <a:schemeClr val="tx1"/>
                </a:solidFill>
                <a:effectLst/>
                <a:latin typeface="+mn-lt"/>
                <a:ea typeface="+mn-ea"/>
                <a:cs typeface="+mn-cs"/>
              </a:rPr>
              <a:t> information cookies </a:t>
            </a:r>
            <a:r>
              <a:rPr lang="en-US" sz="1200" b="1" i="0" u="none" strike="noStrike" kern="1200" dirty="0" err="1">
                <a:solidFill>
                  <a:schemeClr val="tx1"/>
                </a:solidFill>
                <a:effectLst/>
                <a:latin typeface="+mn-lt"/>
                <a:ea typeface="+mn-ea"/>
                <a:cs typeface="+mn-cs"/>
              </a:rPr>
              <a:t>faktiskt</a:t>
            </a:r>
            <a:r>
              <a:rPr lang="en-US" sz="1200" b="1" i="0" u="none" strike="noStrike" kern="1200" dirty="0">
                <a:solidFill>
                  <a:schemeClr val="tx1"/>
                </a:solidFill>
                <a:effectLst/>
                <a:latin typeface="+mn-lt"/>
                <a:ea typeface="+mn-ea"/>
                <a:cs typeface="+mn-cs"/>
              </a:rPr>
              <a:t> </a:t>
            </a:r>
            <a:r>
              <a:rPr lang="en-US" sz="1200" b="1" i="0" u="none" strike="noStrike" kern="1200" dirty="0" err="1">
                <a:solidFill>
                  <a:schemeClr val="tx1"/>
                </a:solidFill>
                <a:effectLst/>
                <a:latin typeface="+mn-lt"/>
                <a:ea typeface="+mn-ea"/>
                <a:cs typeface="+mn-cs"/>
              </a:rPr>
              <a:t>sparar</a:t>
            </a:r>
            <a:endParaRPr lang="en-US" b="1" dirty="0">
              <a:effectLst/>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en-US" sz="1200" b="1" i="0" u="none" strike="noStrike" kern="1200" dirty="0">
                <a:solidFill>
                  <a:schemeClr val="tx1"/>
                </a:solidFill>
                <a:effectLst/>
                <a:latin typeface="+mn-lt"/>
                <a:ea typeface="+mn-ea"/>
                <a:cs typeface="+mn-cs"/>
              </a:rPr>
              <a:t>Klicka </a:t>
            </a:r>
            <a:r>
              <a:rPr lang="en-US" sz="1200" b="1" i="0" u="none" strike="noStrike" kern="1200" dirty="0" err="1">
                <a:solidFill>
                  <a:schemeClr val="tx1"/>
                </a:solidFill>
                <a:effectLst/>
                <a:latin typeface="+mn-lt"/>
                <a:ea typeface="+mn-ea"/>
                <a:cs typeface="+mn-cs"/>
              </a:rPr>
              <a:t>genom</a:t>
            </a:r>
            <a:r>
              <a:rPr lang="en-US" sz="1200" b="1" i="0" u="none" strike="noStrike" kern="1200" dirty="0">
                <a:solidFill>
                  <a:schemeClr val="tx1"/>
                </a:solidFill>
                <a:effectLst/>
                <a:latin typeface="+mn-lt"/>
                <a:ea typeface="+mn-ea"/>
                <a:cs typeface="+mn-cs"/>
              </a:rPr>
              <a:t> </a:t>
            </a:r>
            <a:r>
              <a:rPr lang="en-US" sz="1200" b="1" i="0" u="none" strike="noStrike" kern="1200" dirty="0" err="1">
                <a:solidFill>
                  <a:schemeClr val="tx1"/>
                </a:solidFill>
                <a:effectLst/>
                <a:latin typeface="+mn-lt"/>
                <a:ea typeface="+mn-ea"/>
                <a:cs typeface="+mn-cs"/>
              </a:rPr>
              <a:t>slide:sen</a:t>
            </a:r>
            <a:r>
              <a:rPr lang="en-US" sz="1200" b="1" i="0" u="none" strike="noStrike" kern="1200" dirty="0">
                <a:solidFill>
                  <a:schemeClr val="tx1"/>
                </a:solidFill>
                <a:effectLst/>
                <a:latin typeface="+mn-lt"/>
                <a:ea typeface="+mn-ea"/>
                <a:cs typeface="+mn-cs"/>
              </a:rPr>
              <a:t> &amp; </a:t>
            </a:r>
            <a:r>
              <a:rPr lang="en-US" sz="1200" b="1" i="0" u="none" strike="noStrike" kern="1200" dirty="0" err="1">
                <a:solidFill>
                  <a:schemeClr val="tx1"/>
                </a:solidFill>
                <a:effectLst/>
                <a:latin typeface="+mn-lt"/>
                <a:ea typeface="+mn-ea"/>
                <a:cs typeface="+mn-cs"/>
              </a:rPr>
              <a:t>nämn</a:t>
            </a:r>
            <a:r>
              <a:rPr lang="en-US" sz="1200" b="1" i="0" u="none" strike="noStrike" kern="1200" dirty="0">
                <a:solidFill>
                  <a:schemeClr val="tx1"/>
                </a:solidFill>
                <a:effectLst/>
                <a:latin typeface="+mn-lt"/>
                <a:ea typeface="+mn-ea"/>
                <a:cs typeface="+mn-cs"/>
              </a:rPr>
              <a:t> </a:t>
            </a:r>
            <a:r>
              <a:rPr lang="en-US" sz="1200" b="1" i="0" u="none" strike="noStrike" kern="1200" dirty="0" err="1">
                <a:solidFill>
                  <a:schemeClr val="tx1"/>
                </a:solidFill>
                <a:effectLst/>
                <a:latin typeface="+mn-lt"/>
                <a:ea typeface="+mn-ea"/>
                <a:cs typeface="+mn-cs"/>
              </a:rPr>
              <a:t>vilken</a:t>
            </a:r>
            <a:r>
              <a:rPr lang="en-US" sz="1200" b="1" i="0" u="none" strike="noStrike" kern="1200" dirty="0">
                <a:solidFill>
                  <a:schemeClr val="tx1"/>
                </a:solidFill>
                <a:effectLst/>
                <a:latin typeface="+mn-lt"/>
                <a:ea typeface="+mn-ea"/>
                <a:cs typeface="+mn-cs"/>
              </a:rPr>
              <a:t> information cookies </a:t>
            </a:r>
            <a:r>
              <a:rPr lang="en-US" sz="1200" b="1" i="0" u="none" strike="noStrike" kern="1200" dirty="0" err="1">
                <a:solidFill>
                  <a:schemeClr val="tx1"/>
                </a:solidFill>
                <a:effectLst/>
                <a:latin typeface="+mn-lt"/>
                <a:ea typeface="+mn-ea"/>
                <a:cs typeface="+mn-cs"/>
              </a:rPr>
              <a:t>faktiskt</a:t>
            </a:r>
            <a:r>
              <a:rPr lang="en-US" sz="1200" b="1" i="0" u="none" strike="noStrike" kern="1200" dirty="0">
                <a:solidFill>
                  <a:schemeClr val="tx1"/>
                </a:solidFill>
                <a:effectLst/>
                <a:latin typeface="+mn-lt"/>
                <a:ea typeface="+mn-ea"/>
                <a:cs typeface="+mn-cs"/>
              </a:rPr>
              <a:t> </a:t>
            </a:r>
            <a:r>
              <a:rPr lang="en-US" sz="1200" b="1" i="0" u="none" strike="noStrike" kern="1200" dirty="0" err="1">
                <a:solidFill>
                  <a:schemeClr val="tx1"/>
                </a:solidFill>
                <a:effectLst/>
                <a:latin typeface="+mn-lt"/>
                <a:ea typeface="+mn-ea"/>
                <a:cs typeface="+mn-cs"/>
              </a:rPr>
              <a:t>sparar</a:t>
            </a:r>
            <a:endParaRPr lang="en-US" b="1" dirty="0">
              <a:effectLst/>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en-US" sz="1200" b="1" i="0" u="none" strike="noStrike" kern="1200" dirty="0">
                <a:solidFill>
                  <a:schemeClr val="tx1"/>
                </a:solidFill>
                <a:effectLst/>
                <a:latin typeface="+mn-lt"/>
                <a:ea typeface="+mn-ea"/>
                <a:cs typeface="+mn-cs"/>
              </a:rPr>
              <a:t>Klicka </a:t>
            </a:r>
            <a:r>
              <a:rPr lang="en-US" sz="1200" b="1" i="0" u="none" strike="noStrike" kern="1200" dirty="0" err="1">
                <a:solidFill>
                  <a:schemeClr val="tx1"/>
                </a:solidFill>
                <a:effectLst/>
                <a:latin typeface="+mn-lt"/>
                <a:ea typeface="+mn-ea"/>
                <a:cs typeface="+mn-cs"/>
              </a:rPr>
              <a:t>genom</a:t>
            </a:r>
            <a:r>
              <a:rPr lang="en-US" sz="1200" b="1" i="0" u="none" strike="noStrike" kern="1200" dirty="0">
                <a:solidFill>
                  <a:schemeClr val="tx1"/>
                </a:solidFill>
                <a:effectLst/>
                <a:latin typeface="+mn-lt"/>
                <a:ea typeface="+mn-ea"/>
                <a:cs typeface="+mn-cs"/>
              </a:rPr>
              <a:t> </a:t>
            </a:r>
            <a:r>
              <a:rPr lang="en-US" sz="1200" b="1" i="0" u="none" strike="noStrike" kern="1200" dirty="0" err="1">
                <a:solidFill>
                  <a:schemeClr val="tx1"/>
                </a:solidFill>
                <a:effectLst/>
                <a:latin typeface="+mn-lt"/>
                <a:ea typeface="+mn-ea"/>
                <a:cs typeface="+mn-cs"/>
              </a:rPr>
              <a:t>slide:sen</a:t>
            </a:r>
            <a:r>
              <a:rPr lang="en-US" sz="1200" b="1" i="0" u="none" strike="noStrike" kern="1200" dirty="0">
                <a:solidFill>
                  <a:schemeClr val="tx1"/>
                </a:solidFill>
                <a:effectLst/>
                <a:latin typeface="+mn-lt"/>
                <a:ea typeface="+mn-ea"/>
                <a:cs typeface="+mn-cs"/>
              </a:rPr>
              <a:t> &amp; </a:t>
            </a:r>
            <a:r>
              <a:rPr lang="en-US" sz="1200" b="1" i="0" u="none" strike="noStrike" kern="1200" dirty="0" err="1">
                <a:solidFill>
                  <a:schemeClr val="tx1"/>
                </a:solidFill>
                <a:effectLst/>
                <a:latin typeface="+mn-lt"/>
                <a:ea typeface="+mn-ea"/>
                <a:cs typeface="+mn-cs"/>
              </a:rPr>
              <a:t>nämn</a:t>
            </a:r>
            <a:r>
              <a:rPr lang="en-US" sz="1200" b="1" i="0" u="none" strike="noStrike" kern="1200" dirty="0">
                <a:solidFill>
                  <a:schemeClr val="tx1"/>
                </a:solidFill>
                <a:effectLst/>
                <a:latin typeface="+mn-lt"/>
                <a:ea typeface="+mn-ea"/>
                <a:cs typeface="+mn-cs"/>
              </a:rPr>
              <a:t> </a:t>
            </a:r>
            <a:r>
              <a:rPr lang="en-US" sz="1200" b="1" i="0" u="none" strike="noStrike" kern="1200" dirty="0" err="1">
                <a:solidFill>
                  <a:schemeClr val="tx1"/>
                </a:solidFill>
                <a:effectLst/>
                <a:latin typeface="+mn-lt"/>
                <a:ea typeface="+mn-ea"/>
                <a:cs typeface="+mn-cs"/>
              </a:rPr>
              <a:t>vilken</a:t>
            </a:r>
            <a:r>
              <a:rPr lang="en-US" sz="1200" b="1" i="0" u="none" strike="noStrike" kern="1200" dirty="0">
                <a:solidFill>
                  <a:schemeClr val="tx1"/>
                </a:solidFill>
                <a:effectLst/>
                <a:latin typeface="+mn-lt"/>
                <a:ea typeface="+mn-ea"/>
                <a:cs typeface="+mn-cs"/>
              </a:rPr>
              <a:t> information cookies </a:t>
            </a:r>
            <a:r>
              <a:rPr lang="en-US" sz="1200" b="1" i="0" u="none" strike="noStrike" kern="1200" dirty="0" err="1">
                <a:solidFill>
                  <a:schemeClr val="tx1"/>
                </a:solidFill>
                <a:effectLst/>
                <a:latin typeface="+mn-lt"/>
                <a:ea typeface="+mn-ea"/>
                <a:cs typeface="+mn-cs"/>
              </a:rPr>
              <a:t>faktiskt</a:t>
            </a:r>
            <a:r>
              <a:rPr lang="en-US" sz="1200" b="1" i="0" u="none" strike="noStrike" kern="1200" dirty="0">
                <a:solidFill>
                  <a:schemeClr val="tx1"/>
                </a:solidFill>
                <a:effectLst/>
                <a:latin typeface="+mn-lt"/>
                <a:ea typeface="+mn-ea"/>
                <a:cs typeface="+mn-cs"/>
              </a:rPr>
              <a:t> </a:t>
            </a:r>
            <a:r>
              <a:rPr lang="en-US" sz="1200" b="1" i="0" u="none" strike="noStrike" kern="1200" dirty="0" err="1">
                <a:solidFill>
                  <a:schemeClr val="tx1"/>
                </a:solidFill>
                <a:effectLst/>
                <a:latin typeface="+mn-lt"/>
                <a:ea typeface="+mn-ea"/>
                <a:cs typeface="+mn-cs"/>
              </a:rPr>
              <a:t>sparar</a:t>
            </a:r>
            <a:endParaRPr lang="en-US" b="1" dirty="0">
              <a:effectLst/>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sv-SE" sz="1200" b="1" i="0" u="none" strike="noStrike" kern="1200" dirty="0">
                <a:solidFill>
                  <a:schemeClr val="tx1"/>
                </a:solidFill>
                <a:effectLst/>
                <a:latin typeface="+mn-lt"/>
                <a:ea typeface="+mn-ea"/>
                <a:cs typeface="+mn-cs"/>
              </a:rPr>
              <a:t>Visa </a:t>
            </a:r>
            <a:r>
              <a:rPr lang="sv-SE" sz="1200" b="1" i="0" u="none" strike="noStrike" kern="1200" dirty="0" err="1">
                <a:solidFill>
                  <a:schemeClr val="tx1"/>
                </a:solidFill>
                <a:effectLst/>
                <a:latin typeface="+mn-lt"/>
                <a:ea typeface="+mn-ea"/>
                <a:cs typeface="+mn-cs"/>
              </a:rPr>
              <a:t>exampel</a:t>
            </a:r>
            <a:r>
              <a:rPr lang="sv-SE" sz="1200" b="1" i="0" u="none" strike="noStrike" kern="1200" dirty="0">
                <a:solidFill>
                  <a:schemeClr val="tx1"/>
                </a:solidFill>
                <a:effectLst/>
                <a:latin typeface="+mn-lt"/>
                <a:ea typeface="+mn-ea"/>
                <a:cs typeface="+mn-cs"/>
              </a:rPr>
              <a:t> på hur man avvisar cookies</a:t>
            </a:r>
            <a:br>
              <a:rPr lang="sv-SE" sz="1200" b="0" i="1" u="none" strike="noStrike" kern="1200" dirty="0">
                <a:solidFill>
                  <a:schemeClr val="tx1"/>
                </a:solidFill>
                <a:effectLst/>
                <a:latin typeface="+mn-lt"/>
                <a:ea typeface="+mn-ea"/>
                <a:cs typeface="+mn-cs"/>
              </a:rPr>
            </a:br>
            <a:br>
              <a:rPr lang="sv-SE" sz="1200" b="1" i="1" u="none" strike="noStrike" kern="1200" dirty="0">
                <a:solidFill>
                  <a:schemeClr val="tx1"/>
                </a:solidFill>
                <a:effectLst/>
                <a:latin typeface="+mn-lt"/>
                <a:ea typeface="+mn-ea"/>
                <a:cs typeface="+mn-cs"/>
              </a:rPr>
            </a:br>
            <a:r>
              <a:rPr lang="sv-SE" sz="1200" b="1" i="1" u="sng" strike="noStrike" kern="1200" dirty="0">
                <a:solidFill>
                  <a:schemeClr val="tx1"/>
                </a:solidFill>
                <a:effectLst/>
                <a:latin typeface="+mn-lt"/>
                <a:ea typeface="+mn-ea"/>
                <a:cs typeface="+mn-cs"/>
              </a:rPr>
              <a:t>Exempel-manus:</a:t>
            </a:r>
          </a:p>
          <a:p>
            <a:endParaRPr lang="sv-SE" b="0" dirty="0">
              <a:effectLst/>
            </a:endParaRPr>
          </a:p>
          <a:p>
            <a:r>
              <a:rPr lang="sv-SE" dirty="0"/>
              <a:t>Cookies är ett verktyg för att spara information om hur du använder en hemsida.</a:t>
            </a:r>
            <a:br>
              <a:rPr lang="sv-SE" dirty="0"/>
            </a:br>
            <a:r>
              <a:rPr lang="sv-SE" dirty="0"/>
              <a:t>Det gör sidan snabbare och smidigare, men det används också för att samla in data om dig.</a:t>
            </a:r>
          </a:p>
          <a:p>
            <a:endParaRPr lang="sv-SE" b="0" dirty="0">
              <a:effectLst/>
            </a:endParaRPr>
          </a:p>
          <a:p>
            <a:r>
              <a:rPr lang="sv-SE" dirty="0"/>
              <a:t>Ett bra tips är att alltid klicka på </a:t>
            </a:r>
            <a:r>
              <a:rPr lang="sv-SE" b="1" dirty="0"/>
              <a:t>“visa mer”</a:t>
            </a:r>
            <a:r>
              <a:rPr lang="sv-SE" dirty="0"/>
              <a:t> eller </a:t>
            </a:r>
            <a:r>
              <a:rPr lang="sv-SE" b="1" dirty="0"/>
              <a:t>“hantera val”</a:t>
            </a:r>
            <a:r>
              <a:rPr lang="sv-SE" dirty="0"/>
              <a:t>.</a:t>
            </a:r>
            <a:br>
              <a:rPr lang="sv-SE" dirty="0"/>
            </a:br>
            <a:r>
              <a:rPr lang="sv-SE" dirty="0"/>
              <a:t>Där kan du välja att </a:t>
            </a:r>
            <a:r>
              <a:rPr lang="sv-SE" b="1" dirty="0"/>
              <a:t>avvisa alla</a:t>
            </a:r>
            <a:r>
              <a:rPr lang="sv-SE" dirty="0"/>
              <a:t> eller </a:t>
            </a:r>
            <a:r>
              <a:rPr lang="sv-SE" b="1" dirty="0"/>
              <a:t>godkänna bara de nödvändiga</a:t>
            </a:r>
            <a:r>
              <a:rPr lang="sv-SE" dirty="0"/>
              <a:t>.</a:t>
            </a:r>
            <a:br>
              <a:rPr lang="sv-SE" dirty="0"/>
            </a:br>
            <a:r>
              <a:rPr lang="sv-SE" dirty="0"/>
              <a:t>Det är en enkel och riktigt bra vana, speciellt när man är inne på okända sidor.</a:t>
            </a:r>
            <a:br>
              <a:rPr lang="sv-SE" dirty="0"/>
            </a:b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sv-SE" b="1" dirty="0"/>
              <a:t>Visa exempel på vad olika cookies samlar in</a:t>
            </a:r>
            <a:br>
              <a:rPr lang="sv-SE" b="0" i="1" dirty="0"/>
            </a:br>
            <a:br>
              <a:rPr lang="sv-SE" b="1" i="1" dirty="0"/>
            </a:br>
            <a:r>
              <a:rPr lang="sv-SE" sz="1200" b="1" i="1" u="sng" strike="noStrike" kern="1200" dirty="0">
                <a:solidFill>
                  <a:schemeClr val="tx1"/>
                </a:solidFill>
                <a:effectLst/>
                <a:latin typeface="+mn-lt"/>
                <a:ea typeface="+mn-ea"/>
                <a:cs typeface="+mn-cs"/>
              </a:rPr>
              <a:t>Exempel-manus:</a:t>
            </a:r>
          </a:p>
          <a:p>
            <a:pPr marL="0" lvl="0" indent="0" algn="l" rtl="0">
              <a:spcBef>
                <a:spcPts val="0"/>
              </a:spcBef>
              <a:spcAft>
                <a:spcPts val="0"/>
              </a:spcAft>
              <a:buNone/>
            </a:pPr>
            <a:endParaRPr lang="sv-SE" b="1" i="1" dirty="0"/>
          </a:p>
          <a:p>
            <a:pPr marL="0" lvl="0" indent="0" algn="l" rtl="0">
              <a:spcBef>
                <a:spcPts val="0"/>
              </a:spcBef>
              <a:spcAft>
                <a:spcPts val="0"/>
              </a:spcAft>
              <a:buNone/>
            </a:pPr>
            <a:r>
              <a:rPr lang="sv-SE" b="0" i="0" dirty="0"/>
              <a:t>Här ser ni hur </a:t>
            </a:r>
            <a:r>
              <a:rPr lang="sv-SE" b="0" i="0" dirty="0" err="1"/>
              <a:t>Instagram</a:t>
            </a:r>
            <a:r>
              <a:rPr lang="sv-SE" b="0" i="0" dirty="0"/>
              <a:t> använder cookies.</a:t>
            </a:r>
            <a:br>
              <a:rPr lang="sv-SE" b="0" i="0" dirty="0"/>
            </a:br>
            <a:r>
              <a:rPr lang="sv-SE" b="0" i="0" dirty="0"/>
              <a:t>De spårar allt från när du autentiserade din inloggning till analys och undersökning av vad du tittar på!</a:t>
            </a:r>
            <a:br>
              <a:rPr lang="sv-SE" b="0" i="0" dirty="0"/>
            </a:br>
            <a:r>
              <a:rPr lang="sv-SE" b="0" i="0" dirty="0"/>
              <a:t>Allt för att samla så mycket data som möjligt om dig och vad du gillar, kollar på osv.</a:t>
            </a:r>
          </a:p>
          <a:p>
            <a:pPr marL="0" lvl="0" indent="0" algn="l" rtl="0">
              <a:spcBef>
                <a:spcPts val="0"/>
              </a:spcBef>
              <a:spcAft>
                <a:spcPts val="0"/>
              </a:spcAft>
              <a:buNone/>
            </a:pPr>
            <a:endParaRPr lang="sv-SE" b="0" i="0" dirty="0"/>
          </a:p>
          <a:p>
            <a:pPr marL="0" lvl="0" indent="0" algn="l" rtl="0">
              <a:spcBef>
                <a:spcPts val="0"/>
              </a:spcBef>
              <a:spcAft>
                <a:spcPts val="0"/>
              </a:spcAft>
              <a:buNone/>
            </a:pPr>
            <a:r>
              <a:rPr lang="sv-SE" b="0" i="0" dirty="0"/>
              <a:t>Är det någon som vet varför de vill ”lära känna dig”?</a:t>
            </a:r>
          </a:p>
          <a:p>
            <a:pPr marL="0" lvl="0" indent="0" algn="l" rtl="0">
              <a:spcBef>
                <a:spcPts val="0"/>
              </a:spcBef>
              <a:spcAft>
                <a:spcPts val="0"/>
              </a:spcAft>
              <a:buNone/>
            </a:pPr>
            <a:r>
              <a:rPr lang="sv-SE" b="0" i="1" dirty="0"/>
              <a:t>*vänta på svar*</a:t>
            </a:r>
          </a:p>
          <a:p>
            <a:pPr marL="0" lvl="0" indent="0" algn="l" rtl="0">
              <a:spcBef>
                <a:spcPts val="0"/>
              </a:spcBef>
              <a:spcAft>
                <a:spcPts val="0"/>
              </a:spcAft>
              <a:buNone/>
            </a:pPr>
            <a:endParaRPr lang="sv-SE" b="0" i="1" dirty="0"/>
          </a:p>
          <a:p>
            <a:pPr marL="0" lvl="0" indent="0" algn="l" rtl="0">
              <a:spcBef>
                <a:spcPts val="0"/>
              </a:spcBef>
              <a:spcAft>
                <a:spcPts val="0"/>
              </a:spcAft>
              <a:buNone/>
            </a:pPr>
            <a:r>
              <a:rPr lang="sv-SE" b="0" i="0" dirty="0"/>
              <a:t>Det är bland annat för riktad reklam!</a:t>
            </a:r>
          </a:p>
          <a:p>
            <a:pPr marL="0" lvl="0" indent="0" algn="l" rtl="0">
              <a:spcBef>
                <a:spcPts val="0"/>
              </a:spcBef>
              <a:spcAft>
                <a:spcPts val="0"/>
              </a:spcAft>
              <a:buNone/>
            </a:pPr>
            <a:r>
              <a:rPr lang="sv-SE" b="0" i="0" dirty="0"/>
              <a:t>Om </a:t>
            </a:r>
            <a:r>
              <a:rPr lang="sv-SE" b="0" i="0" dirty="0" err="1"/>
              <a:t>t.ex</a:t>
            </a:r>
            <a:r>
              <a:rPr lang="sv-SE" b="0" i="0" dirty="0"/>
              <a:t> jag vill sälja en cykel, då vill jag ju veta om du är intresserad av cyklar.</a:t>
            </a:r>
            <a:br>
              <a:rPr lang="sv-SE" b="0" i="0" dirty="0"/>
            </a:br>
            <a:br>
              <a:rPr lang="sv-SE" b="0" i="0" dirty="0"/>
            </a:br>
            <a:r>
              <a:rPr lang="sv-SE" b="0" i="0" dirty="0"/>
              <a:t>Det är därför du också vill skydda dina digitala vanor online!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3"/>
        <p:cNvGrpSpPr/>
        <p:nvPr/>
      </p:nvGrpSpPr>
      <p:grpSpPr>
        <a:xfrm>
          <a:off x="0" y="0"/>
          <a:ext cx="0" cy="0"/>
          <a:chOff x="0" y="0"/>
          <a:chExt cx="0" cy="0"/>
        </a:xfrm>
      </p:grpSpPr>
      <p:sp>
        <p:nvSpPr>
          <p:cNvPr id="1084" name="Google Shape;1084;p3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085" name="Google Shape;1085;p3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086" name="Google Shape;1086;p3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7" name="Google Shape;1087;p3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err="1"/>
              <a:t>Introducera</a:t>
            </a:r>
            <a:r>
              <a:rPr lang="en-US" b="1" dirty="0"/>
              <a:t> </a:t>
            </a:r>
            <a:r>
              <a:rPr lang="en-US" b="1" dirty="0" err="1"/>
              <a:t>kapitlet</a:t>
            </a:r>
            <a:r>
              <a:rPr lang="en-US" b="1" dirty="0"/>
              <a:t> om </a:t>
            </a:r>
            <a:r>
              <a:rPr lang="en-US" b="1" dirty="0" err="1"/>
              <a:t>vad</a:t>
            </a:r>
            <a:r>
              <a:rPr lang="en-US" b="1" dirty="0"/>
              <a:t> </a:t>
            </a:r>
            <a:r>
              <a:rPr lang="en-US" b="1" dirty="0" err="1"/>
              <a:t>bedragare</a:t>
            </a:r>
            <a:r>
              <a:rPr lang="en-US" b="1" dirty="0"/>
              <a:t>/</a:t>
            </a:r>
            <a:r>
              <a:rPr lang="en-US" b="1" dirty="0" err="1"/>
              <a:t>hackare</a:t>
            </a:r>
            <a:r>
              <a:rPr lang="en-US" b="1" dirty="0"/>
              <a:t> </a:t>
            </a:r>
            <a:r>
              <a:rPr lang="en-US" b="1" dirty="0" err="1"/>
              <a:t>gör</a:t>
            </a:r>
            <a:br>
              <a:rPr lang="en-US" b="1" dirty="0"/>
            </a:br>
            <a:br>
              <a:rPr lang="en-US" b="1" dirty="0"/>
            </a:br>
            <a:r>
              <a:rPr lang="en-US" b="0" i="1" dirty="0"/>
              <a:t>-&gt; Tips: </a:t>
            </a:r>
            <a:r>
              <a:rPr lang="en-US" b="0" i="1" dirty="0" err="1"/>
              <a:t>Introducera</a:t>
            </a:r>
            <a:r>
              <a:rPr lang="en-US" b="0" i="1" dirty="0"/>
              <a:t> </a:t>
            </a:r>
            <a:r>
              <a:rPr lang="en-US" b="0" i="1" dirty="0" err="1"/>
              <a:t>ämnet</a:t>
            </a:r>
            <a:r>
              <a:rPr lang="en-US" b="0" i="1" dirty="0"/>
              <a:t> </a:t>
            </a:r>
            <a:r>
              <a:rPr lang="en-US" b="0" i="1" dirty="0" err="1"/>
              <a:t>som</a:t>
            </a:r>
            <a:r>
              <a:rPr lang="en-US" b="0" i="1" dirty="0"/>
              <a:t> </a:t>
            </a:r>
            <a:r>
              <a:rPr lang="en-US" b="0" i="1" dirty="0" err="1"/>
              <a:t>att</a:t>
            </a:r>
            <a:r>
              <a:rPr lang="en-US" b="0" i="1" dirty="0"/>
              <a:t> </a:t>
            </a:r>
            <a:r>
              <a:rPr lang="en-US" b="0" i="1" dirty="0" err="1"/>
              <a:t>ni</a:t>
            </a:r>
            <a:r>
              <a:rPr lang="en-US" b="0" i="1" dirty="0"/>
              <a:t> ska </a:t>
            </a:r>
            <a:r>
              <a:rPr lang="en-US" b="0" i="1" dirty="0" err="1"/>
              <a:t>tänka</a:t>
            </a:r>
            <a:r>
              <a:rPr lang="en-US" b="0" i="1" dirty="0"/>
              <a:t> </a:t>
            </a:r>
            <a:r>
              <a:rPr lang="en-US" b="0" i="1" dirty="0" err="1"/>
              <a:t>som</a:t>
            </a:r>
            <a:r>
              <a:rPr lang="en-US" b="0" i="1" dirty="0"/>
              <a:t> </a:t>
            </a:r>
            <a:r>
              <a:rPr lang="en-US" b="0" i="1" dirty="0" err="1"/>
              <a:t>hackare</a:t>
            </a:r>
            <a:r>
              <a:rPr lang="en-US" b="0" i="1" dirty="0"/>
              <a:t> </a:t>
            </a:r>
            <a:r>
              <a:rPr lang="en-US" b="0" i="1" dirty="0" err="1"/>
              <a:t>tillsammans</a:t>
            </a:r>
            <a:r>
              <a:rPr lang="en-US" b="0" i="1" dirty="0"/>
              <a:t> och </a:t>
            </a:r>
            <a:r>
              <a:rPr lang="en-US" b="0" i="1" dirty="0" err="1"/>
              <a:t>på</a:t>
            </a:r>
            <a:r>
              <a:rPr lang="en-US" b="0" i="1" dirty="0"/>
              <a:t> </a:t>
            </a:r>
            <a:r>
              <a:rPr lang="en-US" b="0" i="1" dirty="0" err="1"/>
              <a:t>så</a:t>
            </a:r>
            <a:r>
              <a:rPr lang="en-US" b="0" i="1" dirty="0"/>
              <a:t> </a:t>
            </a:r>
            <a:r>
              <a:rPr lang="en-US" b="0" i="1" dirty="0" err="1"/>
              <a:t>sätt</a:t>
            </a:r>
            <a:r>
              <a:rPr lang="en-US" b="0" i="1" dirty="0"/>
              <a:t> </a:t>
            </a:r>
            <a:r>
              <a:rPr lang="en-US" b="0" i="1" dirty="0" err="1"/>
              <a:t>lära</a:t>
            </a:r>
            <a:r>
              <a:rPr lang="en-US" b="0" i="1" dirty="0"/>
              <a:t> er </a:t>
            </a:r>
            <a:r>
              <a:rPr lang="en-US" b="0" i="1" dirty="0" err="1"/>
              <a:t>stoppa</a:t>
            </a:r>
            <a:r>
              <a:rPr lang="en-US" b="0" i="1" dirty="0"/>
              <a:t> dem.</a:t>
            </a:r>
            <a:br>
              <a:rPr lang="en-US" b="0" i="1" dirty="0"/>
            </a:br>
            <a:br>
              <a:rPr lang="en-US" b="1" i="1" dirty="0"/>
            </a:br>
            <a:r>
              <a:rPr lang="en-US" b="1" i="1" dirty="0" err="1"/>
              <a:t>Exempel</a:t>
            </a:r>
            <a:r>
              <a:rPr lang="en-US" b="1" i="1" dirty="0"/>
              <a:t>-manus:</a:t>
            </a:r>
            <a:endParaRPr dirty="0"/>
          </a:p>
          <a:p>
            <a:pPr marL="0" lvl="0" indent="0" algn="l" rtl="0">
              <a:spcBef>
                <a:spcPts val="0"/>
              </a:spcBef>
              <a:spcAft>
                <a:spcPts val="0"/>
              </a:spcAft>
              <a:buNone/>
            </a:pPr>
            <a:endParaRPr b="1" i="1" dirty="0"/>
          </a:p>
          <a:p>
            <a:pPr marL="0" lvl="0" indent="0" algn="l" rtl="0">
              <a:spcBef>
                <a:spcPts val="0"/>
              </a:spcBef>
              <a:spcAft>
                <a:spcPts val="0"/>
              </a:spcAft>
              <a:buNone/>
            </a:pPr>
            <a:r>
              <a:rPr lang="en-US" b="0" i="0" dirty="0"/>
              <a:t>Nu </a:t>
            </a:r>
            <a:r>
              <a:rPr lang="en-US" b="0" i="0" dirty="0" err="1"/>
              <a:t>har</a:t>
            </a:r>
            <a:r>
              <a:rPr lang="en-US" b="0" i="0" dirty="0"/>
              <a:t> vi </a:t>
            </a:r>
            <a:r>
              <a:rPr lang="en-US" b="0" i="0" dirty="0" err="1"/>
              <a:t>alltså</a:t>
            </a:r>
            <a:r>
              <a:rPr lang="en-US" b="0" i="0" dirty="0"/>
              <a:t> prata om </a:t>
            </a:r>
            <a:r>
              <a:rPr lang="en-US" b="0" i="0" dirty="0" err="1"/>
              <a:t>att</a:t>
            </a:r>
            <a:r>
              <a:rPr lang="en-US" b="0" i="0" dirty="0"/>
              <a:t> er information </a:t>
            </a:r>
            <a:r>
              <a:rPr lang="en-US" b="0" i="0" dirty="0" err="1"/>
              <a:t>är</a:t>
            </a:r>
            <a:r>
              <a:rPr lang="en-US" b="0" i="0" dirty="0"/>
              <a:t> </a:t>
            </a:r>
            <a:r>
              <a:rPr lang="en-US" b="0" i="0" dirty="0" err="1"/>
              <a:t>värdefull</a:t>
            </a:r>
            <a:r>
              <a:rPr lang="en-US" b="0" i="0" dirty="0"/>
              <a:t> för </a:t>
            </a:r>
            <a:r>
              <a:rPr lang="en-US" b="0" i="0" dirty="0" err="1"/>
              <a:t>företag</a:t>
            </a:r>
            <a:r>
              <a:rPr lang="en-US" b="0" i="0" dirty="0"/>
              <a:t> och </a:t>
            </a:r>
            <a:r>
              <a:rPr lang="en-US" b="0" i="0" dirty="0" err="1"/>
              <a:t>att</a:t>
            </a:r>
            <a:r>
              <a:rPr lang="en-US" b="0" i="0" dirty="0"/>
              <a:t> </a:t>
            </a:r>
            <a:r>
              <a:rPr lang="en-US" b="0" i="0" dirty="0" err="1"/>
              <a:t>ni</a:t>
            </a:r>
            <a:r>
              <a:rPr lang="en-US" b="0" i="0" dirty="0"/>
              <a:t> ska </a:t>
            </a:r>
            <a:r>
              <a:rPr lang="en-US" b="0" i="0" dirty="0" err="1"/>
              <a:t>skydda</a:t>
            </a:r>
            <a:r>
              <a:rPr lang="en-US" b="0" i="0" dirty="0"/>
              <a:t> den.</a:t>
            </a:r>
            <a:br>
              <a:rPr lang="en-US" b="0" i="0" dirty="0"/>
            </a:br>
            <a:r>
              <a:rPr lang="en-US" b="0" i="0" dirty="0"/>
              <a:t>Men nu </a:t>
            </a:r>
            <a:r>
              <a:rPr lang="en-US" b="0" i="0" dirty="0" err="1"/>
              <a:t>vill</a:t>
            </a:r>
            <a:r>
              <a:rPr lang="en-US" b="0" i="0" dirty="0"/>
              <a:t> vi visa den </a:t>
            </a:r>
            <a:r>
              <a:rPr lang="en-US" b="0" i="0" dirty="0" err="1"/>
              <a:t>andra</a:t>
            </a:r>
            <a:r>
              <a:rPr lang="en-US" b="0" i="0" dirty="0"/>
              <a:t> </a:t>
            </a:r>
            <a:r>
              <a:rPr lang="en-US" b="0" i="0" dirty="0" err="1"/>
              <a:t>sidan</a:t>
            </a:r>
            <a:r>
              <a:rPr lang="en-US" b="0" i="0" dirty="0"/>
              <a:t>, </a:t>
            </a:r>
            <a:r>
              <a:rPr lang="en-US" b="0" i="0" dirty="0" err="1"/>
              <a:t>att</a:t>
            </a:r>
            <a:r>
              <a:rPr lang="en-US" b="0" i="0" dirty="0"/>
              <a:t> information </a:t>
            </a:r>
            <a:r>
              <a:rPr lang="en-US" b="0" i="0" dirty="0" err="1"/>
              <a:t>också</a:t>
            </a:r>
            <a:r>
              <a:rPr lang="en-US" b="0" i="0" dirty="0"/>
              <a:t> </a:t>
            </a:r>
            <a:r>
              <a:rPr lang="en-US" b="0" i="0" dirty="0" err="1"/>
              <a:t>kan</a:t>
            </a:r>
            <a:r>
              <a:rPr lang="en-US" b="0" i="0" dirty="0"/>
              <a:t> </a:t>
            </a:r>
            <a:r>
              <a:rPr lang="en-US" b="0" i="0" dirty="0" err="1"/>
              <a:t>användas</a:t>
            </a:r>
            <a:r>
              <a:rPr lang="en-US" b="0" i="0" dirty="0"/>
              <a:t> </a:t>
            </a:r>
            <a:r>
              <a:rPr lang="en-US" b="0" i="0" dirty="0" err="1"/>
              <a:t>emot</a:t>
            </a:r>
            <a:r>
              <a:rPr lang="en-US" b="0" i="0" dirty="0"/>
              <a:t> er.</a:t>
            </a:r>
            <a:endParaRPr dirty="0"/>
          </a:p>
        </p:txBody>
      </p:sp>
      <p:sp>
        <p:nvSpPr>
          <p:cNvPr id="1088" name="Google Shape;1088;p3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089" name="Google Shape;1089;p3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rtl="0"/>
            <a:r>
              <a:rPr lang="sv-SE" sz="1200" b="1" i="0" u="none" strike="noStrike" kern="1200" dirty="0">
                <a:solidFill>
                  <a:schemeClr val="tx1"/>
                </a:solidFill>
                <a:effectLst/>
                <a:latin typeface="+mn-lt"/>
                <a:ea typeface="+mn-ea"/>
                <a:cs typeface="+mn-cs"/>
              </a:rPr>
              <a:t>Visa att </a:t>
            </a:r>
            <a:r>
              <a:rPr lang="sv-SE" sz="1200" b="1" i="0" u="none" strike="noStrike" kern="1200" dirty="0" err="1">
                <a:solidFill>
                  <a:schemeClr val="tx1"/>
                </a:solidFill>
                <a:effectLst/>
                <a:latin typeface="+mn-lt"/>
                <a:ea typeface="+mn-ea"/>
                <a:cs typeface="+mn-cs"/>
              </a:rPr>
              <a:t>hacking</a:t>
            </a:r>
            <a:r>
              <a:rPr lang="sv-SE" sz="1200" b="1" i="0" u="none" strike="noStrike" kern="1200" dirty="0">
                <a:solidFill>
                  <a:schemeClr val="tx1"/>
                </a:solidFill>
                <a:effectLst/>
                <a:latin typeface="+mn-lt"/>
                <a:ea typeface="+mn-ea"/>
                <a:cs typeface="+mn-cs"/>
              </a:rPr>
              <a:t> inte är som på film!</a:t>
            </a:r>
            <a:endParaRPr lang="sv-SE" b="0" dirty="0">
              <a:effectLst/>
            </a:endParaRPr>
          </a:p>
          <a:p>
            <a:pPr rtl="0"/>
            <a:br>
              <a:rPr lang="sv-SE" sz="1200" b="1" i="0" u="none" strike="noStrike" kern="1200" dirty="0">
                <a:solidFill>
                  <a:schemeClr val="tx1"/>
                </a:solidFill>
                <a:effectLst/>
                <a:latin typeface="+mn-lt"/>
                <a:ea typeface="+mn-ea"/>
                <a:cs typeface="+mn-cs"/>
              </a:rPr>
            </a:br>
            <a:r>
              <a:rPr lang="sv-SE" sz="1200" b="0" i="1" u="none" strike="noStrike" kern="1200" dirty="0">
                <a:solidFill>
                  <a:schemeClr val="tx1"/>
                </a:solidFill>
                <a:effectLst/>
                <a:latin typeface="+mn-lt"/>
                <a:ea typeface="+mn-ea"/>
                <a:cs typeface="+mn-cs"/>
              </a:rPr>
              <a:t>-&gt; Tips: Visa att man lät kan stoppa hackare om man tänker efter!</a:t>
            </a:r>
            <a:br>
              <a:rPr lang="sv-SE" sz="1200" b="0" i="1" u="none" strike="noStrike" kern="1200" dirty="0">
                <a:solidFill>
                  <a:schemeClr val="tx1"/>
                </a:solidFill>
                <a:effectLst/>
                <a:latin typeface="+mn-lt"/>
                <a:ea typeface="+mn-ea"/>
                <a:cs typeface="+mn-cs"/>
              </a:rPr>
            </a:br>
            <a:br>
              <a:rPr lang="sv-SE" sz="1200" b="1" i="1" u="none" strike="noStrike" kern="1200" dirty="0">
                <a:solidFill>
                  <a:schemeClr val="tx1"/>
                </a:solidFill>
                <a:effectLst/>
                <a:latin typeface="+mn-lt"/>
                <a:ea typeface="+mn-ea"/>
                <a:cs typeface="+mn-cs"/>
              </a:rPr>
            </a:br>
            <a:r>
              <a:rPr lang="sv-SE" sz="1200" b="1" i="1" u="sng" strike="noStrike" kern="1200" dirty="0">
                <a:solidFill>
                  <a:schemeClr val="tx1"/>
                </a:solidFill>
                <a:effectLst/>
                <a:latin typeface="+mn-lt"/>
                <a:ea typeface="+mn-ea"/>
                <a:cs typeface="+mn-cs"/>
              </a:rPr>
              <a:t>Exempel-manus:</a:t>
            </a:r>
          </a:p>
          <a:p>
            <a:endParaRPr lang="sv-SE" b="0" dirty="0">
              <a:effectLst/>
            </a:endParaRPr>
          </a:p>
          <a:p>
            <a:pPr rtl="0"/>
            <a:r>
              <a:rPr lang="sv-SE" sz="1200" b="0" i="0" u="none" strike="noStrike" kern="1200" dirty="0">
                <a:solidFill>
                  <a:schemeClr val="tx1"/>
                </a:solidFill>
                <a:effectLst/>
                <a:latin typeface="+mn-lt"/>
                <a:ea typeface="+mn-ea"/>
                <a:cs typeface="+mn-cs"/>
              </a:rPr>
              <a:t>Många av er kanske tror att </a:t>
            </a:r>
            <a:r>
              <a:rPr lang="sv-SE" sz="1200" b="0" i="0" u="none" strike="noStrike" kern="1200" dirty="0" err="1">
                <a:solidFill>
                  <a:schemeClr val="tx1"/>
                </a:solidFill>
                <a:effectLst/>
                <a:latin typeface="+mn-lt"/>
                <a:ea typeface="+mn-ea"/>
                <a:cs typeface="+mn-cs"/>
              </a:rPr>
              <a:t>hacking</a:t>
            </a:r>
            <a:r>
              <a:rPr lang="sv-SE" sz="1200" b="0" i="0" u="none" strike="noStrike" kern="1200" dirty="0">
                <a:solidFill>
                  <a:schemeClr val="tx1"/>
                </a:solidFill>
                <a:effectLst/>
                <a:latin typeface="+mn-lt"/>
                <a:ea typeface="+mn-ea"/>
                <a:cs typeface="+mn-cs"/>
              </a:rPr>
              <a:t> är som på film.</a:t>
            </a:r>
            <a:br>
              <a:rPr lang="sv-SE" sz="1200" b="0" i="0" u="none" strike="noStrike" kern="1200" dirty="0">
                <a:solidFill>
                  <a:schemeClr val="tx1"/>
                </a:solidFill>
                <a:effectLst/>
                <a:latin typeface="+mn-lt"/>
                <a:ea typeface="+mn-ea"/>
                <a:cs typeface="+mn-cs"/>
              </a:rPr>
            </a:br>
            <a:r>
              <a:rPr lang="sv-SE" sz="1200" b="0" i="0" u="none" strike="noStrike" kern="1200" dirty="0">
                <a:solidFill>
                  <a:schemeClr val="tx1"/>
                </a:solidFill>
                <a:effectLst/>
                <a:latin typeface="+mn-lt"/>
                <a:ea typeface="+mn-ea"/>
                <a:cs typeface="+mn-cs"/>
              </a:rPr>
              <a:t>Någon som sitter med över 10 skärmar och skriver i obegripliga program.</a:t>
            </a:r>
            <a:br>
              <a:rPr lang="sv-SE" sz="1200" b="0" i="0" u="none" strike="noStrike" kern="1200" dirty="0">
                <a:solidFill>
                  <a:schemeClr val="tx1"/>
                </a:solidFill>
                <a:effectLst/>
                <a:latin typeface="+mn-lt"/>
                <a:ea typeface="+mn-ea"/>
                <a:cs typeface="+mn-cs"/>
              </a:rPr>
            </a:br>
            <a:r>
              <a:rPr lang="sv-SE" sz="1200" b="0" i="0" u="none" strike="noStrike" kern="1200" dirty="0">
                <a:solidFill>
                  <a:schemeClr val="tx1"/>
                </a:solidFill>
                <a:effectLst/>
                <a:latin typeface="+mn-lt"/>
                <a:ea typeface="+mn-ea"/>
                <a:cs typeface="+mn-cs"/>
              </a:rPr>
              <a:t>Att det är superkomplicerade datorsaker.</a:t>
            </a:r>
            <a:endParaRPr lang="sv-SE" b="0" dirty="0">
              <a:effectLst/>
            </a:endParaRPr>
          </a:p>
          <a:p>
            <a:pPr rtl="0"/>
            <a:r>
              <a:rPr lang="sv-SE" sz="1200" b="0" i="0" u="none" strike="noStrike" kern="1200" dirty="0">
                <a:solidFill>
                  <a:schemeClr val="tx1"/>
                </a:solidFill>
                <a:effectLst/>
                <a:latin typeface="+mn-lt"/>
                <a:ea typeface="+mn-ea"/>
                <a:cs typeface="+mn-cs"/>
              </a:rPr>
              <a:t>Eller superrika anonyma gäng…</a:t>
            </a:r>
            <a:endParaRPr lang="sv-SE" b="0" dirty="0">
              <a:effectLst/>
            </a:endParaRPr>
          </a:p>
          <a:p>
            <a:br>
              <a:rPr lang="sv-SE" dirty="0"/>
            </a:br>
            <a:endParaRPr lang="sv-S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1B2431-D351-4C6E-A3CF-9DFAC0E3E050}" type="slidenum">
              <a:rPr kumimoji="0" lang="cs-CZ"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cs-CZ"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246144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C1467-752B-3357-62A2-92122240B1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6ED6EB-D510-BCD8-D060-A5C7D61051A6}"/>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31523FFC-8915-B2FA-60F2-CB2E6B07E0C7}"/>
              </a:ext>
            </a:extLst>
          </p:cNvPr>
          <p:cNvSpPr>
            <a:spLocks noGrp="1"/>
          </p:cNvSpPr>
          <p:nvPr>
            <p:ph type="body" idx="1"/>
          </p:nvPr>
        </p:nvSpPr>
        <p:spPr/>
        <p:txBody>
          <a:bodyPr/>
          <a:lstStyle/>
          <a:p>
            <a:pPr rtl="0"/>
            <a:r>
              <a:rPr lang="sv-SE" sz="1200" b="1" i="0" u="none" strike="noStrike" kern="1200" dirty="0">
                <a:solidFill>
                  <a:schemeClr val="tx1"/>
                </a:solidFill>
                <a:effectLst/>
                <a:latin typeface="+mn-lt"/>
                <a:ea typeface="+mn-ea"/>
                <a:cs typeface="+mn-cs"/>
              </a:rPr>
              <a:t>Visa att </a:t>
            </a:r>
            <a:r>
              <a:rPr lang="sv-SE" sz="1200" b="1" i="0" u="none" strike="noStrike" kern="1200" dirty="0" err="1">
                <a:solidFill>
                  <a:schemeClr val="tx1"/>
                </a:solidFill>
                <a:effectLst/>
                <a:latin typeface="+mn-lt"/>
                <a:ea typeface="+mn-ea"/>
                <a:cs typeface="+mn-cs"/>
              </a:rPr>
              <a:t>hacking</a:t>
            </a:r>
            <a:r>
              <a:rPr lang="sv-SE" sz="1200" b="1" i="0" u="none" strike="noStrike" kern="1200" dirty="0">
                <a:solidFill>
                  <a:schemeClr val="tx1"/>
                </a:solidFill>
                <a:effectLst/>
                <a:latin typeface="+mn-lt"/>
                <a:ea typeface="+mn-ea"/>
                <a:cs typeface="+mn-cs"/>
              </a:rPr>
              <a:t> inte är som på film!</a:t>
            </a:r>
            <a:endParaRPr lang="sv-SE" b="0" dirty="0">
              <a:effectLst/>
            </a:endParaRPr>
          </a:p>
          <a:p>
            <a:pPr rtl="0"/>
            <a:br>
              <a:rPr lang="sv-SE" sz="1200" b="1" i="0" u="none" strike="noStrike" kern="1200" dirty="0">
                <a:solidFill>
                  <a:schemeClr val="tx1"/>
                </a:solidFill>
                <a:effectLst/>
                <a:latin typeface="+mn-lt"/>
                <a:ea typeface="+mn-ea"/>
                <a:cs typeface="+mn-cs"/>
              </a:rPr>
            </a:br>
            <a:r>
              <a:rPr lang="sv-SE" sz="1200" b="0" i="1" u="none" strike="noStrike" kern="1200" dirty="0">
                <a:solidFill>
                  <a:schemeClr val="tx1"/>
                </a:solidFill>
                <a:effectLst/>
                <a:latin typeface="+mn-lt"/>
                <a:ea typeface="+mn-ea"/>
                <a:cs typeface="+mn-cs"/>
              </a:rPr>
              <a:t>-&gt; Tips: Visa att man lät kan stoppa hackare om man tänker efter!</a:t>
            </a:r>
            <a:br>
              <a:rPr lang="sv-SE" sz="1200" b="0" i="1" u="none" strike="noStrike" kern="1200" dirty="0">
                <a:solidFill>
                  <a:schemeClr val="tx1"/>
                </a:solidFill>
                <a:effectLst/>
                <a:latin typeface="+mn-lt"/>
                <a:ea typeface="+mn-ea"/>
                <a:cs typeface="+mn-cs"/>
              </a:rPr>
            </a:br>
            <a:br>
              <a:rPr lang="sv-SE" sz="1200" b="1" i="1" u="none" strike="noStrike" kern="1200" dirty="0">
                <a:solidFill>
                  <a:schemeClr val="tx1"/>
                </a:solidFill>
                <a:effectLst/>
                <a:latin typeface="+mn-lt"/>
                <a:ea typeface="+mn-ea"/>
                <a:cs typeface="+mn-cs"/>
              </a:rPr>
            </a:br>
            <a:r>
              <a:rPr lang="sv-SE" sz="1200" b="1" i="1" u="sng" strike="noStrike" kern="1200" dirty="0">
                <a:solidFill>
                  <a:schemeClr val="tx1"/>
                </a:solidFill>
                <a:effectLst/>
                <a:latin typeface="+mn-lt"/>
                <a:ea typeface="+mn-ea"/>
                <a:cs typeface="+mn-cs"/>
              </a:rPr>
              <a:t>Exempel-manus:</a:t>
            </a:r>
          </a:p>
          <a:p>
            <a:endParaRPr lang="sv-SE" b="0" dirty="0">
              <a:effectLst/>
            </a:endParaRPr>
          </a:p>
          <a:p>
            <a:pPr rtl="0"/>
            <a:r>
              <a:rPr lang="sv-SE" sz="1200" b="0" i="0" u="none" strike="noStrike" kern="1200" dirty="0">
                <a:solidFill>
                  <a:schemeClr val="tx1"/>
                </a:solidFill>
                <a:effectLst/>
                <a:latin typeface="+mn-lt"/>
                <a:ea typeface="+mn-ea"/>
                <a:cs typeface="+mn-cs"/>
              </a:rPr>
              <a:t>Men så är det väldigt sällan!</a:t>
            </a:r>
            <a:endParaRPr lang="sv-SE" b="0" dirty="0">
              <a:effectLst/>
            </a:endParaRPr>
          </a:p>
          <a:p>
            <a:endParaRPr lang="sv-SE" b="0" dirty="0">
              <a:effectLst/>
            </a:endParaRPr>
          </a:p>
          <a:p>
            <a:pPr rtl="0"/>
            <a:r>
              <a:rPr lang="sv-SE" sz="1200" b="0" i="0" u="none" strike="noStrike" kern="1200" dirty="0">
                <a:solidFill>
                  <a:schemeClr val="tx1"/>
                </a:solidFill>
                <a:effectLst/>
                <a:latin typeface="+mn-lt"/>
                <a:ea typeface="+mn-ea"/>
                <a:cs typeface="+mn-cs"/>
              </a:rPr>
              <a:t>Ofta så handlar det mer om att försöka lura andra människor, att hackare är mer som en bedragare än just hackare.</a:t>
            </a:r>
            <a:br>
              <a:rPr lang="sv-SE" sz="1200" b="0" i="0" u="none" strike="noStrike" kern="1200" dirty="0">
                <a:solidFill>
                  <a:schemeClr val="tx1"/>
                </a:solidFill>
                <a:effectLst/>
                <a:latin typeface="+mn-lt"/>
                <a:ea typeface="+mn-ea"/>
                <a:cs typeface="+mn-cs"/>
              </a:rPr>
            </a:br>
            <a:br>
              <a:rPr lang="sv-SE" sz="1200" b="0" i="0" u="none" strike="noStrike" kern="1200" dirty="0">
                <a:solidFill>
                  <a:schemeClr val="tx1"/>
                </a:solidFill>
                <a:effectLst/>
                <a:latin typeface="+mn-lt"/>
                <a:ea typeface="+mn-ea"/>
                <a:cs typeface="+mn-cs"/>
              </a:rPr>
            </a:br>
            <a:r>
              <a:rPr lang="sv-SE" sz="1200" b="0" i="0" u="none" strike="noStrike" kern="1200" dirty="0">
                <a:solidFill>
                  <a:schemeClr val="tx1"/>
                </a:solidFill>
                <a:effectLst/>
                <a:latin typeface="+mn-lt"/>
                <a:ea typeface="+mn-ea"/>
                <a:cs typeface="+mn-cs"/>
              </a:rPr>
              <a:t>Och det är därför vi är här! </a:t>
            </a:r>
            <a:br>
              <a:rPr lang="sv-SE" sz="1200" b="0" i="0" u="none" strike="noStrike" kern="1200" dirty="0">
                <a:solidFill>
                  <a:schemeClr val="tx1"/>
                </a:solidFill>
                <a:effectLst/>
                <a:latin typeface="+mn-lt"/>
                <a:ea typeface="+mn-ea"/>
                <a:cs typeface="+mn-cs"/>
              </a:rPr>
            </a:br>
            <a:r>
              <a:rPr lang="sv-SE" sz="1200" b="0" i="0" u="none" strike="noStrike" kern="1200" dirty="0">
                <a:solidFill>
                  <a:schemeClr val="tx1"/>
                </a:solidFill>
                <a:effectLst/>
                <a:latin typeface="+mn-lt"/>
                <a:ea typeface="+mn-ea"/>
                <a:cs typeface="+mn-cs"/>
              </a:rPr>
              <a:t>För att det ska bli omöjligt att lura er, att ni ska tänka efter inte bara en gång utan två eller tre gånger.</a:t>
            </a:r>
            <a:endParaRPr lang="sv-SE" b="0" dirty="0">
              <a:effectLst/>
            </a:endParaRPr>
          </a:p>
          <a:p>
            <a:br>
              <a:rPr lang="sv-SE" dirty="0"/>
            </a:br>
            <a:endParaRPr lang="sv-SE" dirty="0"/>
          </a:p>
        </p:txBody>
      </p:sp>
      <p:sp>
        <p:nvSpPr>
          <p:cNvPr id="4" name="Slide Number Placeholder 3">
            <a:extLst>
              <a:ext uri="{FF2B5EF4-FFF2-40B4-BE49-F238E27FC236}">
                <a16:creationId xmlns:a16="http://schemas.microsoft.com/office/drawing/2014/main" id="{05A259AA-AACD-B9C8-4F9F-53BB641B1CA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1B2431-D351-4C6E-A3CF-9DFAC0E3E050}" type="slidenum">
              <a:rPr kumimoji="0" lang="cs-CZ"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cs-CZ"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310156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lvl="0" indent="0" algn="l" rtl="0">
              <a:spcBef>
                <a:spcPts val="0"/>
              </a:spcBef>
              <a:spcAft>
                <a:spcPts val="0"/>
              </a:spcAft>
              <a:buNone/>
            </a:pPr>
            <a:r>
              <a:rPr lang="sv-SE" b="1" dirty="0"/>
              <a:t>Visa konkreta exempel!</a:t>
            </a:r>
          </a:p>
          <a:p>
            <a:pPr rtl="0"/>
            <a:br>
              <a:rPr lang="sv-SE" b="1" i="1" dirty="0"/>
            </a:br>
            <a:r>
              <a:rPr lang="sv-SE" sz="1200" b="1" i="1" u="sng" strike="noStrike" kern="1200" dirty="0">
                <a:solidFill>
                  <a:schemeClr val="tx1"/>
                </a:solidFill>
                <a:effectLst/>
                <a:latin typeface="+mn-lt"/>
                <a:ea typeface="+mn-ea"/>
                <a:cs typeface="+mn-cs"/>
              </a:rPr>
              <a:t>Exempel-manus:</a:t>
            </a:r>
          </a:p>
          <a:p>
            <a:pPr marL="0" lvl="0" indent="0" algn="l" rtl="0">
              <a:spcBef>
                <a:spcPts val="0"/>
              </a:spcBef>
              <a:spcAft>
                <a:spcPts val="0"/>
              </a:spcAft>
              <a:buNone/>
            </a:pPr>
            <a:endParaRPr lang="sv-SE" b="1" i="1" dirty="0"/>
          </a:p>
          <a:p>
            <a:pPr marL="0" lvl="0" indent="0" algn="l" rtl="0">
              <a:spcBef>
                <a:spcPts val="0"/>
              </a:spcBef>
              <a:spcAft>
                <a:spcPts val="0"/>
              </a:spcAft>
              <a:buNone/>
            </a:pPr>
            <a:r>
              <a:rPr lang="sv-SE" b="0" i="0" dirty="0"/>
              <a:t>Nu innan vi går vidare så vill jag visa fler exempel på </a:t>
            </a:r>
            <a:r>
              <a:rPr lang="sv-SE" b="0" i="0" dirty="0" err="1"/>
              <a:t>hacking</a:t>
            </a:r>
            <a:r>
              <a:rPr lang="sv-SE" b="0" i="0" dirty="0"/>
              <a:t> som man kan stöta på.</a:t>
            </a:r>
            <a:br>
              <a:rPr lang="sv-SE" b="0" i="0" dirty="0"/>
            </a:br>
            <a:r>
              <a:rPr lang="sv-SE" b="0" i="0" dirty="0"/>
              <a:t>Men också visa lite hur hackare kan använda er information.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B2AE7-6D62-36DF-85DF-2E0CB25F0A6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73A7F90-42C3-3DD0-57B3-CAEF7269AD2A}"/>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DF91BDDE-4F32-B8F7-8FA8-541D9F0E8EA1}"/>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4716A8F8-3726-AA6E-EBAB-6376D9E8270B}"/>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69A9606-7004-144B-CBD3-5C9E8B2E6385}"/>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lvl="0" indent="0" algn="l" rtl="0">
              <a:spcBef>
                <a:spcPts val="0"/>
              </a:spcBef>
              <a:spcAft>
                <a:spcPts val="0"/>
              </a:spcAft>
              <a:buNone/>
            </a:pPr>
            <a:r>
              <a:rPr lang="sv-SE" b="1" dirty="0"/>
              <a:t>Visa konkreta exempel!</a:t>
            </a:r>
          </a:p>
          <a:p>
            <a:pPr rtl="0"/>
            <a:br>
              <a:rPr lang="sv-SE" b="1" i="1" dirty="0"/>
            </a:br>
            <a:r>
              <a:rPr lang="sv-SE" sz="1200" b="1" i="1" u="sng" strike="noStrike" kern="1200" dirty="0">
                <a:solidFill>
                  <a:schemeClr val="tx1"/>
                </a:solidFill>
                <a:effectLst/>
                <a:latin typeface="+mn-lt"/>
                <a:ea typeface="+mn-ea"/>
                <a:cs typeface="+mn-cs"/>
              </a:rPr>
              <a:t>Exempel-manus:</a:t>
            </a:r>
          </a:p>
          <a:p>
            <a:pPr marL="0" lvl="0" indent="0" algn="l" rtl="0">
              <a:spcBef>
                <a:spcPts val="0"/>
              </a:spcBef>
              <a:spcAft>
                <a:spcPts val="0"/>
              </a:spcAft>
              <a:buNone/>
            </a:pPr>
            <a:endParaRPr lang="sv-SE" b="1" i="1" dirty="0"/>
          </a:p>
          <a:p>
            <a:pPr marL="0" lvl="0" indent="0" algn="l" rtl="0">
              <a:spcBef>
                <a:spcPts val="0"/>
              </a:spcBef>
              <a:spcAft>
                <a:spcPts val="0"/>
              </a:spcAft>
              <a:buNone/>
            </a:pPr>
            <a:r>
              <a:rPr lang="sv-SE" b="0" i="0" dirty="0"/>
              <a:t>Som vi pratat om tidigare så är </a:t>
            </a:r>
            <a:r>
              <a:rPr lang="sv-SE" b="0" i="0" dirty="0" err="1"/>
              <a:t>scamming</a:t>
            </a:r>
            <a:r>
              <a:rPr lang="sv-SE" b="0" i="0" dirty="0"/>
              <a:t> på spel en typ av </a:t>
            </a:r>
            <a:r>
              <a:rPr lang="sv-SE" b="0" i="0" dirty="0" err="1"/>
              <a:t>hacking</a:t>
            </a:r>
            <a:r>
              <a:rPr lang="sv-SE" b="0" i="0" dirty="0"/>
              <a:t>!</a:t>
            </a:r>
            <a:br>
              <a:rPr lang="sv-SE" b="0" i="0" dirty="0"/>
            </a:br>
            <a:r>
              <a:rPr lang="sv-SE" b="0" i="0" dirty="0"/>
              <a:t>Att sno någons </a:t>
            </a:r>
            <a:r>
              <a:rPr lang="sv-SE" b="0" i="0" dirty="0" err="1"/>
              <a:t>Robux</a:t>
            </a:r>
            <a:r>
              <a:rPr lang="sv-SE" b="0" i="0" dirty="0"/>
              <a:t>, eller </a:t>
            </a:r>
            <a:r>
              <a:rPr lang="sv-SE" b="0" i="0" dirty="0" err="1"/>
              <a:t>tradea</a:t>
            </a:r>
            <a:r>
              <a:rPr lang="sv-SE" b="0" i="0" dirty="0"/>
              <a:t> saker som man inte får är ett ”digitalt” eller cyber-brott.</a:t>
            </a:r>
            <a:br>
              <a:rPr lang="sv-SE" b="0" i="0" dirty="0"/>
            </a:br>
            <a:r>
              <a:rPr lang="sv-SE" b="0" i="0" dirty="0"/>
              <a:t>Alltså faller det under </a:t>
            </a:r>
            <a:r>
              <a:rPr lang="sv-SE" b="0" i="0" dirty="0" err="1"/>
              <a:t>hacking</a:t>
            </a:r>
            <a:r>
              <a:rPr lang="sv-SE" b="0" i="0" dirty="0"/>
              <a:t>/</a:t>
            </a:r>
            <a:r>
              <a:rPr lang="sv-SE" b="0" i="0" dirty="0" err="1"/>
              <a:t>cybersäkerhets-tänket</a:t>
            </a:r>
            <a:r>
              <a:rPr lang="sv-SE" b="0" i="0" dirty="0"/>
              <a:t>!</a:t>
            </a:r>
          </a:p>
        </p:txBody>
      </p:sp>
      <p:sp>
        <p:nvSpPr>
          <p:cNvPr id="6" name="Footer Placeholder 5">
            <a:extLst>
              <a:ext uri="{FF2B5EF4-FFF2-40B4-BE49-F238E27FC236}">
                <a16:creationId xmlns:a16="http://schemas.microsoft.com/office/drawing/2014/main" id="{59F43085-7D9D-67AB-6DDD-1A1CF2D3B2D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888E1747-7020-5A23-6D44-770028EFD3D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16727000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88F08-2F22-C938-F1C0-3A60931C2768}"/>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3E4D68B-EB9F-A688-D7E3-E7F0F1311A4B}"/>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C7AB6E71-F795-4F3C-01D2-252797FCEA95}"/>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92C62D1B-4C12-CABA-3CC9-8C43DDF4D232}"/>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7EC51AD-3894-6F46-FE69-FD6543656119}"/>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lvl="0" indent="0" algn="l" rtl="0">
              <a:spcBef>
                <a:spcPts val="0"/>
              </a:spcBef>
              <a:spcAft>
                <a:spcPts val="0"/>
              </a:spcAft>
              <a:buNone/>
            </a:pPr>
            <a:r>
              <a:rPr lang="sv-SE" b="1" dirty="0"/>
              <a:t>Visa konkreta exempel!</a:t>
            </a:r>
          </a:p>
          <a:p>
            <a:pPr rtl="0"/>
            <a:br>
              <a:rPr lang="sv-SE" b="1" i="1" dirty="0"/>
            </a:br>
            <a:r>
              <a:rPr lang="sv-SE" sz="1200" b="1" i="1" u="sng" strike="noStrike" kern="1200" dirty="0">
                <a:solidFill>
                  <a:schemeClr val="tx1"/>
                </a:solidFill>
                <a:effectLst/>
                <a:latin typeface="+mn-lt"/>
                <a:ea typeface="+mn-ea"/>
                <a:cs typeface="+mn-cs"/>
              </a:rPr>
              <a:t>Exempel-manus:</a:t>
            </a:r>
          </a:p>
          <a:p>
            <a:pPr marL="0" lvl="0" indent="0" algn="l" rtl="0">
              <a:spcBef>
                <a:spcPts val="0"/>
              </a:spcBef>
              <a:spcAft>
                <a:spcPts val="0"/>
              </a:spcAft>
              <a:buNone/>
            </a:pPr>
            <a:endParaRPr lang="sv-SE" b="1" i="1" dirty="0"/>
          </a:p>
          <a:p>
            <a:pPr marL="0" lvl="0" indent="0" algn="l" rtl="0">
              <a:spcBef>
                <a:spcPts val="0"/>
              </a:spcBef>
              <a:spcAft>
                <a:spcPts val="0"/>
              </a:spcAft>
              <a:buNone/>
            </a:pPr>
            <a:r>
              <a:rPr lang="sv-SE" b="0" i="0" dirty="0"/>
              <a:t>När någon chattar som dig, eller utger sig för att vara du online är också </a:t>
            </a:r>
            <a:r>
              <a:rPr lang="sv-SE" b="0" i="0" dirty="0" err="1"/>
              <a:t>hacking</a:t>
            </a:r>
            <a:r>
              <a:rPr lang="sv-SE" b="0" i="0" dirty="0"/>
              <a:t> eftersom det är online.</a:t>
            </a:r>
          </a:p>
        </p:txBody>
      </p:sp>
      <p:sp>
        <p:nvSpPr>
          <p:cNvPr id="6" name="Footer Placeholder 5">
            <a:extLst>
              <a:ext uri="{FF2B5EF4-FFF2-40B4-BE49-F238E27FC236}">
                <a16:creationId xmlns:a16="http://schemas.microsoft.com/office/drawing/2014/main" id="{92FA14EF-4027-1D59-4AED-34DB62165C32}"/>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703CAD93-5D6E-824D-4A29-2849D0A1EE8D}"/>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26855070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E3CD4-DCBD-87DD-4B40-B4899882CA4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8052265D-672D-1FDE-1222-071E0B437B3B}"/>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5EC0F49C-F30F-01D2-692C-A5AB6278909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67955D11-5F13-C3E4-F556-56D16A2CC3AD}"/>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DD8E1F8F-4C34-7498-BA3A-1E43A15272BA}"/>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lvl="0" indent="0" algn="l" rtl="0">
              <a:spcBef>
                <a:spcPts val="0"/>
              </a:spcBef>
              <a:spcAft>
                <a:spcPts val="0"/>
              </a:spcAft>
              <a:buNone/>
            </a:pPr>
            <a:r>
              <a:rPr lang="sv-SE" b="1" dirty="0"/>
              <a:t>Visa konkreta exempel!</a:t>
            </a:r>
          </a:p>
          <a:p>
            <a:pPr rtl="0"/>
            <a:br>
              <a:rPr lang="sv-SE" b="1" i="1" dirty="0"/>
            </a:br>
            <a:r>
              <a:rPr lang="sv-SE" sz="1200" b="1" i="1" u="sng" strike="noStrike" kern="1200" dirty="0">
                <a:solidFill>
                  <a:schemeClr val="tx1"/>
                </a:solidFill>
                <a:effectLst/>
                <a:latin typeface="+mn-lt"/>
                <a:ea typeface="+mn-ea"/>
                <a:cs typeface="+mn-cs"/>
              </a:rPr>
              <a:t>Exempel-manus:</a:t>
            </a:r>
          </a:p>
          <a:p>
            <a:pPr marL="0" lvl="0" indent="0" algn="l" rtl="0">
              <a:spcBef>
                <a:spcPts val="0"/>
              </a:spcBef>
              <a:spcAft>
                <a:spcPts val="0"/>
              </a:spcAft>
              <a:buNone/>
            </a:pPr>
            <a:endParaRPr lang="sv-SE" b="1" i="1" dirty="0"/>
          </a:p>
          <a:p>
            <a:pPr marL="0" lvl="0" indent="0" algn="l" rtl="0">
              <a:spcBef>
                <a:spcPts val="0"/>
              </a:spcBef>
              <a:spcAft>
                <a:spcPts val="0"/>
              </a:spcAft>
              <a:buNone/>
            </a:pPr>
            <a:r>
              <a:rPr lang="sv-SE" b="0" i="0" dirty="0"/>
              <a:t>Att köpa saker med någon annans bankkort, eller använda system som man inte får är också bedrägeri eller </a:t>
            </a:r>
            <a:r>
              <a:rPr lang="sv-SE" b="0" i="0" dirty="0" err="1"/>
              <a:t>hacking</a:t>
            </a:r>
            <a:r>
              <a:rPr lang="sv-SE" b="0" i="0" dirty="0"/>
              <a:t>!</a:t>
            </a:r>
          </a:p>
        </p:txBody>
      </p:sp>
      <p:sp>
        <p:nvSpPr>
          <p:cNvPr id="6" name="Footer Placeholder 5">
            <a:extLst>
              <a:ext uri="{FF2B5EF4-FFF2-40B4-BE49-F238E27FC236}">
                <a16:creationId xmlns:a16="http://schemas.microsoft.com/office/drawing/2014/main" id="{3C30338D-E207-861A-55B6-45AA7965524D}"/>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3C33EB06-6EA3-F95A-72D7-0CFB91C168DA}"/>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42173129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D4A59-F97C-C3A4-6C89-0247C1B38088}"/>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5AB0ED02-CA2D-7D4C-7382-7072FA87047B}"/>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4FAE2A19-51EA-A003-53CC-7CAFD7DFAAAB}"/>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4BF9FFE3-8EAE-495B-0B5D-1E30037CF2E5}"/>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40870B8-EAD8-7FC7-C638-BEC20C0BE02E}"/>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lvl="0" indent="0" algn="l" rtl="0">
              <a:spcBef>
                <a:spcPts val="0"/>
              </a:spcBef>
              <a:spcAft>
                <a:spcPts val="0"/>
              </a:spcAft>
              <a:buNone/>
            </a:pPr>
            <a:r>
              <a:rPr lang="sv-SE" b="1" dirty="0"/>
              <a:t>Visa konkreta exempel!</a:t>
            </a:r>
          </a:p>
          <a:p>
            <a:pPr rtl="0"/>
            <a:br>
              <a:rPr lang="sv-SE" b="1" i="1" dirty="0"/>
            </a:br>
            <a:r>
              <a:rPr lang="sv-SE" sz="1200" b="1" i="1" u="sng" strike="noStrike" kern="1200" dirty="0">
                <a:solidFill>
                  <a:schemeClr val="tx1"/>
                </a:solidFill>
                <a:effectLst/>
                <a:latin typeface="+mn-lt"/>
                <a:ea typeface="+mn-ea"/>
                <a:cs typeface="+mn-cs"/>
              </a:rPr>
              <a:t>Exempel-manus:</a:t>
            </a:r>
          </a:p>
          <a:p>
            <a:pPr marL="0" lvl="0" indent="0" algn="l" rtl="0">
              <a:spcBef>
                <a:spcPts val="0"/>
              </a:spcBef>
              <a:spcAft>
                <a:spcPts val="0"/>
              </a:spcAft>
              <a:buNone/>
            </a:pPr>
            <a:endParaRPr lang="sv-SE" b="1" i="1" dirty="0"/>
          </a:p>
          <a:p>
            <a:pPr marL="0" lvl="0" indent="0" algn="l" rtl="0">
              <a:spcBef>
                <a:spcPts val="0"/>
              </a:spcBef>
              <a:spcAft>
                <a:spcPts val="0"/>
              </a:spcAft>
              <a:buNone/>
            </a:pPr>
            <a:r>
              <a:rPr lang="sv-SE" b="0" i="0" dirty="0"/>
              <a:t>Reklam? Men det är väll inte olagligt?</a:t>
            </a:r>
          </a:p>
          <a:p>
            <a:pPr marL="0" lvl="0" indent="0" algn="l" rtl="0">
              <a:spcBef>
                <a:spcPts val="0"/>
              </a:spcBef>
              <a:spcAft>
                <a:spcPts val="0"/>
              </a:spcAft>
              <a:buNone/>
            </a:pPr>
            <a:r>
              <a:rPr lang="sv-SE" b="0" i="0" dirty="0"/>
              <a:t>Nej! Men din information är superviktig för reklam.</a:t>
            </a:r>
          </a:p>
          <a:p>
            <a:pPr marL="0" lvl="0" indent="0" algn="l" rtl="0">
              <a:spcBef>
                <a:spcPts val="0"/>
              </a:spcBef>
              <a:spcAft>
                <a:spcPts val="0"/>
              </a:spcAft>
              <a:buNone/>
            </a:pPr>
            <a:endParaRPr lang="sv-SE" b="0" i="0" dirty="0"/>
          </a:p>
          <a:p>
            <a:pPr marL="0" lvl="0" indent="0" algn="l" rtl="0">
              <a:spcBef>
                <a:spcPts val="0"/>
              </a:spcBef>
              <a:spcAft>
                <a:spcPts val="0"/>
              </a:spcAft>
              <a:buNone/>
            </a:pPr>
            <a:r>
              <a:rPr lang="sv-SE" b="0" i="0" dirty="0"/>
              <a:t>Bedragare och företag kan sälja information för att ge dig reklam som du vill ha.</a:t>
            </a:r>
          </a:p>
        </p:txBody>
      </p:sp>
      <p:sp>
        <p:nvSpPr>
          <p:cNvPr id="6" name="Footer Placeholder 5">
            <a:extLst>
              <a:ext uri="{FF2B5EF4-FFF2-40B4-BE49-F238E27FC236}">
                <a16:creationId xmlns:a16="http://schemas.microsoft.com/office/drawing/2014/main" id="{35D2B8AB-5B3A-A84F-91D3-8447FF97C78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C60F8FFE-1102-30E1-412C-F75B7F7D434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18041733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F0652-C419-F889-202E-079157D2E08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2CFEA3-355F-1654-98FB-17D3F531DFB2}"/>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7571312D-A010-F185-94A1-AA11F399198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54E273F1-5987-037B-B093-769A8109836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89F262D-B35F-BE13-8D37-17C619165EA0}"/>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sv-SE" b="1" dirty="0"/>
              <a:t>Visa att man måste vara försiktig med vad man delar med sig av till främlingar</a:t>
            </a:r>
            <a:br>
              <a:rPr lang="sv-SE" b="1" dirty="0"/>
            </a:br>
            <a:br>
              <a:rPr lang="sv-SE" b="1" i="1" dirty="0"/>
            </a:br>
            <a:r>
              <a:rPr lang="sv-SE" sz="1200" b="1" i="1" u="sng" strike="noStrike" kern="1200" dirty="0">
                <a:solidFill>
                  <a:schemeClr val="tx1"/>
                </a:solidFill>
                <a:effectLst/>
                <a:latin typeface="+mn-lt"/>
                <a:ea typeface="+mn-ea"/>
                <a:cs typeface="+mn-cs"/>
              </a:rPr>
              <a:t>Exempel-manus:</a:t>
            </a:r>
          </a:p>
          <a:p>
            <a:endParaRPr lang="en-US" dirty="0"/>
          </a:p>
          <a:p>
            <a:r>
              <a:rPr lang="sv-SE" dirty="0"/>
              <a:t>Ett annat sätt för hackare att tjäna pengar är genom utpressning, till exempel via </a:t>
            </a:r>
            <a:r>
              <a:rPr lang="sv-SE" dirty="0" err="1"/>
              <a:t>ransomware</a:t>
            </a:r>
            <a:r>
              <a:rPr lang="sv-SE" dirty="0"/>
              <a:t> som är en typ av cyberattack där hackare låser ett system och kräver pengar för att låsa upp det.</a:t>
            </a:r>
            <a:br>
              <a:rPr lang="sv-SE" dirty="0"/>
            </a:br>
            <a:br>
              <a:rPr lang="sv-SE" dirty="0"/>
            </a:br>
            <a:r>
              <a:rPr lang="sv-SE" dirty="0"/>
              <a:t>Är det någon som stött på eller läst om en </a:t>
            </a:r>
            <a:r>
              <a:rPr lang="sv-SE" dirty="0" err="1"/>
              <a:t>ransomware</a:t>
            </a:r>
            <a:r>
              <a:rPr lang="sv-SE" dirty="0"/>
              <a:t> attack?</a:t>
            </a:r>
            <a:br>
              <a:rPr lang="sv-SE" dirty="0"/>
            </a:br>
            <a:r>
              <a:rPr lang="sv-SE" i="1" dirty="0"/>
              <a:t>(vänta på svar)</a:t>
            </a:r>
            <a:br>
              <a:rPr lang="sv-SE" i="1" dirty="0"/>
            </a:br>
            <a:br>
              <a:rPr lang="sv-SE" i="1" dirty="0"/>
            </a:br>
            <a:r>
              <a:rPr lang="sv-SE" i="0" dirty="0"/>
              <a:t>Coop attacken var ju en form av utpressning utförd med </a:t>
            </a:r>
            <a:r>
              <a:rPr lang="sv-SE" i="0" dirty="0" err="1"/>
              <a:t>ransomware</a:t>
            </a:r>
            <a:r>
              <a:rPr lang="sv-SE" i="0" dirty="0"/>
              <a:t>.</a:t>
            </a:r>
            <a:br>
              <a:rPr lang="sv-SE" i="0" dirty="0"/>
            </a:br>
            <a:r>
              <a:rPr lang="sv-SE" i="1" dirty="0"/>
              <a:t>(bonus) </a:t>
            </a:r>
            <a:r>
              <a:rPr lang="sv-SE" i="0" dirty="0"/>
              <a:t>Miljödataläckan 2025 är ett till exempel då staten inte betalade </a:t>
            </a:r>
            <a:r>
              <a:rPr lang="sv-SE" i="0" dirty="0" err="1"/>
              <a:t>ransom</a:t>
            </a:r>
            <a:r>
              <a:rPr lang="sv-SE" i="0" dirty="0"/>
              <a:t>-summan och uppgifter då läcktes</a:t>
            </a:r>
            <a:br>
              <a:rPr lang="sv-SE" dirty="0"/>
            </a:br>
            <a:endParaRPr lang="sv-SE" dirty="0"/>
          </a:p>
          <a:p>
            <a:r>
              <a:rPr lang="sv-SE" dirty="0"/>
              <a:t>Men hur får hackare egentligen tag på all den här informationen…?</a:t>
            </a:r>
          </a:p>
          <a:p>
            <a:pPr marL="0" lvl="0" indent="0" algn="l" rtl="0">
              <a:spcBef>
                <a:spcPts val="0"/>
              </a:spcBef>
              <a:spcAft>
                <a:spcPts val="0"/>
              </a:spcAft>
              <a:buNone/>
            </a:pPr>
            <a:endParaRPr lang="sv-SE" b="0" i="0" dirty="0"/>
          </a:p>
          <a:p>
            <a:pPr marL="0" lvl="0" indent="0" algn="l" rtl="0">
              <a:spcBef>
                <a:spcPts val="0"/>
              </a:spcBef>
              <a:spcAft>
                <a:spcPts val="0"/>
              </a:spcAft>
              <a:buNone/>
            </a:pPr>
            <a:endParaRPr lang="sv-SE" b="0" i="0" dirty="0"/>
          </a:p>
        </p:txBody>
      </p:sp>
      <p:sp>
        <p:nvSpPr>
          <p:cNvPr id="6" name="Footer Placeholder 5">
            <a:extLst>
              <a:ext uri="{FF2B5EF4-FFF2-40B4-BE49-F238E27FC236}">
                <a16:creationId xmlns:a16="http://schemas.microsoft.com/office/drawing/2014/main" id="{8407E3A5-D589-9E73-5337-4898CCD92DE6}"/>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BE1B392B-999A-0256-CC9C-D4A47E035224}"/>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31419348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0"/>
        <p:cNvGrpSpPr/>
        <p:nvPr/>
      </p:nvGrpSpPr>
      <p:grpSpPr>
        <a:xfrm>
          <a:off x="0" y="0"/>
          <a:ext cx="0" cy="0"/>
          <a:chOff x="0" y="0"/>
          <a:chExt cx="0" cy="0"/>
        </a:xfrm>
      </p:grpSpPr>
      <p:sp>
        <p:nvSpPr>
          <p:cNvPr id="1331" name="Google Shape;1331;p3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32" name="Google Shape;1332;p3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33" name="Google Shape;1333;p3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4" name="Google Shape;1334;p3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Visa och </a:t>
            </a:r>
            <a:r>
              <a:rPr lang="en-US" b="1" dirty="0" err="1"/>
              <a:t>förklara</a:t>
            </a:r>
            <a:r>
              <a:rPr lang="en-US" b="1" dirty="0"/>
              <a:t> </a:t>
            </a:r>
            <a:r>
              <a:rPr lang="en-US" b="1" dirty="0" err="1"/>
              <a:t>hur</a:t>
            </a:r>
            <a:r>
              <a:rPr lang="en-US" b="1" dirty="0"/>
              <a:t> man </a:t>
            </a:r>
            <a:r>
              <a:rPr lang="en-US" b="1" dirty="0" err="1"/>
              <a:t>undviker</a:t>
            </a:r>
            <a:r>
              <a:rPr lang="en-US" b="1" dirty="0"/>
              <a:t> phishing</a:t>
            </a:r>
            <a:br>
              <a:rPr lang="en-US" b="1" dirty="0"/>
            </a:br>
            <a:br>
              <a:rPr lang="en-US" b="1" dirty="0"/>
            </a:br>
            <a:r>
              <a:rPr lang="en-US" b="0" i="1" dirty="0"/>
              <a:t>-&gt; Tips: </a:t>
            </a:r>
            <a:r>
              <a:rPr lang="en-US" b="0" i="1" dirty="0" err="1"/>
              <a:t>Förklara</a:t>
            </a:r>
            <a:r>
              <a:rPr lang="en-US" b="0" i="1" dirty="0"/>
              <a:t> </a:t>
            </a:r>
            <a:r>
              <a:rPr lang="en-US" b="0" i="1" dirty="0" err="1"/>
              <a:t>hur</a:t>
            </a:r>
            <a:r>
              <a:rPr lang="en-US" b="0" i="1" dirty="0"/>
              <a:t> den </a:t>
            </a:r>
            <a:r>
              <a:rPr lang="en-US" b="0" i="1" dirty="0" err="1"/>
              <a:t>vanligaste</a:t>
            </a:r>
            <a:r>
              <a:rPr lang="en-US" b="0" i="1" dirty="0"/>
              <a:t> </a:t>
            </a:r>
            <a:r>
              <a:rPr lang="en-US" b="0" i="1" dirty="0" err="1"/>
              <a:t>formen</a:t>
            </a:r>
            <a:r>
              <a:rPr lang="en-US" b="0" i="1" dirty="0"/>
              <a:t> av </a:t>
            </a:r>
            <a:r>
              <a:rPr lang="en-US" b="0" i="1" dirty="0" err="1"/>
              <a:t>bedrägeri</a:t>
            </a:r>
            <a:r>
              <a:rPr lang="en-US" b="0" i="1" dirty="0"/>
              <a:t> </a:t>
            </a:r>
            <a:r>
              <a:rPr lang="en-US" b="0" i="1" dirty="0" err="1"/>
              <a:t>är</a:t>
            </a:r>
            <a:r>
              <a:rPr lang="en-US" b="0" i="1" dirty="0"/>
              <a:t> phishing.</a:t>
            </a:r>
            <a:br>
              <a:rPr lang="en-US" b="0" i="1" dirty="0"/>
            </a:br>
            <a:br>
              <a:rPr lang="en-US" b="1" i="1" dirty="0"/>
            </a:br>
            <a:r>
              <a:rPr lang="en-US" b="1" i="1" dirty="0" err="1"/>
              <a:t>Exempel</a:t>
            </a:r>
            <a:r>
              <a:rPr lang="en-US" b="1" i="1" dirty="0"/>
              <a:t>-manus:</a:t>
            </a:r>
            <a:endParaRPr dirty="0"/>
          </a:p>
          <a:p>
            <a:pPr marL="0" lvl="0" indent="0" algn="l" rtl="0">
              <a:spcBef>
                <a:spcPts val="0"/>
              </a:spcBef>
              <a:spcAft>
                <a:spcPts val="0"/>
              </a:spcAft>
              <a:buNone/>
            </a:pPr>
            <a:br>
              <a:rPr lang="en-GB" b="1" i="1" dirty="0"/>
            </a:br>
            <a:r>
              <a:rPr lang="en-GB" b="0" i="0" dirty="0"/>
              <a:t>Det </a:t>
            </a:r>
            <a:r>
              <a:rPr lang="en-GB" b="0" i="0" dirty="0" err="1"/>
              <a:t>vanligaste</a:t>
            </a:r>
            <a:r>
              <a:rPr lang="en-GB" b="0" i="0" dirty="0"/>
              <a:t> </a:t>
            </a:r>
            <a:r>
              <a:rPr lang="en-GB" b="0" i="0" dirty="0" err="1"/>
              <a:t>sättet</a:t>
            </a:r>
            <a:r>
              <a:rPr lang="en-GB" b="0" i="0" dirty="0"/>
              <a:t> </a:t>
            </a:r>
            <a:r>
              <a:rPr lang="en-GB" b="0" i="0" dirty="0" err="1"/>
              <a:t>är</a:t>
            </a:r>
            <a:r>
              <a:rPr lang="en-GB" b="0" i="0" dirty="0"/>
              <a:t> </a:t>
            </a:r>
            <a:r>
              <a:rPr lang="en-GB" b="0" i="0" dirty="0" err="1"/>
              <a:t>genom</a:t>
            </a:r>
            <a:r>
              <a:rPr lang="en-GB" b="0" i="0" dirty="0"/>
              <a:t> Phishing!</a:t>
            </a:r>
            <a:br>
              <a:rPr lang="en-GB" b="1" i="1" dirty="0"/>
            </a:br>
            <a:endParaRPr b="1" i="1" dirty="0"/>
          </a:p>
          <a:p>
            <a:pPr marL="0" lvl="0" indent="0" algn="l" rtl="0">
              <a:spcBef>
                <a:spcPts val="0"/>
              </a:spcBef>
              <a:spcAft>
                <a:spcPts val="0"/>
              </a:spcAft>
              <a:buNone/>
            </a:pPr>
            <a:r>
              <a:rPr lang="en-US" b="0" i="0" dirty="0" err="1"/>
              <a:t>Är</a:t>
            </a:r>
            <a:r>
              <a:rPr lang="en-US" b="0" i="0" dirty="0"/>
              <a:t> det </a:t>
            </a:r>
            <a:r>
              <a:rPr lang="en-US" b="0" i="0" dirty="0" err="1"/>
              <a:t>någon</a:t>
            </a:r>
            <a:r>
              <a:rPr lang="en-US" b="0" i="0" dirty="0"/>
              <a:t> </a:t>
            </a:r>
            <a:r>
              <a:rPr lang="en-US" b="0" i="0" dirty="0" err="1"/>
              <a:t>som</a:t>
            </a:r>
            <a:r>
              <a:rPr lang="en-US" b="0" i="0" dirty="0"/>
              <a:t> vet </a:t>
            </a:r>
            <a:r>
              <a:rPr lang="en-US" b="0" i="0" dirty="0" err="1"/>
              <a:t>vad</a:t>
            </a:r>
            <a:r>
              <a:rPr lang="en-US" b="0" i="0" dirty="0"/>
              <a:t> Phishing </a:t>
            </a:r>
            <a:r>
              <a:rPr lang="en-US" b="0" i="0" dirty="0" err="1"/>
              <a:t>är</a:t>
            </a:r>
            <a:r>
              <a:rPr lang="en-US" b="0" i="0" dirty="0"/>
              <a:t>…?</a:t>
            </a:r>
          </a:p>
          <a:p>
            <a:pPr marL="0" lvl="0" indent="0" algn="l" rtl="0">
              <a:spcBef>
                <a:spcPts val="0"/>
              </a:spcBef>
              <a:spcAft>
                <a:spcPts val="0"/>
              </a:spcAft>
              <a:buNone/>
            </a:pPr>
            <a:r>
              <a:rPr lang="en-US" b="0" i="1" dirty="0"/>
              <a:t>(</a:t>
            </a:r>
            <a:r>
              <a:rPr lang="en-US" b="0" i="1" dirty="0" err="1"/>
              <a:t>vänta</a:t>
            </a:r>
            <a:r>
              <a:rPr lang="en-US" b="0" i="1" dirty="0"/>
              <a:t> </a:t>
            </a:r>
            <a:r>
              <a:rPr lang="en-US" b="0" i="1" dirty="0" err="1"/>
              <a:t>på</a:t>
            </a:r>
            <a:r>
              <a:rPr lang="en-US" b="0" i="1" dirty="0"/>
              <a:t> </a:t>
            </a:r>
            <a:r>
              <a:rPr lang="en-US" b="0" i="1" dirty="0" err="1"/>
              <a:t>svar</a:t>
            </a:r>
            <a:r>
              <a:rPr lang="en-US" b="0" i="1" dirty="0"/>
              <a:t>)</a:t>
            </a:r>
          </a:p>
          <a:p>
            <a:pPr marL="0" lvl="0" indent="0" algn="l" rtl="0">
              <a:spcBef>
                <a:spcPts val="0"/>
              </a:spcBef>
              <a:spcAft>
                <a:spcPts val="0"/>
              </a:spcAft>
              <a:buNone/>
            </a:pPr>
            <a:r>
              <a:rPr lang="en-US" b="0" i="0" dirty="0"/>
              <a:t> </a:t>
            </a:r>
            <a:br>
              <a:rPr lang="en-US" b="0" i="0" dirty="0"/>
            </a:br>
            <a:r>
              <a:rPr lang="en-US" b="0" i="0" dirty="0" err="1"/>
              <a:t>Över</a:t>
            </a:r>
            <a:r>
              <a:rPr lang="en-US" b="0" i="0" dirty="0"/>
              <a:t> 60% av alla </a:t>
            </a:r>
            <a:r>
              <a:rPr lang="en-US" b="0" i="0" dirty="0" err="1"/>
              <a:t>cyberattacker</a:t>
            </a:r>
            <a:r>
              <a:rPr lang="en-US" b="0" i="0" dirty="0"/>
              <a:t> </a:t>
            </a:r>
            <a:r>
              <a:rPr lang="en-US" b="0" i="0" dirty="0" err="1"/>
              <a:t>börjar</a:t>
            </a:r>
            <a:r>
              <a:rPr lang="en-US" b="0" i="0" dirty="0"/>
              <a:t> </a:t>
            </a:r>
            <a:r>
              <a:rPr lang="en-US" b="0" i="0" dirty="0" err="1"/>
              <a:t>faktiskt</a:t>
            </a:r>
            <a:r>
              <a:rPr lang="en-US" b="0" i="0" dirty="0"/>
              <a:t> med Phishing och det </a:t>
            </a:r>
            <a:r>
              <a:rPr lang="en-US" b="0" i="0" dirty="0" err="1"/>
              <a:t>är</a:t>
            </a:r>
            <a:r>
              <a:rPr lang="en-US" b="0" i="0" dirty="0"/>
              <a:t> </a:t>
            </a:r>
            <a:r>
              <a:rPr lang="en-US" b="0" i="0" dirty="0" err="1"/>
              <a:t>när</a:t>
            </a:r>
            <a:r>
              <a:rPr lang="en-US" b="0" i="0" dirty="0"/>
              <a:t> man </a:t>
            </a:r>
            <a:r>
              <a:rPr lang="en-US" b="0" i="0" dirty="0" err="1"/>
              <a:t>försöker</a:t>
            </a:r>
            <a:r>
              <a:rPr lang="en-US" b="0" i="0" dirty="0"/>
              <a:t> “</a:t>
            </a:r>
            <a:r>
              <a:rPr lang="en-US" b="0" i="0" dirty="0" err="1"/>
              <a:t>fiska</a:t>
            </a:r>
            <a:r>
              <a:rPr lang="en-US" b="0" i="0" dirty="0"/>
              <a:t>” information.</a:t>
            </a:r>
            <a:br>
              <a:rPr lang="en-US" b="0" i="0" dirty="0"/>
            </a:br>
            <a:r>
              <a:rPr lang="en-US" b="0" i="0" dirty="0"/>
              <a:t>Man </a:t>
            </a:r>
            <a:r>
              <a:rPr lang="en-US" b="0" i="0" dirty="0" err="1"/>
              <a:t>försöker</a:t>
            </a:r>
            <a:r>
              <a:rPr lang="en-US" b="0" i="0" dirty="0"/>
              <a:t> </a:t>
            </a:r>
            <a:r>
              <a:rPr lang="en-US" b="0" i="0" dirty="0" err="1"/>
              <a:t>alltså</a:t>
            </a:r>
            <a:r>
              <a:rPr lang="en-US" b="0" i="0" dirty="0"/>
              <a:t> </a:t>
            </a:r>
            <a:r>
              <a:rPr lang="en-US" b="0" i="0" dirty="0" err="1"/>
              <a:t>lura</a:t>
            </a:r>
            <a:r>
              <a:rPr lang="en-US" b="0" i="0" dirty="0"/>
              <a:t> </a:t>
            </a:r>
            <a:r>
              <a:rPr lang="en-US" b="0" i="0" dirty="0" err="1"/>
              <a:t>någon</a:t>
            </a:r>
            <a:r>
              <a:rPr lang="en-US" b="0" i="0" dirty="0"/>
              <a:t> </a:t>
            </a:r>
            <a:r>
              <a:rPr lang="en-US" b="0" i="0" dirty="0" err="1"/>
              <a:t>att</a:t>
            </a:r>
            <a:r>
              <a:rPr lang="en-US" b="0" i="0" dirty="0"/>
              <a:t> </a:t>
            </a:r>
            <a:r>
              <a:rPr lang="en-US" b="0" i="0" dirty="0" err="1"/>
              <a:t>lämna</a:t>
            </a:r>
            <a:r>
              <a:rPr lang="en-US" b="0" i="0" dirty="0"/>
              <a:t> </a:t>
            </a:r>
            <a:r>
              <a:rPr lang="en-US" b="0" i="0" dirty="0" err="1"/>
              <a:t>ifrån</a:t>
            </a:r>
            <a:r>
              <a:rPr lang="en-US" b="0" i="0" dirty="0"/>
              <a:t> sig information de </a:t>
            </a:r>
            <a:r>
              <a:rPr lang="en-US" b="0" i="0" dirty="0" err="1"/>
              <a:t>egentligen</a:t>
            </a:r>
            <a:r>
              <a:rPr lang="en-US" b="0" i="0" dirty="0"/>
              <a:t> </a:t>
            </a:r>
            <a:r>
              <a:rPr lang="en-US" b="0" i="0" dirty="0" err="1"/>
              <a:t>inte</a:t>
            </a:r>
            <a:r>
              <a:rPr lang="en-US" b="0" i="0" dirty="0"/>
              <a:t> </a:t>
            </a:r>
            <a:r>
              <a:rPr lang="en-US" b="0" i="0" dirty="0" err="1"/>
              <a:t>får</a:t>
            </a:r>
            <a:r>
              <a:rPr lang="en-US" b="0" i="0" dirty="0"/>
              <a:t> </a:t>
            </a:r>
            <a:r>
              <a:rPr lang="en-US" b="0" i="0" dirty="0" err="1"/>
              <a:t>eller</a:t>
            </a:r>
            <a:r>
              <a:rPr lang="en-US" b="0" i="0" dirty="0"/>
              <a:t> </a:t>
            </a:r>
            <a:r>
              <a:rPr lang="en-US" b="0" i="0" dirty="0" err="1"/>
              <a:t>vill</a:t>
            </a:r>
            <a:r>
              <a:rPr lang="en-US" b="0" i="0" dirty="0"/>
              <a:t> </a:t>
            </a:r>
            <a:r>
              <a:rPr lang="en-US" b="0" i="0" dirty="0" err="1"/>
              <a:t>lämna</a:t>
            </a:r>
            <a:r>
              <a:rPr lang="en-US" b="0" i="0" dirty="0"/>
              <a:t> </a:t>
            </a:r>
            <a:r>
              <a:rPr lang="en-US" b="0" i="0" dirty="0" err="1"/>
              <a:t>ifrån</a:t>
            </a:r>
            <a:r>
              <a:rPr lang="en-US" b="0" i="0" dirty="0"/>
              <a:t> sig.</a:t>
            </a:r>
            <a:br>
              <a:rPr lang="en-US" b="0" i="0" dirty="0"/>
            </a:br>
            <a:br>
              <a:rPr lang="en-US" b="0" i="0" dirty="0"/>
            </a:br>
            <a:r>
              <a:rPr lang="en-US" b="0" i="0" dirty="0"/>
              <a:t>Vi </a:t>
            </a:r>
            <a:r>
              <a:rPr lang="en-US" b="0" i="0" dirty="0" err="1"/>
              <a:t>tänkte</a:t>
            </a:r>
            <a:r>
              <a:rPr lang="en-US" b="0" i="0" dirty="0"/>
              <a:t> nu visa </a:t>
            </a:r>
            <a:r>
              <a:rPr lang="en-US" b="0" i="0" dirty="0" err="1"/>
              <a:t>ett</a:t>
            </a:r>
            <a:r>
              <a:rPr lang="en-US" b="0" i="0" dirty="0"/>
              <a:t> Phishing mail och </a:t>
            </a:r>
            <a:r>
              <a:rPr lang="en-US" b="0" i="0" dirty="0" err="1"/>
              <a:t>vårt</a:t>
            </a:r>
            <a:r>
              <a:rPr lang="en-US" b="0" i="0" dirty="0"/>
              <a:t> </a:t>
            </a:r>
            <a:r>
              <a:rPr lang="en-US" b="0" i="0" dirty="0" err="1"/>
              <a:t>uppdrag</a:t>
            </a:r>
            <a:r>
              <a:rPr lang="en-US" b="0" i="0" dirty="0"/>
              <a:t> </a:t>
            </a:r>
            <a:r>
              <a:rPr lang="en-US" b="0" i="0" dirty="0" err="1"/>
              <a:t>tillsammans</a:t>
            </a:r>
            <a:r>
              <a:rPr lang="en-US" b="0" i="0" dirty="0"/>
              <a:t> </a:t>
            </a:r>
            <a:r>
              <a:rPr lang="en-US" b="0" i="0" dirty="0" err="1"/>
              <a:t>blir</a:t>
            </a:r>
            <a:r>
              <a:rPr lang="en-US" b="0" i="0" dirty="0"/>
              <a:t> </a:t>
            </a:r>
            <a:r>
              <a:rPr lang="en-US" b="0" i="0" dirty="0" err="1"/>
              <a:t>att</a:t>
            </a:r>
            <a:r>
              <a:rPr lang="en-US" b="0" i="0" dirty="0"/>
              <a:t> </a:t>
            </a:r>
            <a:r>
              <a:rPr lang="en-US" b="0" i="0" dirty="0" err="1"/>
              <a:t>u</a:t>
            </a:r>
            <a:r>
              <a:rPr lang="en-US" dirty="0" err="1"/>
              <a:t>pptäck</a:t>
            </a:r>
            <a:r>
              <a:rPr lang="en-US" dirty="0"/>
              <a:t> </a:t>
            </a:r>
            <a:r>
              <a:rPr lang="en-US" dirty="0" err="1"/>
              <a:t>varningssignalerna</a:t>
            </a:r>
            <a:r>
              <a:rPr lang="en-US" dirty="0"/>
              <a:t>!</a:t>
            </a:r>
            <a:br>
              <a:rPr lang="en-US" b="0" i="0" dirty="0"/>
            </a:br>
            <a:br>
              <a:rPr lang="en-US" b="0" i="0" dirty="0"/>
            </a:br>
            <a:br>
              <a:rPr lang="en-US" b="0" i="0" dirty="0"/>
            </a:br>
            <a:r>
              <a:rPr lang="en-US" b="0" i="1" dirty="0"/>
              <a:t>(</a:t>
            </a:r>
            <a:r>
              <a:rPr lang="en-US" b="0" i="1" dirty="0" err="1"/>
              <a:t>källa</a:t>
            </a:r>
            <a:r>
              <a:rPr lang="en-US" b="0" i="1" dirty="0"/>
              <a:t>)</a:t>
            </a:r>
            <a:endParaRPr lang="en-US" b="0" i="0" dirty="0"/>
          </a:p>
          <a:p>
            <a:pPr marL="0" lvl="0" indent="0" algn="l" rtl="0">
              <a:spcBef>
                <a:spcPts val="0"/>
              </a:spcBef>
              <a:spcAft>
                <a:spcPts val="0"/>
              </a:spcAft>
              <a:buNone/>
            </a:pPr>
            <a:r>
              <a:rPr lang="en-US" b="0" i="0" dirty="0"/>
              <a:t>https://www.enisa.europa.eu/sites/default/files/2025-10/ENISA%20Threat%20Landscape%202025%20Booklet.pdf</a:t>
            </a:r>
            <a:endParaRPr dirty="0"/>
          </a:p>
        </p:txBody>
      </p:sp>
      <p:sp>
        <p:nvSpPr>
          <p:cNvPr id="1335" name="Google Shape;1335;p3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36" name="Google Shape;1336;p3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3"/>
        <p:cNvGrpSpPr/>
        <p:nvPr/>
      </p:nvGrpSpPr>
      <p:grpSpPr>
        <a:xfrm>
          <a:off x="0" y="0"/>
          <a:ext cx="0" cy="0"/>
          <a:chOff x="0" y="0"/>
          <a:chExt cx="0" cy="0"/>
        </a:xfrm>
      </p:grpSpPr>
      <p:sp>
        <p:nvSpPr>
          <p:cNvPr id="1354" name="Google Shape;1354;p3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55" name="Google Shape;1355;p3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56" name="Google Shape;1356;p3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7" name="Google Shape;1357;p3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r>
              <a:rPr lang="en-US" b="1" dirty="0"/>
              <a:t>Visa och </a:t>
            </a:r>
            <a:r>
              <a:rPr lang="en-US" b="1" err="1"/>
              <a:t>förklara</a:t>
            </a:r>
            <a:r>
              <a:rPr lang="en-US" b="1" dirty="0"/>
              <a:t> </a:t>
            </a:r>
            <a:r>
              <a:rPr lang="en-US" b="1" err="1"/>
              <a:t>hur</a:t>
            </a:r>
            <a:r>
              <a:rPr lang="en-US" b="1" dirty="0"/>
              <a:t> man </a:t>
            </a:r>
            <a:r>
              <a:rPr lang="en-US" b="1" err="1"/>
              <a:t>undviker</a:t>
            </a:r>
            <a:r>
              <a:rPr lang="en-US" b="1" dirty="0"/>
              <a:t> phishing</a:t>
            </a:r>
            <a:br>
              <a:rPr lang="en-US" b="1" dirty="0">
                <a:cs typeface="+mn-lt"/>
              </a:rPr>
            </a:br>
            <a:br>
              <a:rPr lang="en-US" b="1" dirty="0">
                <a:cs typeface="+mn-lt"/>
              </a:rPr>
            </a:br>
            <a:r>
              <a:rPr lang="en-US" b="0" i="1" dirty="0"/>
              <a:t>-&gt; Tips: Om de </a:t>
            </a:r>
            <a:r>
              <a:rPr lang="en-US" b="0" i="1" err="1"/>
              <a:t>missat</a:t>
            </a:r>
            <a:r>
              <a:rPr lang="en-US" b="0" i="1" dirty="0"/>
              <a:t> </a:t>
            </a:r>
            <a:r>
              <a:rPr lang="en-US" b="0" i="1" err="1"/>
              <a:t>att</a:t>
            </a:r>
            <a:r>
              <a:rPr lang="en-US" b="0" i="1" dirty="0"/>
              <a:t> </a:t>
            </a:r>
            <a:r>
              <a:rPr lang="en-US" b="0" i="1" err="1"/>
              <a:t>någon</a:t>
            </a:r>
            <a:r>
              <a:rPr lang="en-US" b="0" i="1" dirty="0"/>
              <a:t> </a:t>
            </a:r>
            <a:r>
              <a:rPr lang="en-US" b="0" i="1" err="1"/>
              <a:t>eller</a:t>
            </a:r>
            <a:r>
              <a:rPr lang="en-US" b="0" i="1" dirty="0"/>
              <a:t> </a:t>
            </a:r>
            <a:r>
              <a:rPr lang="en-US" b="0" i="1" err="1"/>
              <a:t>inte</a:t>
            </a:r>
            <a:r>
              <a:rPr lang="en-US" b="0" i="1" dirty="0"/>
              <a:t> </a:t>
            </a:r>
            <a:r>
              <a:rPr lang="en-US" b="0" i="1" err="1"/>
              <a:t>svara</a:t>
            </a:r>
            <a:r>
              <a:rPr lang="en-US" b="0" i="1" dirty="0"/>
              <a:t>, </a:t>
            </a:r>
            <a:r>
              <a:rPr lang="en-US" b="0" i="1" err="1"/>
              <a:t>säg</a:t>
            </a:r>
            <a:r>
              <a:rPr lang="en-US" b="0" i="1" dirty="0"/>
              <a:t> </a:t>
            </a:r>
            <a:r>
              <a:rPr lang="en-US" b="0" i="1" err="1"/>
              <a:t>att</a:t>
            </a:r>
            <a:r>
              <a:rPr lang="en-US" b="0" i="1" dirty="0"/>
              <a:t> </a:t>
            </a:r>
            <a:r>
              <a:rPr lang="en-US" b="0" i="1" err="1"/>
              <a:t>denna</a:t>
            </a:r>
            <a:r>
              <a:rPr lang="en-US" b="0" i="1" dirty="0"/>
              <a:t> </a:t>
            </a:r>
            <a:r>
              <a:rPr lang="en-US" b="0" i="1" err="1"/>
              <a:t>är</a:t>
            </a:r>
            <a:r>
              <a:rPr lang="en-US" b="0" i="1" dirty="0"/>
              <a:t> extra </a:t>
            </a:r>
            <a:r>
              <a:rPr lang="en-US" b="0" i="1" err="1"/>
              <a:t>svår</a:t>
            </a:r>
            <a:r>
              <a:rPr lang="en-US" b="0" i="1" dirty="0"/>
              <a:t> och </a:t>
            </a:r>
            <a:r>
              <a:rPr lang="en-US" b="0" i="1" err="1"/>
              <a:t>att</a:t>
            </a:r>
            <a:r>
              <a:rPr lang="en-US" b="0" i="1" dirty="0"/>
              <a:t> alla </a:t>
            </a:r>
            <a:r>
              <a:rPr lang="en-US" b="0" i="1" err="1"/>
              <a:t>får</a:t>
            </a:r>
            <a:r>
              <a:rPr lang="en-US" b="0" i="1" dirty="0"/>
              <a:t> </a:t>
            </a:r>
            <a:r>
              <a:rPr lang="en-US" b="0" i="1" err="1"/>
              <a:t>hjälpas</a:t>
            </a:r>
            <a:r>
              <a:rPr lang="en-US" b="0" i="1" dirty="0"/>
              <a:t> </a:t>
            </a:r>
            <a:r>
              <a:rPr lang="en-US" b="0" i="1" err="1"/>
              <a:t>åt</a:t>
            </a:r>
            <a:r>
              <a:rPr lang="en-US" b="0" i="1"/>
              <a:t>.</a:t>
            </a:r>
            <a:endParaRPr lang="sv-SE"/>
          </a:p>
          <a:p>
            <a:br>
              <a:rPr lang="en-US" b="1" i="1" dirty="0">
                <a:cs typeface="+mn-lt"/>
              </a:rPr>
            </a:br>
            <a:r>
              <a:rPr lang="en-US" b="1" i="1" dirty="0" err="1"/>
              <a:t>Exempel</a:t>
            </a:r>
            <a:r>
              <a:rPr lang="en-US" b="1" i="1" dirty="0"/>
              <a:t>-manus:</a:t>
            </a:r>
            <a:endParaRPr dirty="0">
              <a:ea typeface="Calibri"/>
              <a:cs typeface="Calibri"/>
            </a:endParaRPr>
          </a:p>
          <a:p>
            <a:pPr marL="0" lvl="0" indent="0" algn="l" rtl="0">
              <a:spcBef>
                <a:spcPts val="0"/>
              </a:spcBef>
              <a:spcAft>
                <a:spcPts val="0"/>
              </a:spcAft>
              <a:buNone/>
            </a:pPr>
            <a:endParaRPr b="1" i="1" dirty="0"/>
          </a:p>
          <a:p>
            <a:pPr marL="0" lvl="0" indent="0" algn="l" rtl="0">
              <a:spcBef>
                <a:spcPts val="0"/>
              </a:spcBef>
              <a:spcAft>
                <a:spcPts val="0"/>
              </a:spcAft>
              <a:buNone/>
            </a:pPr>
            <a:r>
              <a:rPr lang="en-US" dirty="0" err="1"/>
              <a:t>Någon</a:t>
            </a:r>
            <a:r>
              <a:rPr lang="en-US" dirty="0"/>
              <a:t> </a:t>
            </a:r>
            <a:r>
              <a:rPr lang="en-US" dirty="0" err="1"/>
              <a:t>som</a:t>
            </a:r>
            <a:r>
              <a:rPr lang="en-US" dirty="0"/>
              <a:t> ser </a:t>
            </a:r>
            <a:r>
              <a:rPr lang="en-US" dirty="0" err="1"/>
              <a:t>något</a:t>
            </a:r>
            <a:r>
              <a:rPr lang="en-US" dirty="0"/>
              <a:t> </a:t>
            </a:r>
            <a:r>
              <a:rPr lang="en-US" dirty="0" err="1"/>
              <a:t>skumt</a:t>
            </a:r>
            <a:r>
              <a:rPr lang="en-US" dirty="0"/>
              <a:t> med </a:t>
            </a:r>
            <a:r>
              <a:rPr lang="en-US" dirty="0" err="1"/>
              <a:t>detta</a:t>
            </a:r>
            <a:r>
              <a:rPr lang="en-US" dirty="0"/>
              <a:t> </a:t>
            </a:r>
            <a:r>
              <a:rPr lang="en-US" dirty="0" err="1"/>
              <a:t>mailet</a:t>
            </a:r>
            <a:r>
              <a:rPr lang="en-US" dirty="0"/>
              <a: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a:t>
            </a:r>
            <a:r>
              <a:rPr lang="en-US" dirty="0" err="1"/>
              <a:t>Gå</a:t>
            </a:r>
            <a:r>
              <a:rPr lang="en-US" dirty="0"/>
              <a:t> </a:t>
            </a:r>
            <a:r>
              <a:rPr lang="en-US" dirty="0" err="1"/>
              <a:t>genom</a:t>
            </a:r>
            <a:r>
              <a:rPr lang="en-US" dirty="0"/>
              <a:t> </a:t>
            </a:r>
            <a:r>
              <a:rPr lang="en-US" dirty="0" err="1"/>
              <a:t>mailet</a:t>
            </a:r>
            <a:r>
              <a:rPr lang="en-US" dirty="0"/>
              <a:t> </a:t>
            </a:r>
            <a:r>
              <a:rPr lang="en-US" dirty="0" err="1"/>
              <a:t>tillsammans</a:t>
            </a:r>
            <a:r>
              <a:rPr lang="en-US" dirty="0"/>
              <a: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err="1"/>
              <a:t>Tecken</a:t>
            </a:r>
            <a:r>
              <a:rPr lang="en-US" dirty="0"/>
              <a:t> </a:t>
            </a:r>
            <a:r>
              <a:rPr lang="en-US" dirty="0" err="1"/>
              <a:t>på</a:t>
            </a:r>
            <a:r>
              <a:rPr lang="en-US" dirty="0"/>
              <a:t> Phishing:</a:t>
            </a:r>
            <a:endParaRPr dirty="0"/>
          </a:p>
          <a:p>
            <a:pPr marL="0" lvl="0" indent="0" algn="l" rtl="0">
              <a:spcBef>
                <a:spcPts val="0"/>
              </a:spcBef>
              <a:spcAft>
                <a:spcPts val="0"/>
              </a:spcAft>
              <a:buNone/>
            </a:pPr>
            <a:r>
              <a:rPr lang="en-US" dirty="0"/>
              <a:t>* </a:t>
            </a:r>
            <a:r>
              <a:rPr lang="en-US" dirty="0" err="1"/>
              <a:t>Domän</a:t>
            </a:r>
            <a:r>
              <a:rPr lang="en-US" dirty="0"/>
              <a:t> / </a:t>
            </a:r>
            <a:r>
              <a:rPr lang="en-US" dirty="0" err="1"/>
              <a:t>sändare</a:t>
            </a:r>
            <a:endParaRPr dirty="0"/>
          </a:p>
          <a:p>
            <a:pPr marL="0" lvl="0" indent="0" algn="l" rtl="0">
              <a:spcBef>
                <a:spcPts val="0"/>
              </a:spcBef>
              <a:spcAft>
                <a:spcPts val="0"/>
              </a:spcAft>
              <a:buNone/>
            </a:pPr>
            <a:r>
              <a:rPr lang="en-US" dirty="0"/>
              <a:t>* </a:t>
            </a:r>
            <a:r>
              <a:rPr lang="en-US" dirty="0" err="1"/>
              <a:t>Begär</a:t>
            </a:r>
            <a:r>
              <a:rPr lang="en-US" dirty="0"/>
              <a:t> information</a:t>
            </a:r>
            <a:endParaRPr dirty="0"/>
          </a:p>
          <a:p>
            <a:pPr marL="0" lvl="0" indent="0" algn="l" rtl="0">
              <a:spcBef>
                <a:spcPts val="0"/>
              </a:spcBef>
              <a:spcAft>
                <a:spcPts val="0"/>
              </a:spcAft>
              <a:buNone/>
            </a:pPr>
            <a:r>
              <a:rPr lang="en-US" dirty="0"/>
              <a:t>* </a:t>
            </a:r>
            <a:r>
              <a:rPr lang="en-US" dirty="0" err="1"/>
              <a:t>Länk</a:t>
            </a:r>
            <a:endParaRPr dirty="0"/>
          </a:p>
          <a:p>
            <a:pPr marL="0" lvl="0" indent="0" algn="l" rtl="0">
              <a:spcBef>
                <a:spcPts val="0"/>
              </a:spcBef>
              <a:spcAft>
                <a:spcPts val="0"/>
              </a:spcAft>
              <a:buNone/>
            </a:pPr>
            <a:r>
              <a:rPr lang="en-US" dirty="0"/>
              <a:t>* </a:t>
            </a:r>
            <a:r>
              <a:rPr lang="en-US" dirty="0" err="1"/>
              <a:t>Stressmoment</a:t>
            </a:r>
            <a:r>
              <a:rPr lang="en-US" dirty="0"/>
              <a:t>, "</a:t>
            </a:r>
            <a:r>
              <a:rPr lang="en-US" dirty="0" err="1"/>
              <a:t>konto</a:t>
            </a:r>
            <a:r>
              <a:rPr lang="en-US" dirty="0"/>
              <a:t> </a:t>
            </a:r>
            <a:r>
              <a:rPr lang="en-US" dirty="0" err="1"/>
              <a:t>stängs</a:t>
            </a:r>
            <a:r>
              <a:rPr lang="en-US" dirty="0"/>
              <a:t> permanent </a:t>
            </a:r>
            <a:r>
              <a:rPr lang="en-US" dirty="0" err="1"/>
              <a:t>inom</a:t>
            </a:r>
            <a:r>
              <a:rPr lang="en-US" dirty="0"/>
              <a:t> 24h"</a:t>
            </a:r>
            <a:endParaRPr dirty="0"/>
          </a:p>
          <a:p>
            <a:pPr marL="0" lvl="0" indent="0" algn="l" rtl="0">
              <a:spcBef>
                <a:spcPts val="0"/>
              </a:spcBef>
              <a:spcAft>
                <a:spcPts val="0"/>
              </a:spcAft>
              <a:buNone/>
            </a:pPr>
            <a:r>
              <a:rPr lang="en-US" dirty="0"/>
              <a:t>* </a:t>
            </a:r>
            <a:r>
              <a:rPr lang="en-US" dirty="0" err="1"/>
              <a:t>Bifogat</a:t>
            </a:r>
            <a:r>
              <a:rPr lang="en-US" dirty="0"/>
              <a:t> </a:t>
            </a:r>
            <a:r>
              <a:rPr lang="en-US" dirty="0" err="1"/>
              <a:t>dokument</a:t>
            </a:r>
            <a:r>
              <a:rPr lang="en-US" dirty="0"/>
              <a:t> </a:t>
            </a:r>
            <a:endParaRPr dirty="0"/>
          </a:p>
          <a:p>
            <a:pPr marL="0" lvl="0" indent="0" algn="l" rtl="0">
              <a:spcBef>
                <a:spcPts val="0"/>
              </a:spcBef>
              <a:spcAft>
                <a:spcPts val="0"/>
              </a:spcAft>
              <a:buNone/>
            </a:pPr>
            <a:r>
              <a:rPr lang="en-US" dirty="0"/>
              <a:t>* Inte </a:t>
            </a:r>
            <a:r>
              <a:rPr lang="en-US" dirty="0" err="1"/>
              <a:t>rimligt</a:t>
            </a:r>
            <a:endParaRPr dirty="0"/>
          </a:p>
          <a:p>
            <a:pPr marL="0" lvl="0" indent="0" algn="l" rtl="0">
              <a:spcBef>
                <a:spcPts val="0"/>
              </a:spcBef>
              <a:spcAft>
                <a:spcPts val="0"/>
              </a:spcAft>
              <a:buNone/>
            </a:pPr>
            <a:r>
              <a:rPr lang="en-US" dirty="0"/>
              <a:t>* Brist </a:t>
            </a:r>
            <a:r>
              <a:rPr lang="en-US" err="1"/>
              <a:t>i</a:t>
            </a:r>
            <a:r>
              <a:rPr lang="en-US" dirty="0"/>
              <a:t> </a:t>
            </a:r>
            <a:r>
              <a:rPr lang="en-US" err="1"/>
              <a:t>språket</a:t>
            </a:r>
            <a:endParaRPr lang="en-US">
              <a:ea typeface="Calibri"/>
              <a:cs typeface="Calibri"/>
            </a:endParaRPr>
          </a:p>
          <a:p>
            <a:endParaRPr lang="en-US" dirty="0">
              <a:ea typeface="Calibri"/>
              <a:cs typeface="Calibri"/>
            </a:endParaRPr>
          </a:p>
          <a:p>
            <a:r>
              <a:rPr lang="en-US" err="1"/>
              <a:t>Nämn</a:t>
            </a:r>
            <a:r>
              <a:rPr lang="en-US" dirty="0"/>
              <a:t> </a:t>
            </a:r>
            <a:r>
              <a:rPr lang="en-US" err="1"/>
              <a:t>också</a:t>
            </a:r>
            <a:r>
              <a:rPr lang="en-US" dirty="0"/>
              <a:t> </a:t>
            </a:r>
            <a:r>
              <a:rPr lang="en-US" err="1"/>
              <a:t>gärna</a:t>
            </a:r>
            <a:r>
              <a:rPr lang="en-US" dirty="0"/>
              <a:t> </a:t>
            </a:r>
            <a:r>
              <a:rPr lang="en-US" err="1"/>
              <a:t>att</a:t>
            </a:r>
            <a:r>
              <a:rPr lang="en-US" dirty="0"/>
              <a:t> phishing </a:t>
            </a:r>
            <a:r>
              <a:rPr lang="en-US" err="1"/>
              <a:t>meddelande</a:t>
            </a:r>
            <a:r>
              <a:rPr lang="en-US" dirty="0"/>
              <a:t> </a:t>
            </a:r>
            <a:r>
              <a:rPr lang="en-US" err="1"/>
              <a:t>kan</a:t>
            </a:r>
            <a:r>
              <a:rPr lang="en-US" dirty="0"/>
              <a:t> </a:t>
            </a:r>
            <a:r>
              <a:rPr lang="en-US" err="1"/>
              <a:t>komma</a:t>
            </a:r>
            <a:r>
              <a:rPr lang="en-US" dirty="0"/>
              <a:t> </a:t>
            </a:r>
            <a:r>
              <a:rPr lang="en-US" err="1"/>
              <a:t>som</a:t>
            </a:r>
            <a:r>
              <a:rPr lang="en-US" dirty="0"/>
              <a:t> mail, </a:t>
            </a:r>
            <a:r>
              <a:rPr lang="en-US" err="1"/>
              <a:t>sms</a:t>
            </a:r>
            <a:r>
              <a:rPr lang="en-US" dirty="0"/>
              <a:t> </a:t>
            </a:r>
            <a:r>
              <a:rPr lang="en-US" err="1"/>
              <a:t>i</a:t>
            </a:r>
            <a:r>
              <a:rPr lang="en-US" dirty="0"/>
              <a:t> </a:t>
            </a:r>
            <a:r>
              <a:rPr lang="en-US" err="1"/>
              <a:t>mobilen</a:t>
            </a:r>
            <a:r>
              <a:rPr lang="en-US" dirty="0"/>
              <a:t> </a:t>
            </a:r>
            <a:r>
              <a:rPr lang="en-US" err="1"/>
              <a:t>eller</a:t>
            </a:r>
            <a:r>
              <a:rPr lang="en-US" dirty="0"/>
              <a:t> </a:t>
            </a:r>
            <a:r>
              <a:rPr lang="en-US" err="1"/>
              <a:t>direktmeddelanden</a:t>
            </a:r>
            <a:r>
              <a:rPr lang="en-US" dirty="0"/>
              <a:t> </a:t>
            </a:r>
            <a:r>
              <a:rPr lang="en-US" err="1"/>
              <a:t>i</a:t>
            </a:r>
            <a:r>
              <a:rPr lang="en-US" dirty="0"/>
              <a:t> </a:t>
            </a:r>
            <a:r>
              <a:rPr lang="en-US" err="1"/>
              <a:t>appar</a:t>
            </a:r>
            <a:r>
              <a:rPr lang="en-US" dirty="0"/>
              <a:t> </a:t>
            </a:r>
            <a:r>
              <a:rPr lang="en-US" err="1"/>
              <a:t>som</a:t>
            </a:r>
            <a:r>
              <a:rPr lang="en-US" dirty="0"/>
              <a:t> snapchat </a:t>
            </a:r>
            <a:r>
              <a:rPr lang="en-US" err="1"/>
              <a:t>eller</a:t>
            </a:r>
            <a:r>
              <a:rPr lang="en-US" dirty="0"/>
              <a:t> </a:t>
            </a:r>
            <a:r>
              <a:rPr lang="en-US" err="1"/>
              <a:t>whatsapp</a:t>
            </a:r>
            <a:r>
              <a:rPr lang="en-US"/>
              <a:t> (</a:t>
            </a:r>
            <a:r>
              <a:rPr lang="en-US" err="1"/>
              <a:t>alltså</a:t>
            </a:r>
            <a:r>
              <a:rPr lang="en-US"/>
              <a:t> </a:t>
            </a:r>
            <a:r>
              <a:rPr lang="en-US" dirty="0"/>
              <a:t>inte bara mail). </a:t>
            </a:r>
            <a:br>
              <a:rPr lang="en-US" dirty="0">
                <a:cs typeface="+mn-lt"/>
              </a:rPr>
            </a:br>
            <a:endParaRPr lang="en-US" dirty="0"/>
          </a:p>
        </p:txBody>
      </p:sp>
      <p:sp>
        <p:nvSpPr>
          <p:cNvPr id="1358" name="Google Shape;1358;p3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59" name="Google Shape;1359;p3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sv-SE" b="1" dirty="0"/>
              <a:t>Visa att längre lösenord är otroligt mycket svårare att hacka</a:t>
            </a:r>
            <a:br>
              <a:rPr lang="sv-SE" b="1" dirty="0"/>
            </a:br>
            <a:br>
              <a:rPr lang="sv-SE" b="1" dirty="0"/>
            </a:br>
            <a:r>
              <a:rPr lang="sv-SE" b="0" i="1" dirty="0"/>
              <a:t>-&gt; Tips: använd och hänvisa till bilden!</a:t>
            </a:r>
            <a:br>
              <a:rPr lang="sv-SE" b="0" i="1" dirty="0"/>
            </a:br>
            <a:br>
              <a:rPr lang="sv-SE" b="1" i="1" dirty="0"/>
            </a:br>
            <a:r>
              <a:rPr lang="sv-SE" sz="1200" b="1" i="1" u="sng" strike="noStrike" kern="1200" dirty="0">
                <a:solidFill>
                  <a:schemeClr val="tx1"/>
                </a:solidFill>
                <a:effectLst/>
                <a:latin typeface="+mn-lt"/>
                <a:ea typeface="+mn-ea"/>
                <a:cs typeface="+mn-cs"/>
              </a:rPr>
              <a:t>Exempel-manus:</a:t>
            </a:r>
          </a:p>
          <a:p>
            <a:pPr marL="0" lvl="0" indent="0" algn="l" rtl="0">
              <a:spcBef>
                <a:spcPts val="0"/>
              </a:spcBef>
              <a:spcAft>
                <a:spcPts val="0"/>
              </a:spcAft>
              <a:buNone/>
            </a:pPr>
            <a:endParaRPr lang="sv-SE" b="1" i="1" dirty="0"/>
          </a:p>
          <a:p>
            <a:pPr marL="0" lvl="0" indent="0" algn="l" rtl="0">
              <a:spcBef>
                <a:spcPts val="0"/>
              </a:spcBef>
              <a:spcAft>
                <a:spcPts val="0"/>
              </a:spcAft>
              <a:buNone/>
            </a:pPr>
            <a:r>
              <a:rPr lang="sv-SE" i="0" dirty="0"/>
              <a:t>Det finns också en till attacktyp som heter </a:t>
            </a:r>
            <a:r>
              <a:rPr lang="sv-SE" i="0" dirty="0" err="1"/>
              <a:t>bruteforce</a:t>
            </a:r>
            <a:r>
              <a:rPr lang="sv-SE" i="0" dirty="0"/>
              <a:t>, som handlar om att gissa lösenord.</a:t>
            </a:r>
            <a:br>
              <a:rPr lang="sv-SE" i="0" dirty="0"/>
            </a:br>
            <a:br>
              <a:rPr lang="sv-SE" i="0" dirty="0"/>
            </a:br>
            <a:r>
              <a:rPr lang="sv-SE" i="0" dirty="0"/>
              <a:t>Jag har tagit fram två stycken lösenord, ett är 6 tecken långt och det andra är 23 tecken långt.</a:t>
            </a:r>
            <a:br>
              <a:rPr lang="sv-SE" i="0" dirty="0"/>
            </a:br>
            <a:r>
              <a:rPr lang="sv-SE" i="0" dirty="0"/>
              <a:t>Nu tänker jag att vi kör ett litet test…</a:t>
            </a:r>
          </a:p>
          <a:p>
            <a:pPr marL="0" lvl="0" indent="0" algn="l" rtl="0">
              <a:spcBef>
                <a:spcPts val="0"/>
              </a:spcBef>
              <a:spcAft>
                <a:spcPts val="0"/>
              </a:spcAft>
              <a:buNone/>
            </a:pPr>
            <a:br>
              <a:rPr lang="sv-SE" i="0" dirty="0"/>
            </a:br>
            <a:r>
              <a:rPr lang="sv-SE" i="0" dirty="0"/>
              <a:t>Vilka tror att &lt;</a:t>
            </a:r>
            <a:r>
              <a:rPr lang="sv-SE" sz="1200" i="0" dirty="0"/>
              <a:t>1q!#()&gt; är bäst? 		Räck upp handen!</a:t>
            </a:r>
            <a:endParaRPr lang="sv-SE" i="0" dirty="0"/>
          </a:p>
          <a:p>
            <a:pPr marL="0" marR="0" lvl="0" indent="0" algn="l" rtl="0">
              <a:lnSpc>
                <a:spcPct val="100000"/>
              </a:lnSpc>
              <a:spcBef>
                <a:spcPts val="0"/>
              </a:spcBef>
              <a:spcAft>
                <a:spcPts val="0"/>
              </a:spcAft>
              <a:buClr>
                <a:schemeClr val="dk1"/>
              </a:buClr>
              <a:buSzPts val="1200"/>
              <a:buFont typeface="Calibri"/>
              <a:buNone/>
            </a:pPr>
            <a:r>
              <a:rPr lang="sv-SE" i="0" dirty="0"/>
              <a:t>Vilka tror att &lt;</a:t>
            </a:r>
            <a:r>
              <a:rPr lang="sv-SE" sz="1200" dirty="0"/>
              <a:t>Jaghar3prickigahundar!&gt; </a:t>
            </a:r>
            <a:r>
              <a:rPr lang="sv-SE" sz="1200" i="0" dirty="0"/>
              <a:t>är bäst? 	Räck upp handen!</a:t>
            </a:r>
          </a:p>
          <a:p>
            <a:pPr marL="0" marR="0" lvl="0" indent="0" algn="l" rtl="0">
              <a:lnSpc>
                <a:spcPct val="100000"/>
              </a:lnSpc>
              <a:spcBef>
                <a:spcPts val="0"/>
              </a:spcBef>
              <a:spcAft>
                <a:spcPts val="0"/>
              </a:spcAft>
              <a:buClr>
                <a:schemeClr val="dk1"/>
              </a:buClr>
              <a:buSzPts val="1200"/>
              <a:buFont typeface="Calibri"/>
              <a:buNone/>
            </a:pPr>
            <a:endParaRPr lang="sv-SE" sz="1200" i="0" dirty="0"/>
          </a:p>
          <a:p>
            <a:pPr marL="0" marR="0" lvl="0" indent="0" algn="l" rtl="0">
              <a:lnSpc>
                <a:spcPct val="100000"/>
              </a:lnSpc>
              <a:spcBef>
                <a:spcPts val="0"/>
              </a:spcBef>
              <a:spcAft>
                <a:spcPts val="0"/>
              </a:spcAft>
              <a:buClr>
                <a:schemeClr val="dk1"/>
              </a:buClr>
              <a:buSzPts val="1200"/>
              <a:buFont typeface="Calibri"/>
              <a:buNone/>
            </a:pPr>
            <a:r>
              <a:rPr lang="sv-SE" sz="1200" i="0" dirty="0"/>
              <a:t>GE INTE SVARET DIREKT…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sv-SE" b="1" dirty="0"/>
              <a:t>Visa att längre lösenord är otroligt mycket svårare att hacka</a:t>
            </a:r>
            <a:br>
              <a:rPr lang="sv-SE" b="1" dirty="0"/>
            </a:br>
            <a:br>
              <a:rPr lang="sv-SE" b="1" dirty="0"/>
            </a:br>
            <a:r>
              <a:rPr lang="sv-SE" b="0" i="1" dirty="0"/>
              <a:t>-&gt; Tips: använd och hänvisa till bilden!</a:t>
            </a:r>
            <a:br>
              <a:rPr lang="sv-SE" b="0" i="1" dirty="0"/>
            </a:br>
            <a:br>
              <a:rPr lang="sv-SE" b="1" i="1" dirty="0"/>
            </a:br>
            <a:r>
              <a:rPr lang="sv-SE" sz="1200" b="1" i="1" u="sng" strike="noStrike" kern="1200" dirty="0">
                <a:solidFill>
                  <a:schemeClr val="tx1"/>
                </a:solidFill>
                <a:effectLst/>
                <a:latin typeface="+mn-lt"/>
                <a:ea typeface="+mn-ea"/>
                <a:cs typeface="+mn-cs"/>
              </a:rPr>
              <a:t>Exempel-manus:</a:t>
            </a:r>
          </a:p>
          <a:p>
            <a:pPr marL="0" lvl="0" indent="0" algn="l" rtl="0">
              <a:spcBef>
                <a:spcPts val="0"/>
              </a:spcBef>
              <a:spcAft>
                <a:spcPts val="0"/>
              </a:spcAft>
              <a:buNone/>
            </a:pPr>
            <a:endParaRPr lang="sv-SE" b="1" i="1" dirty="0"/>
          </a:p>
          <a:p>
            <a:pPr marL="0" lvl="0" indent="0" algn="l" rtl="0">
              <a:spcBef>
                <a:spcPts val="0"/>
              </a:spcBef>
              <a:spcAft>
                <a:spcPts val="0"/>
              </a:spcAft>
              <a:buNone/>
            </a:pPr>
            <a:r>
              <a:rPr lang="sv-SE" b="0" i="0" dirty="0"/>
              <a:t>Om vi istället jämför lösenorden med dessa kodlåsen, vilket lås är svårast att knäcka?</a:t>
            </a:r>
          </a:p>
          <a:p>
            <a:pPr marL="0" lvl="0" indent="0" algn="l" rtl="0">
              <a:spcBef>
                <a:spcPts val="0"/>
              </a:spcBef>
              <a:spcAft>
                <a:spcPts val="0"/>
              </a:spcAft>
              <a:buNone/>
            </a:pPr>
            <a:endParaRPr lang="sv-SE" b="0" i="0" dirty="0"/>
          </a:p>
          <a:p>
            <a:pPr marL="0" lvl="0" indent="0" algn="l" rtl="0">
              <a:spcBef>
                <a:spcPts val="0"/>
              </a:spcBef>
              <a:spcAft>
                <a:spcPts val="0"/>
              </a:spcAft>
              <a:buNone/>
            </a:pPr>
            <a:r>
              <a:rPr lang="sv-SE" b="0" i="1" dirty="0"/>
              <a:t>Vilka tror det åt kortare åt vänster?</a:t>
            </a:r>
            <a:br>
              <a:rPr lang="sv-SE" b="0" i="1" dirty="0"/>
            </a:br>
            <a:r>
              <a:rPr lang="sv-SE" b="0" i="1" dirty="0"/>
              <a:t>Vilka tror det </a:t>
            </a:r>
            <a:r>
              <a:rPr lang="sv-SE" b="0" i="1" dirty="0" err="1"/>
              <a:t>lååånga</a:t>
            </a:r>
            <a:r>
              <a:rPr lang="sv-SE" b="0" i="1" dirty="0"/>
              <a:t> åt höger?</a:t>
            </a:r>
          </a:p>
          <a:p>
            <a:pPr marL="0" lvl="0" indent="0" algn="l" rtl="0">
              <a:spcBef>
                <a:spcPts val="0"/>
              </a:spcBef>
              <a:spcAft>
                <a:spcPts val="0"/>
              </a:spcAft>
              <a:buNone/>
            </a:pPr>
            <a:endParaRPr lang="sv-SE" b="0" i="1" dirty="0"/>
          </a:p>
          <a:p>
            <a:pPr marL="0" lvl="0" indent="0" algn="l" rtl="0">
              <a:spcBef>
                <a:spcPts val="0"/>
              </a:spcBef>
              <a:spcAft>
                <a:spcPts val="0"/>
              </a:spcAft>
              <a:buNone/>
            </a:pPr>
            <a:r>
              <a:rPr lang="sv-SE" b="0" i="0" dirty="0"/>
              <a:t>Låt oss se…</a:t>
            </a:r>
          </a:p>
          <a:p>
            <a:pPr marL="0" lvl="0" indent="0" algn="l" rtl="0">
              <a:spcBef>
                <a:spcPts val="0"/>
              </a:spcBef>
              <a:spcAft>
                <a:spcPts val="0"/>
              </a:spcAft>
              <a:buNone/>
            </a:pPr>
            <a:endParaRPr lang="sv-SE" b="0" i="1"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sv-SE" b="1" dirty="0"/>
              <a:t>Visa att längre lösenord är otroligt mycket svårare att hacka</a:t>
            </a:r>
            <a:br>
              <a:rPr lang="sv-SE" b="1" dirty="0"/>
            </a:br>
            <a:br>
              <a:rPr lang="sv-SE" b="1" dirty="0"/>
            </a:br>
            <a:r>
              <a:rPr lang="sv-SE" b="0" i="1" dirty="0"/>
              <a:t>-&gt; Tips: använd och hänvisa till bilden!</a:t>
            </a:r>
            <a:br>
              <a:rPr lang="sv-SE" b="0" i="1" dirty="0"/>
            </a:br>
            <a:br>
              <a:rPr lang="sv-SE" b="1" i="1" dirty="0"/>
            </a:br>
            <a:r>
              <a:rPr lang="sv-SE" sz="1200" b="1" i="1" u="sng" strike="noStrike" kern="1200" dirty="0">
                <a:solidFill>
                  <a:schemeClr val="tx1"/>
                </a:solidFill>
                <a:effectLst/>
                <a:latin typeface="+mn-lt"/>
                <a:ea typeface="+mn-ea"/>
                <a:cs typeface="+mn-cs"/>
              </a:rPr>
              <a:t>Exempel-manus:</a:t>
            </a:r>
          </a:p>
          <a:p>
            <a:pPr marL="0" lvl="0" indent="0" algn="l" rtl="0">
              <a:spcBef>
                <a:spcPts val="0"/>
              </a:spcBef>
              <a:spcAft>
                <a:spcPts val="0"/>
              </a:spcAft>
              <a:buNone/>
            </a:pPr>
            <a:endParaRPr lang="sv-SE" b="1" i="1" dirty="0"/>
          </a:p>
          <a:p>
            <a:r>
              <a:rPr lang="en-GB" dirty="0"/>
              <a:t>Det </a:t>
            </a:r>
            <a:r>
              <a:rPr lang="en-GB" dirty="0" err="1"/>
              <a:t>längre</a:t>
            </a:r>
            <a:r>
              <a:rPr lang="en-GB" dirty="0"/>
              <a:t> </a:t>
            </a:r>
            <a:r>
              <a:rPr lang="en-GB" dirty="0" err="1"/>
              <a:t>låset</a:t>
            </a:r>
            <a:r>
              <a:rPr lang="en-GB" dirty="0"/>
              <a:t> </a:t>
            </a:r>
            <a:r>
              <a:rPr lang="en-GB" dirty="0" err="1"/>
              <a:t>är</a:t>
            </a:r>
            <a:r>
              <a:rPr lang="en-GB" dirty="0"/>
              <a:t> </a:t>
            </a:r>
            <a:r>
              <a:rPr lang="en-GB" dirty="0" err="1"/>
              <a:t>mycket</a:t>
            </a:r>
            <a:r>
              <a:rPr lang="en-GB" dirty="0"/>
              <a:t> </a:t>
            </a:r>
            <a:r>
              <a:rPr lang="en-GB" dirty="0" err="1"/>
              <a:t>svårare</a:t>
            </a:r>
            <a:r>
              <a:rPr lang="en-GB" dirty="0"/>
              <a:t> </a:t>
            </a:r>
            <a:r>
              <a:rPr lang="en-GB" dirty="0" err="1"/>
              <a:t>att</a:t>
            </a:r>
            <a:r>
              <a:rPr lang="en-GB" dirty="0"/>
              <a:t> </a:t>
            </a:r>
            <a:r>
              <a:rPr lang="en-GB" dirty="0" err="1"/>
              <a:t>knäcka</a:t>
            </a:r>
            <a:r>
              <a:rPr lang="en-GB" dirty="0"/>
              <a:t>, </a:t>
            </a:r>
            <a:r>
              <a:rPr lang="en-GB" dirty="0" err="1"/>
              <a:t>eller</a:t>
            </a:r>
            <a:r>
              <a:rPr lang="en-GB" dirty="0"/>
              <a:t> </a:t>
            </a:r>
            <a:r>
              <a:rPr lang="en-GB" dirty="0" err="1"/>
              <a:t>gissa</a:t>
            </a:r>
            <a:r>
              <a:rPr lang="en-GB" dirty="0"/>
              <a:t> sig </a:t>
            </a:r>
            <a:r>
              <a:rPr lang="en-GB" dirty="0" err="1"/>
              <a:t>fram</a:t>
            </a:r>
            <a:r>
              <a:rPr lang="en-GB" dirty="0"/>
              <a:t> till!</a:t>
            </a:r>
          </a:p>
          <a:p>
            <a:r>
              <a:rPr lang="en-GB" dirty="0" err="1"/>
              <a:t>Exakt</a:t>
            </a:r>
            <a:r>
              <a:rPr lang="en-GB" dirty="0"/>
              <a:t> </a:t>
            </a:r>
            <a:r>
              <a:rPr lang="en-GB" dirty="0" err="1"/>
              <a:t>så</a:t>
            </a:r>
            <a:r>
              <a:rPr lang="en-GB" dirty="0"/>
              <a:t> </a:t>
            </a:r>
            <a:r>
              <a:rPr lang="en-GB" dirty="0" err="1"/>
              <a:t>fungerar</a:t>
            </a:r>
            <a:r>
              <a:rPr lang="en-GB" dirty="0"/>
              <a:t> </a:t>
            </a:r>
            <a:r>
              <a:rPr lang="en-GB" dirty="0" err="1"/>
              <a:t>också</a:t>
            </a:r>
            <a:r>
              <a:rPr lang="en-GB" dirty="0"/>
              <a:t> </a:t>
            </a:r>
            <a:r>
              <a:rPr lang="en-GB" dirty="0" err="1"/>
              <a:t>lösenord</a:t>
            </a:r>
            <a:r>
              <a:rPr lang="en-GB" dirty="0"/>
              <a:t>…</a:t>
            </a:r>
          </a:p>
          <a:p>
            <a:endParaRPr lang="en-US" dirty="0"/>
          </a:p>
          <a:p>
            <a:endParaRPr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sv-SE" b="1" dirty="0"/>
              <a:t>Visa att längre lösenord är otroligt mycket svårare att hacka</a:t>
            </a:r>
            <a:br>
              <a:rPr lang="sv-SE" b="1" dirty="0"/>
            </a:br>
            <a:br>
              <a:rPr lang="sv-SE" b="1" dirty="0"/>
            </a:br>
            <a:r>
              <a:rPr lang="sv-SE" b="0" i="1" dirty="0"/>
              <a:t>-&gt; Tips: använd och hänvisa till bilden!</a:t>
            </a:r>
            <a:br>
              <a:rPr lang="sv-SE" b="0" i="1" dirty="0"/>
            </a:br>
            <a:br>
              <a:rPr lang="sv-SE" b="1" i="1" dirty="0"/>
            </a:br>
            <a:r>
              <a:rPr lang="sv-SE" sz="1200" b="1" i="1" u="sng" strike="noStrike" kern="1200" dirty="0">
                <a:solidFill>
                  <a:schemeClr val="tx1"/>
                </a:solidFill>
                <a:effectLst/>
                <a:latin typeface="+mn-lt"/>
                <a:ea typeface="+mn-ea"/>
                <a:cs typeface="+mn-cs"/>
              </a:rPr>
              <a:t>Exempel-manus:</a:t>
            </a:r>
          </a:p>
          <a:p>
            <a:pPr marL="0" lvl="0" indent="0" algn="l" rtl="0">
              <a:spcBef>
                <a:spcPts val="0"/>
              </a:spcBef>
              <a:spcAft>
                <a:spcPts val="0"/>
              </a:spcAft>
              <a:buNone/>
            </a:pPr>
            <a:endParaRPr lang="sv-SE" b="1" i="1" dirty="0"/>
          </a:p>
          <a:p>
            <a:r>
              <a:rPr lang="sv-SE" dirty="0"/>
              <a:t>Längre lösenord är ALLTID bättre!</a:t>
            </a:r>
            <a:br>
              <a:rPr lang="sv-SE" dirty="0"/>
            </a:br>
            <a:r>
              <a:rPr lang="sv-SE" dirty="0"/>
              <a:t>Så </a:t>
            </a:r>
            <a:r>
              <a:rPr lang="sv-SE" dirty="0" err="1"/>
              <a:t>Brute</a:t>
            </a:r>
            <a:r>
              <a:rPr lang="sv-SE" dirty="0"/>
              <a:t> force fungerar är att en dator gissar alla kombinationer ett tecken i taget.</a:t>
            </a:r>
            <a:br>
              <a:rPr lang="sv-SE" dirty="0"/>
            </a:br>
            <a:endParaRPr lang="sv-SE" dirty="0"/>
          </a:p>
          <a:p>
            <a:r>
              <a:rPr lang="sv-SE" dirty="0"/>
              <a:t>Det är därför det blir så otroligt mycket svårare att knäcka långa lösenord.</a:t>
            </a:r>
          </a:p>
          <a:p>
            <a:r>
              <a:rPr lang="sv-SE" dirty="0"/>
              <a:t>För en bra dator så tar lösenordet åt vänster några minuter att knäcka medan det åt höger tar flera miljarder år!</a:t>
            </a:r>
          </a:p>
          <a:p>
            <a:endParaRPr lang="sv-SE" dirty="0"/>
          </a:p>
          <a:p>
            <a:endParaRPr lang="sv-SE"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Vi ska börja med att prata om personlig integritet online</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2"/>
        <p:cNvGrpSpPr/>
        <p:nvPr/>
      </p:nvGrpSpPr>
      <p:grpSpPr>
        <a:xfrm>
          <a:off x="0" y="0"/>
          <a:ext cx="0" cy="0"/>
          <a:chOff x="0" y="0"/>
          <a:chExt cx="0" cy="0"/>
        </a:xfrm>
      </p:grpSpPr>
      <p:sp>
        <p:nvSpPr>
          <p:cNvPr id="1583" name="Google Shape;1583;p4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584" name="Google Shape;1584;p4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585" name="Google Shape;1585;p4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6" name="Google Shape;1586;p4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i="0" dirty="0"/>
              <a:t>Visa </a:t>
            </a:r>
            <a:r>
              <a:rPr lang="en-US" b="1" i="0" dirty="0" err="1"/>
              <a:t>att</a:t>
            </a:r>
            <a:r>
              <a:rPr lang="en-US" b="1" i="0" dirty="0"/>
              <a:t> det </a:t>
            </a:r>
            <a:r>
              <a:rPr lang="en-US" b="1" i="0" dirty="0" err="1"/>
              <a:t>finns</a:t>
            </a:r>
            <a:r>
              <a:rPr lang="en-US" b="1" i="0" dirty="0"/>
              <a:t> </a:t>
            </a:r>
            <a:r>
              <a:rPr lang="en-US" b="1" i="0" dirty="0" err="1"/>
              <a:t>undantag</a:t>
            </a:r>
            <a:r>
              <a:rPr lang="en-US" b="1" i="0" dirty="0"/>
              <a:t> </a:t>
            </a:r>
            <a:r>
              <a:rPr lang="en-US" b="1" i="0" dirty="0" err="1"/>
              <a:t>då</a:t>
            </a:r>
            <a:r>
              <a:rPr lang="en-US" b="1" i="0" dirty="0"/>
              <a:t> </a:t>
            </a:r>
            <a:r>
              <a:rPr lang="en-US" b="1" i="0" dirty="0" err="1"/>
              <a:t>lösenord</a:t>
            </a:r>
            <a:r>
              <a:rPr lang="en-US" b="1" i="0" dirty="0"/>
              <a:t> </a:t>
            </a:r>
            <a:r>
              <a:rPr lang="en-US" b="1" i="0" dirty="0" err="1"/>
              <a:t>kan</a:t>
            </a:r>
            <a:r>
              <a:rPr lang="en-US" b="1" i="0" dirty="0"/>
              <a:t> </a:t>
            </a:r>
            <a:r>
              <a:rPr lang="en-US" b="1" i="0" dirty="0" err="1"/>
              <a:t>vara</a:t>
            </a:r>
            <a:r>
              <a:rPr lang="en-US" b="1" i="0" dirty="0"/>
              <a:t> </a:t>
            </a:r>
            <a:r>
              <a:rPr lang="en-US" b="1" i="0" dirty="0" err="1"/>
              <a:t>dåliga</a:t>
            </a:r>
            <a:r>
              <a:rPr lang="en-US" b="1" i="0" dirty="0"/>
              <a:t> trots </a:t>
            </a:r>
            <a:r>
              <a:rPr lang="en-US" b="1" i="0" dirty="0" err="1"/>
              <a:t>att</a:t>
            </a:r>
            <a:r>
              <a:rPr lang="en-US" b="1" i="0" dirty="0"/>
              <a:t> de </a:t>
            </a:r>
            <a:r>
              <a:rPr lang="en-US" b="1" i="0" dirty="0" err="1"/>
              <a:t>är</a:t>
            </a:r>
            <a:r>
              <a:rPr lang="en-US" b="1" i="0" dirty="0"/>
              <a:t> </a:t>
            </a:r>
            <a:r>
              <a:rPr lang="en-US" b="1" i="0" dirty="0" err="1"/>
              <a:t>långa</a:t>
            </a:r>
            <a:endParaRPr b="1" i="0" dirty="0"/>
          </a:p>
          <a:p>
            <a:pPr marL="0" marR="0" lvl="0" indent="0" algn="l" rtl="0">
              <a:lnSpc>
                <a:spcPct val="100000"/>
              </a:lnSpc>
              <a:spcBef>
                <a:spcPts val="0"/>
              </a:spcBef>
              <a:spcAft>
                <a:spcPts val="0"/>
              </a:spcAft>
              <a:buClr>
                <a:schemeClr val="dk1"/>
              </a:buClr>
              <a:buSzPts val="1200"/>
              <a:buFont typeface="Calibri"/>
              <a:buNone/>
            </a:pPr>
            <a:br>
              <a:rPr lang="en-US" b="1" i="1" dirty="0"/>
            </a:br>
            <a:r>
              <a:rPr lang="en-US" b="1" i="1" u="sng" dirty="0" err="1"/>
              <a:t>Exempel</a:t>
            </a:r>
            <a:r>
              <a:rPr lang="en-US" b="1" i="1" u="sng" dirty="0"/>
              <a:t>-manus:</a:t>
            </a:r>
            <a:endParaRPr u="sng" dirty="0"/>
          </a:p>
          <a:p>
            <a:pPr marL="0" lvl="0" indent="0" algn="l" rtl="0">
              <a:spcBef>
                <a:spcPts val="0"/>
              </a:spcBef>
              <a:spcAft>
                <a:spcPts val="0"/>
              </a:spcAft>
              <a:buNone/>
            </a:pPr>
            <a:endParaRPr b="1" i="1" dirty="0"/>
          </a:p>
          <a:p>
            <a:pPr marL="0" marR="0" lvl="0" indent="0" algn="l" rtl="0">
              <a:lnSpc>
                <a:spcPct val="100000"/>
              </a:lnSpc>
              <a:spcBef>
                <a:spcPts val="0"/>
              </a:spcBef>
              <a:spcAft>
                <a:spcPts val="0"/>
              </a:spcAft>
              <a:buClr>
                <a:schemeClr val="dk1"/>
              </a:buClr>
              <a:buSzPts val="1200"/>
              <a:buFont typeface="Calibri"/>
              <a:buNone/>
            </a:pPr>
            <a:r>
              <a:rPr lang="en-US" dirty="0"/>
              <a:t>Men </a:t>
            </a:r>
            <a:r>
              <a:rPr lang="en-US" dirty="0" err="1"/>
              <a:t>hackare</a:t>
            </a:r>
            <a:r>
              <a:rPr lang="en-US" dirty="0"/>
              <a:t> </a:t>
            </a:r>
            <a:r>
              <a:rPr lang="en-US" dirty="0" err="1"/>
              <a:t>gissar</a:t>
            </a:r>
            <a:r>
              <a:rPr lang="en-US" dirty="0"/>
              <a:t> </a:t>
            </a:r>
            <a:r>
              <a:rPr lang="en-US" dirty="0" err="1"/>
              <a:t>inte</a:t>
            </a:r>
            <a:r>
              <a:rPr lang="en-US" dirty="0"/>
              <a:t> bara </a:t>
            </a:r>
            <a:r>
              <a:rPr lang="en-US" dirty="0" err="1"/>
              <a:t>lösenord</a:t>
            </a:r>
            <a:r>
              <a:rPr lang="en-US" dirty="0"/>
              <a:t>, de </a:t>
            </a:r>
            <a:r>
              <a:rPr lang="en-US" dirty="0" err="1"/>
              <a:t>testar</a:t>
            </a:r>
            <a:r>
              <a:rPr lang="en-US" dirty="0"/>
              <a:t> </a:t>
            </a:r>
            <a:r>
              <a:rPr lang="en-US" dirty="0" err="1"/>
              <a:t>ofta</a:t>
            </a:r>
            <a:r>
              <a:rPr lang="en-US" dirty="0"/>
              <a:t> de </a:t>
            </a:r>
            <a:r>
              <a:rPr lang="en-US" dirty="0" err="1"/>
              <a:t>vanligaste</a:t>
            </a:r>
            <a:r>
              <a:rPr lang="en-US" dirty="0"/>
              <a:t> </a:t>
            </a:r>
            <a:r>
              <a:rPr lang="en-US" dirty="0" err="1"/>
              <a:t>lösenorden</a:t>
            </a:r>
            <a:r>
              <a:rPr lang="en-US" dirty="0"/>
              <a:t> </a:t>
            </a:r>
            <a:r>
              <a:rPr lang="en-US" dirty="0" err="1"/>
              <a:t>först</a:t>
            </a:r>
            <a:r>
              <a:rPr lang="en-US" dirty="0"/>
              <a:t>.</a:t>
            </a:r>
            <a:endParaRPr dirty="0"/>
          </a:p>
          <a:p>
            <a:pPr marL="0" marR="0" lvl="0" indent="0" algn="l" rtl="0">
              <a:lnSpc>
                <a:spcPct val="100000"/>
              </a:lnSpc>
              <a:spcBef>
                <a:spcPts val="0"/>
              </a:spcBef>
              <a:spcAft>
                <a:spcPts val="0"/>
              </a:spcAft>
              <a:buClr>
                <a:schemeClr val="dk1"/>
              </a:buClr>
              <a:buSzPts val="1200"/>
              <a:buFont typeface="Calibri"/>
              <a:buNone/>
            </a:pPr>
            <a:r>
              <a:rPr lang="en-US" dirty="0" err="1"/>
              <a:t>Här</a:t>
            </a:r>
            <a:r>
              <a:rPr lang="en-US" dirty="0"/>
              <a:t> ser </a:t>
            </a:r>
            <a:r>
              <a:rPr lang="en-US" dirty="0" err="1"/>
              <a:t>ni</a:t>
            </a:r>
            <a:r>
              <a:rPr lang="en-US" dirty="0"/>
              <a:t> </a:t>
            </a:r>
            <a:r>
              <a:rPr lang="en-US" dirty="0" err="1"/>
              <a:t>en</a:t>
            </a:r>
            <a:r>
              <a:rPr lang="en-US" dirty="0"/>
              <a:t> </a:t>
            </a:r>
            <a:r>
              <a:rPr lang="en-US" dirty="0" err="1"/>
              <a:t>lista</a:t>
            </a:r>
            <a:r>
              <a:rPr lang="en-US" dirty="0"/>
              <a:t> med de </a:t>
            </a:r>
            <a:r>
              <a:rPr lang="en-US" dirty="0" err="1"/>
              <a:t>vanligaste</a:t>
            </a:r>
            <a:r>
              <a:rPr lang="en-US" dirty="0"/>
              <a:t>  Svenska </a:t>
            </a:r>
            <a:r>
              <a:rPr lang="en-US" dirty="0" err="1"/>
              <a:t>lösenorden</a:t>
            </a:r>
            <a:r>
              <a:rPr lang="en-US" dirty="0"/>
              <a:t>.</a:t>
            </a:r>
            <a:br>
              <a:rPr lang="en-US" dirty="0"/>
            </a:br>
            <a:br>
              <a:rPr lang="en-US" dirty="0"/>
            </a:br>
            <a:r>
              <a:rPr lang="en-US" dirty="0"/>
              <a:t>Har </a:t>
            </a:r>
            <a:r>
              <a:rPr lang="en-US" dirty="0" err="1"/>
              <a:t>ni</a:t>
            </a:r>
            <a:r>
              <a:rPr lang="en-US" dirty="0"/>
              <a:t> haft </a:t>
            </a:r>
            <a:r>
              <a:rPr lang="en-US" dirty="0" err="1"/>
              <a:t>lösenordet</a:t>
            </a:r>
            <a:r>
              <a:rPr lang="en-US" dirty="0"/>
              <a:t> </a:t>
            </a:r>
            <a:r>
              <a:rPr lang="en-US" dirty="0" err="1"/>
              <a:t>t.ex</a:t>
            </a:r>
            <a:r>
              <a:rPr lang="en-US" dirty="0"/>
              <a:t> sommar23 </a:t>
            </a:r>
            <a:r>
              <a:rPr lang="en-US" dirty="0" err="1"/>
              <a:t>på</a:t>
            </a:r>
            <a:r>
              <a:rPr lang="en-US" dirty="0"/>
              <a:t> era </a:t>
            </a:r>
            <a:r>
              <a:rPr lang="en-US" dirty="0" err="1"/>
              <a:t>skoldatorer</a:t>
            </a:r>
            <a:r>
              <a:rPr lang="en-US" dirty="0"/>
              <a:t>?  </a:t>
            </a:r>
            <a:br>
              <a:rPr lang="en-US" dirty="0"/>
            </a:br>
            <a:r>
              <a:rPr lang="en-US" dirty="0"/>
              <a:t>(det </a:t>
            </a:r>
            <a:r>
              <a:rPr lang="en-US" dirty="0" err="1"/>
              <a:t>är</a:t>
            </a:r>
            <a:r>
              <a:rPr lang="en-US" dirty="0"/>
              <a:t> </a:t>
            </a:r>
            <a:r>
              <a:rPr lang="en-US" dirty="0" err="1"/>
              <a:t>väldigt</a:t>
            </a:r>
            <a:r>
              <a:rPr lang="en-US" dirty="0"/>
              <a:t> </a:t>
            </a:r>
            <a:r>
              <a:rPr lang="en-US" dirty="0" err="1"/>
              <a:t>vanligt</a:t>
            </a:r>
            <a:r>
              <a:rPr lang="en-US" dirty="0"/>
              <a:t>)…</a:t>
            </a:r>
            <a:br>
              <a:rPr lang="en-US" dirty="0"/>
            </a:br>
            <a:br>
              <a:rPr lang="en-US" dirty="0"/>
            </a:br>
            <a:endParaRPr sz="1200" dirty="0">
              <a:solidFill>
                <a:srgbClr val="2B4D60"/>
              </a:solidFill>
              <a:latin typeface="Work Sans"/>
              <a:ea typeface="Work Sans"/>
              <a:cs typeface="Work Sans"/>
              <a:sym typeface="Work Sans"/>
            </a:endParaRPr>
          </a:p>
        </p:txBody>
      </p:sp>
      <p:sp>
        <p:nvSpPr>
          <p:cNvPr id="1587" name="Google Shape;1587;p4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588" name="Google Shape;1588;p4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8"/>
        <p:cNvGrpSpPr/>
        <p:nvPr/>
      </p:nvGrpSpPr>
      <p:grpSpPr>
        <a:xfrm>
          <a:off x="0" y="0"/>
          <a:ext cx="0" cy="0"/>
          <a:chOff x="0" y="0"/>
          <a:chExt cx="0" cy="0"/>
        </a:xfrm>
      </p:grpSpPr>
      <p:sp>
        <p:nvSpPr>
          <p:cNvPr id="1619" name="Google Shape;1619;p4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20" name="Google Shape;1620;p4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21" name="Google Shape;1621;p4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2" name="Google Shape;1622;p4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i="0" dirty="0"/>
              <a:t>Visa </a:t>
            </a:r>
            <a:r>
              <a:rPr lang="en-US" b="1" i="0" dirty="0" err="1"/>
              <a:t>att</a:t>
            </a:r>
            <a:r>
              <a:rPr lang="en-US" b="1" i="0" dirty="0"/>
              <a:t> det </a:t>
            </a:r>
            <a:r>
              <a:rPr lang="en-US" b="1" i="0" dirty="0" err="1"/>
              <a:t>finns</a:t>
            </a:r>
            <a:r>
              <a:rPr lang="en-US" b="1" i="0" dirty="0"/>
              <a:t> </a:t>
            </a:r>
            <a:r>
              <a:rPr lang="en-US" b="1" i="0" dirty="0" err="1"/>
              <a:t>undantag</a:t>
            </a:r>
            <a:r>
              <a:rPr lang="en-US" b="1" i="0" dirty="0"/>
              <a:t> </a:t>
            </a:r>
            <a:r>
              <a:rPr lang="en-US" b="1" i="0" dirty="0" err="1"/>
              <a:t>då</a:t>
            </a:r>
            <a:r>
              <a:rPr lang="en-US" b="1" i="0" dirty="0"/>
              <a:t> </a:t>
            </a:r>
            <a:r>
              <a:rPr lang="en-US" b="1" i="0" dirty="0" err="1"/>
              <a:t>lösenord</a:t>
            </a:r>
            <a:r>
              <a:rPr lang="en-US" b="1" i="0" dirty="0"/>
              <a:t> </a:t>
            </a:r>
            <a:r>
              <a:rPr lang="en-US" b="1" i="0" dirty="0" err="1"/>
              <a:t>kan</a:t>
            </a:r>
            <a:r>
              <a:rPr lang="en-US" b="1" i="0" dirty="0"/>
              <a:t> </a:t>
            </a:r>
            <a:r>
              <a:rPr lang="en-US" b="1" i="0" dirty="0" err="1"/>
              <a:t>vara</a:t>
            </a:r>
            <a:r>
              <a:rPr lang="en-US" b="1" i="0" dirty="0"/>
              <a:t> </a:t>
            </a:r>
            <a:r>
              <a:rPr lang="en-US" b="1" i="0" dirty="0" err="1"/>
              <a:t>dåliga</a:t>
            </a:r>
            <a:r>
              <a:rPr lang="en-US" b="1" i="0" dirty="0"/>
              <a:t> trots </a:t>
            </a:r>
            <a:r>
              <a:rPr lang="en-US" b="1" i="0" dirty="0" err="1"/>
              <a:t>att</a:t>
            </a:r>
            <a:r>
              <a:rPr lang="en-US" b="1" i="0" dirty="0"/>
              <a:t> de </a:t>
            </a:r>
            <a:r>
              <a:rPr lang="en-US" b="1" i="0" dirty="0" err="1"/>
              <a:t>är</a:t>
            </a:r>
            <a:r>
              <a:rPr lang="en-US" b="1" i="0" dirty="0"/>
              <a:t> </a:t>
            </a:r>
            <a:r>
              <a:rPr lang="en-US" b="1" i="0" dirty="0" err="1"/>
              <a:t>långa</a:t>
            </a:r>
            <a:endParaRPr b="1" i="0" dirty="0"/>
          </a:p>
          <a:p>
            <a:pPr marL="0" marR="0" lvl="0" indent="0" algn="l" rtl="0">
              <a:lnSpc>
                <a:spcPct val="100000"/>
              </a:lnSpc>
              <a:spcBef>
                <a:spcPts val="0"/>
              </a:spcBef>
              <a:spcAft>
                <a:spcPts val="0"/>
              </a:spcAft>
              <a:buClr>
                <a:schemeClr val="dk1"/>
              </a:buClr>
              <a:buSzPts val="1200"/>
              <a:buFont typeface="Calibri"/>
              <a:buNone/>
            </a:pPr>
            <a:br>
              <a:rPr lang="en-US" b="1" i="1" dirty="0"/>
            </a:br>
            <a:r>
              <a:rPr lang="en-US" b="1" i="1" u="sng" dirty="0" err="1"/>
              <a:t>Exempel</a:t>
            </a:r>
            <a:r>
              <a:rPr lang="en-US" b="1" i="1" u="sng" dirty="0"/>
              <a:t>-manus:</a:t>
            </a:r>
            <a:endParaRPr u="sng" dirty="0"/>
          </a:p>
          <a:p>
            <a:pPr marL="0" lvl="0" indent="0" algn="l" rtl="0">
              <a:spcBef>
                <a:spcPts val="0"/>
              </a:spcBef>
              <a:spcAft>
                <a:spcPts val="0"/>
              </a:spcAft>
              <a:buNone/>
            </a:pPr>
            <a:endParaRPr b="1" i="1" dirty="0"/>
          </a:p>
          <a:p>
            <a:pPr marL="0" lvl="0" indent="0" algn="l" rtl="0">
              <a:spcBef>
                <a:spcPts val="0"/>
              </a:spcBef>
              <a:spcAft>
                <a:spcPts val="0"/>
              </a:spcAft>
              <a:buNone/>
            </a:pPr>
            <a:r>
              <a:rPr lang="en-US" dirty="0" err="1"/>
              <a:t>Då</a:t>
            </a:r>
            <a:r>
              <a:rPr lang="en-US" dirty="0"/>
              <a:t> hade </a:t>
            </a:r>
            <a:r>
              <a:rPr lang="en-US" dirty="0" err="1"/>
              <a:t>en</a:t>
            </a:r>
            <a:r>
              <a:rPr lang="en-US" dirty="0"/>
              <a:t> </a:t>
            </a:r>
            <a:r>
              <a:rPr lang="en-US" dirty="0" err="1"/>
              <a:t>hackare</a:t>
            </a:r>
            <a:r>
              <a:rPr lang="en-US" dirty="0"/>
              <a:t> </a:t>
            </a:r>
            <a:r>
              <a:rPr lang="en-US" dirty="0" err="1"/>
              <a:t>fått</a:t>
            </a:r>
            <a:r>
              <a:rPr lang="en-US" dirty="0"/>
              <a:t> </a:t>
            </a:r>
            <a:r>
              <a:rPr lang="en-US" dirty="0" err="1"/>
              <a:t>tillgång</a:t>
            </a:r>
            <a:r>
              <a:rPr lang="en-US" dirty="0"/>
              <a:t> till era </a:t>
            </a:r>
            <a:r>
              <a:rPr lang="en-US" dirty="0" err="1"/>
              <a:t>konton</a:t>
            </a:r>
            <a:r>
              <a:rPr lang="en-US" dirty="0"/>
              <a:t> </a:t>
            </a:r>
            <a:r>
              <a:rPr lang="en-US" dirty="0" err="1"/>
              <a:t>superlätt</a:t>
            </a:r>
            <a:r>
              <a:rPr lang="en-US" dirty="0"/>
              <a:t>!</a:t>
            </a:r>
            <a:br>
              <a:rPr lang="en-US" dirty="0"/>
            </a:br>
            <a:endParaRPr b="0" i="0" dirty="0"/>
          </a:p>
        </p:txBody>
      </p:sp>
      <p:sp>
        <p:nvSpPr>
          <p:cNvPr id="1623" name="Google Shape;1623;p4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24" name="Google Shape;1624;p4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sv-SE" sz="1200" b="1" i="0" u="none" strike="noStrike" kern="1200" dirty="0">
                <a:solidFill>
                  <a:schemeClr val="tx1"/>
                </a:solidFill>
                <a:effectLst/>
                <a:latin typeface="+mn-lt"/>
                <a:ea typeface="+mn-ea"/>
                <a:cs typeface="+mn-cs"/>
              </a:rPr>
              <a:t>Sammanfatta vad som gör ett lösenord starkt!</a:t>
            </a:r>
            <a:endParaRPr lang="sv-SE" b="0" dirty="0">
              <a:effectLst/>
            </a:endParaRPr>
          </a:p>
          <a:p>
            <a:pPr rtl="0"/>
            <a:br>
              <a:rPr lang="sv-SE" sz="1200" b="1" i="1" u="none" strike="noStrike" kern="1200" dirty="0">
                <a:solidFill>
                  <a:schemeClr val="tx1"/>
                </a:solidFill>
                <a:effectLst/>
                <a:latin typeface="+mn-lt"/>
                <a:ea typeface="+mn-ea"/>
                <a:cs typeface="+mn-cs"/>
              </a:rPr>
            </a:br>
            <a:r>
              <a:rPr lang="sv-SE" sz="1200" b="1" i="1" u="sng" strike="noStrike" kern="1200" dirty="0">
                <a:solidFill>
                  <a:schemeClr val="tx1"/>
                </a:solidFill>
                <a:effectLst/>
                <a:latin typeface="+mn-lt"/>
                <a:ea typeface="+mn-ea"/>
                <a:cs typeface="+mn-cs"/>
              </a:rPr>
              <a:t>Exempel-manus:</a:t>
            </a:r>
          </a:p>
          <a:p>
            <a:endParaRPr lang="sv-SE" b="0" dirty="0">
              <a:effectLst/>
            </a:endParaRPr>
          </a:p>
          <a:p>
            <a:pPr rtl="0"/>
            <a:r>
              <a:rPr lang="sv-SE" sz="1200" b="0" i="0" u="none" strike="noStrike" kern="1200" dirty="0">
                <a:solidFill>
                  <a:schemeClr val="tx1"/>
                </a:solidFill>
                <a:effectLst/>
                <a:latin typeface="+mn-lt"/>
                <a:ea typeface="+mn-ea"/>
                <a:cs typeface="+mn-cs"/>
              </a:rPr>
              <a:t>Låt oss gå genom de tre sakerna som gör ett lösenord starkt igen!</a:t>
            </a:r>
            <a:br>
              <a:rPr lang="sv-SE" sz="1200" b="0" i="0" u="none" strike="noStrike" kern="1200" dirty="0">
                <a:solidFill>
                  <a:schemeClr val="tx1"/>
                </a:solidFill>
                <a:effectLst/>
                <a:latin typeface="+mn-lt"/>
                <a:ea typeface="+mn-ea"/>
                <a:cs typeface="+mn-cs"/>
              </a:rPr>
            </a:br>
            <a:br>
              <a:rPr lang="sv-SE" sz="1200" b="0" i="0" u="none" strike="noStrike" kern="1200" dirty="0">
                <a:solidFill>
                  <a:schemeClr val="tx1"/>
                </a:solidFill>
                <a:effectLst/>
                <a:latin typeface="+mn-lt"/>
                <a:ea typeface="+mn-ea"/>
                <a:cs typeface="+mn-cs"/>
              </a:rPr>
            </a:br>
            <a:r>
              <a:rPr lang="sv-SE" b="1" dirty="0"/>
              <a:t>Först: långt.</a:t>
            </a:r>
            <a:br>
              <a:rPr lang="sv-SE" dirty="0"/>
            </a:br>
            <a:r>
              <a:rPr lang="sv-SE" dirty="0"/>
              <a:t>Sikta på minst 12–15 tecken.</a:t>
            </a:r>
            <a:br>
              <a:rPr lang="sv-SE" dirty="0"/>
            </a:br>
            <a:r>
              <a:rPr lang="sv-SE" dirty="0"/>
              <a:t>Längden är det som gör störst skillnad, precis som med kodlåset vi nyss tittade på.</a:t>
            </a:r>
            <a:br>
              <a:rPr lang="sv-SE" sz="1200" b="0" i="0" u="none" strike="noStrike" kern="1200" dirty="0">
                <a:solidFill>
                  <a:schemeClr val="tx1"/>
                </a:solidFill>
                <a:effectLst/>
                <a:latin typeface="+mn-lt"/>
                <a:ea typeface="+mn-ea"/>
                <a:cs typeface="+mn-cs"/>
              </a:rPr>
            </a:br>
            <a:br>
              <a:rPr lang="sv-SE" sz="1200" b="0" i="0" u="none" strike="noStrike" kern="1200" dirty="0">
                <a:solidFill>
                  <a:schemeClr val="tx1"/>
                </a:solidFill>
                <a:effectLst/>
                <a:latin typeface="+mn-lt"/>
                <a:ea typeface="+mn-ea"/>
                <a:cs typeface="+mn-cs"/>
              </a:rPr>
            </a:br>
            <a:endParaRPr lang="sv-SE" b="0" dirty="0">
              <a:effectLst/>
            </a:endParaRPr>
          </a:p>
          <a:p>
            <a:br>
              <a:rPr lang="sv-SE" dirty="0"/>
            </a:br>
            <a:endParaRPr lang="sv-SE" b="0" i="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E21F2-9DFB-7BFE-42D9-C61C8EDF5B65}"/>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08CD9230-0A89-A346-637F-6A8952BB143A}"/>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9C7C8603-F5A9-EB4A-1A63-B7C00E43EF4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E77E4D1F-5D28-6577-7942-03CAA03FECA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69FE5D8-6E4F-7BF9-A43D-D1F9CA4E6C6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rtl="0">
              <a:lnSpc>
                <a:spcPct val="100000"/>
              </a:lnSpc>
              <a:spcBef>
                <a:spcPts val="0"/>
              </a:spcBef>
              <a:spcAft>
                <a:spcPts val="0"/>
              </a:spcAft>
              <a:buClr>
                <a:schemeClr val="dk1"/>
              </a:buClr>
              <a:buSzPts val="1200"/>
              <a:buFont typeface="Calibri"/>
              <a:buNone/>
            </a:pPr>
            <a:r>
              <a:rPr lang="sv-SE" b="1" i="0" dirty="0"/>
              <a:t>Sammanfatta vad som gör ett lösenord starkt!</a:t>
            </a:r>
            <a:endParaRPr lang="sv-SE" dirty="0"/>
          </a:p>
          <a:p>
            <a:pPr rtl="0"/>
            <a:br>
              <a:rPr lang="sv-SE" b="1" i="1" dirty="0"/>
            </a:br>
            <a:r>
              <a:rPr lang="sv-SE" sz="1200" b="1" i="1" u="sng" strike="noStrike" kern="1200" dirty="0">
                <a:solidFill>
                  <a:schemeClr val="tx1"/>
                </a:solidFill>
                <a:effectLst/>
                <a:latin typeface="+mn-lt"/>
                <a:ea typeface="+mn-ea"/>
                <a:cs typeface="+mn-cs"/>
              </a:rPr>
              <a:t>Exempel-manus:</a:t>
            </a:r>
          </a:p>
          <a:p>
            <a:pPr marL="0" lvl="0" indent="0" algn="l" rtl="0">
              <a:spcBef>
                <a:spcPts val="0"/>
              </a:spcBef>
              <a:spcAft>
                <a:spcPts val="0"/>
              </a:spcAft>
              <a:buNone/>
            </a:pPr>
            <a:endParaRPr lang="sv-SE" b="1" i="1" dirty="0"/>
          </a:p>
          <a:p>
            <a:pPr marL="0" lvl="0" indent="0" algn="l" rtl="0">
              <a:spcBef>
                <a:spcPts val="0"/>
              </a:spcBef>
              <a:spcAft>
                <a:spcPts val="0"/>
              </a:spcAft>
              <a:buNone/>
            </a:pPr>
            <a:r>
              <a:rPr lang="sv-SE" b="1" dirty="0"/>
              <a:t>Sedan: variation.</a:t>
            </a:r>
            <a:br>
              <a:rPr lang="sv-SE" dirty="0"/>
            </a:br>
            <a:r>
              <a:rPr lang="sv-SE" dirty="0"/>
              <a:t>Blanda bokstäver, siffror och specialtecken.</a:t>
            </a:r>
            <a:br>
              <a:rPr lang="sv-SE" dirty="0"/>
            </a:br>
            <a:r>
              <a:rPr lang="sv-SE" dirty="0"/>
              <a:t>Ju större blandning, desto fler kombinationer måste en hackare gissa.!</a:t>
            </a:r>
            <a:br>
              <a:rPr lang="sv-SE" dirty="0"/>
            </a:br>
            <a:endParaRPr lang="sv-SE" b="0" i="0" dirty="0"/>
          </a:p>
        </p:txBody>
      </p:sp>
      <p:sp>
        <p:nvSpPr>
          <p:cNvPr id="6" name="Footer Placeholder 5">
            <a:extLst>
              <a:ext uri="{FF2B5EF4-FFF2-40B4-BE49-F238E27FC236}">
                <a16:creationId xmlns:a16="http://schemas.microsoft.com/office/drawing/2014/main" id="{1AA53474-C40A-96D8-ACD0-7064CC04C59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D13A6C1A-D836-A27A-E390-FCA850D95BD8}"/>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43365213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9A3A7-C342-6A68-F146-CF2DC8927C57}"/>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26737850-23D5-6C44-86AE-74924F519D5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E53E9BC7-20D1-EBEC-7BC3-039E127423C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3690907B-E512-5339-68FE-5EC274921A0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E752A51-C8EB-4A03-289A-13B1E874574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rtl="0">
              <a:lnSpc>
                <a:spcPct val="100000"/>
              </a:lnSpc>
              <a:spcBef>
                <a:spcPts val="0"/>
              </a:spcBef>
              <a:spcAft>
                <a:spcPts val="0"/>
              </a:spcAft>
              <a:buClr>
                <a:schemeClr val="dk1"/>
              </a:buClr>
              <a:buSzPts val="1200"/>
              <a:buFont typeface="Calibri"/>
              <a:buNone/>
            </a:pPr>
            <a:r>
              <a:rPr lang="sv-SE" b="1" i="0" dirty="0"/>
              <a:t>Sammanfatta vad som gör ett lösenord starkt!</a:t>
            </a:r>
          </a:p>
          <a:p>
            <a:pPr marL="0" marR="0" lvl="0" indent="0" algn="l" rtl="0">
              <a:lnSpc>
                <a:spcPct val="100000"/>
              </a:lnSpc>
              <a:spcBef>
                <a:spcPts val="0"/>
              </a:spcBef>
              <a:spcAft>
                <a:spcPts val="0"/>
              </a:spcAft>
              <a:buClr>
                <a:schemeClr val="dk1"/>
              </a:buClr>
              <a:buSzPts val="1200"/>
              <a:buFont typeface="Calibri"/>
              <a:buNone/>
            </a:pPr>
            <a:endParaRPr lang="sv-SE" b="1" i="0" dirty="0"/>
          </a:p>
          <a:p>
            <a:pPr marL="0" marR="0" lvl="0" indent="0" algn="l" rtl="0">
              <a:lnSpc>
                <a:spcPct val="100000"/>
              </a:lnSpc>
              <a:spcBef>
                <a:spcPts val="0"/>
              </a:spcBef>
              <a:spcAft>
                <a:spcPts val="0"/>
              </a:spcAft>
              <a:buClr>
                <a:schemeClr val="dk1"/>
              </a:buClr>
              <a:buSzPts val="1200"/>
              <a:buFont typeface="Calibri"/>
              <a:buNone/>
            </a:pPr>
            <a:r>
              <a:rPr lang="sv-SE" b="0" i="1" dirty="0"/>
              <a:t>-&gt; Tips: Visa detta som de tre hörnstenarna av ett bra lösenord!</a:t>
            </a:r>
            <a:endParaRPr lang="sv-SE" dirty="0"/>
          </a:p>
          <a:p>
            <a:r>
              <a:rPr lang="sv-SE" i="1" dirty="0"/>
              <a:t>-&gt; Tips: du kan också tipsa om att skapa lösenord med hjälp av en lösenordsfras / lösenordsmening. Det hjälper dig att komma ihåg lösenorden och blir svårare att komma fram till. Ex kan du ta första delen i en låt-text du gillar och använda första bokstaven i varje ord, variera mellan stora och små bokstäver. </a:t>
            </a:r>
            <a:endParaRPr lang="sv-SE" dirty="0"/>
          </a:p>
          <a:p>
            <a:pPr rtl="0"/>
            <a:br>
              <a:rPr lang="sv-SE" b="1" i="1" dirty="0"/>
            </a:br>
            <a:r>
              <a:rPr lang="sv-SE" sz="1200" b="1" i="1" u="sng" strike="noStrike" kern="1200" dirty="0">
                <a:solidFill>
                  <a:schemeClr val="tx1"/>
                </a:solidFill>
                <a:effectLst/>
                <a:latin typeface="+mn-lt"/>
                <a:ea typeface="+mn-ea"/>
                <a:cs typeface="+mn-cs"/>
              </a:rPr>
              <a:t>Exempel-manus:</a:t>
            </a:r>
          </a:p>
          <a:p>
            <a:pPr marL="0" lvl="0" indent="0" algn="l" rtl="0">
              <a:spcBef>
                <a:spcPts val="0"/>
              </a:spcBef>
              <a:spcAft>
                <a:spcPts val="0"/>
              </a:spcAft>
              <a:buNone/>
            </a:pPr>
            <a:endParaRPr lang="sv-SE" b="1" i="1" dirty="0"/>
          </a:p>
          <a:p>
            <a:pPr marL="0" lvl="0" indent="0" algn="l" rtl="0">
              <a:spcBef>
                <a:spcPts val="0"/>
              </a:spcBef>
              <a:spcAft>
                <a:spcPts val="0"/>
              </a:spcAft>
              <a:buNone/>
            </a:pPr>
            <a:r>
              <a:rPr lang="sv-SE" b="1" dirty="0"/>
              <a:t>Till sist: unikt.</a:t>
            </a:r>
            <a:br>
              <a:rPr lang="sv-SE" dirty="0"/>
            </a:br>
            <a:r>
              <a:rPr lang="sv-SE" dirty="0"/>
              <a:t>Återanvänd aldrig samma lösenord på flera tjänster.</a:t>
            </a:r>
            <a:br>
              <a:rPr lang="sv-SE" dirty="0"/>
            </a:br>
            <a:r>
              <a:rPr lang="sv-SE" dirty="0"/>
              <a:t>Om ett konto blir hackat ska inte resten kunna följa med.</a:t>
            </a:r>
          </a:p>
          <a:p>
            <a:pPr marL="0" lvl="0" indent="0" algn="l" rtl="0">
              <a:spcBef>
                <a:spcPts val="0"/>
              </a:spcBef>
              <a:spcAft>
                <a:spcPts val="0"/>
              </a:spcAft>
              <a:buNone/>
            </a:pPr>
            <a:endParaRPr lang="sv-SE" b="0" i="0" dirty="0"/>
          </a:p>
          <a:p>
            <a:pPr marL="0" lvl="0" indent="0" algn="l" rtl="0">
              <a:spcBef>
                <a:spcPts val="0"/>
              </a:spcBef>
              <a:spcAft>
                <a:spcPts val="0"/>
              </a:spcAft>
              <a:buNone/>
            </a:pPr>
            <a:r>
              <a:rPr lang="sv-SE" dirty="0"/>
              <a:t>Tre enkla saker:</a:t>
            </a:r>
          </a:p>
          <a:p>
            <a:pPr marL="171450" lvl="0" indent="-171450" algn="l" rtl="0">
              <a:spcBef>
                <a:spcPts val="0"/>
              </a:spcBef>
              <a:spcAft>
                <a:spcPts val="0"/>
              </a:spcAft>
              <a:buFont typeface="Wingdings" panose="05000000000000000000" pitchFamily="2" charset="2"/>
              <a:buChar char="è"/>
            </a:pPr>
            <a:r>
              <a:rPr lang="sv-SE" dirty="0"/>
              <a:t>långt, varierat och unikt…</a:t>
            </a:r>
          </a:p>
          <a:p>
            <a:pPr marL="0" lvl="0" indent="0" algn="l" rtl="0">
              <a:spcBef>
                <a:spcPts val="0"/>
              </a:spcBef>
              <a:spcAft>
                <a:spcPts val="0"/>
              </a:spcAft>
              <a:buFont typeface="Wingdings" panose="05000000000000000000" pitchFamily="2" charset="2"/>
              <a:buNone/>
            </a:pPr>
            <a:r>
              <a:rPr lang="sv-SE" dirty="0"/>
              <a:t>och du har redan gjort det extremt mycket svårare för hackare att sno dina konton</a:t>
            </a:r>
            <a:endParaRPr lang="sv-SE" b="0" i="0" dirty="0"/>
          </a:p>
        </p:txBody>
      </p:sp>
      <p:sp>
        <p:nvSpPr>
          <p:cNvPr id="6" name="Footer Placeholder 5">
            <a:extLst>
              <a:ext uri="{FF2B5EF4-FFF2-40B4-BE49-F238E27FC236}">
                <a16:creationId xmlns:a16="http://schemas.microsoft.com/office/drawing/2014/main" id="{63FD3B87-0D4B-1DD5-1E06-F8B7FB6EFB5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E82CA983-AB12-D443-89FB-AC04085ED65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3742691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6"/>
        <p:cNvGrpSpPr/>
        <p:nvPr/>
      </p:nvGrpSpPr>
      <p:grpSpPr>
        <a:xfrm>
          <a:off x="0" y="0"/>
          <a:ext cx="0" cy="0"/>
          <a:chOff x="0" y="0"/>
          <a:chExt cx="0" cy="0"/>
        </a:xfrm>
      </p:grpSpPr>
      <p:sp>
        <p:nvSpPr>
          <p:cNvPr id="1657" name="Google Shape;1657;p4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58" name="Google Shape;1658;p4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59" name="Google Shape;1659;p4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0" name="Google Shape;1660;p4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https://www.vpn.com/PASSWORD-CHECKER/</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b="1" dirty="0"/>
              <a:t>Visa lite </a:t>
            </a:r>
            <a:r>
              <a:rPr lang="en-US" b="1" dirty="0" err="1"/>
              <a:t>olika</a:t>
            </a:r>
            <a:r>
              <a:rPr lang="en-US" b="1" dirty="0"/>
              <a:t> </a:t>
            </a:r>
            <a:r>
              <a:rPr lang="en-US" b="1" dirty="0" err="1"/>
              <a:t>lösenord</a:t>
            </a:r>
            <a:r>
              <a:rPr lang="en-US" b="1" dirty="0"/>
              <a:t>!</a:t>
            </a:r>
            <a:endParaRPr dirty="0"/>
          </a:p>
          <a:p>
            <a:pPr marL="0" lvl="0" indent="0" algn="l" rtl="0">
              <a:spcBef>
                <a:spcPts val="0"/>
              </a:spcBef>
              <a:spcAft>
                <a:spcPts val="0"/>
              </a:spcAft>
              <a:buNone/>
            </a:pPr>
            <a:endParaRPr b="1" dirty="0"/>
          </a:p>
          <a:p>
            <a:pPr marL="0" lvl="0" indent="0" algn="l" rtl="0">
              <a:spcBef>
                <a:spcPts val="0"/>
              </a:spcBef>
              <a:spcAft>
                <a:spcPts val="0"/>
              </a:spcAft>
              <a:buNone/>
            </a:pPr>
            <a:r>
              <a:rPr lang="en-US" i="1" dirty="0"/>
              <a:t>Om man </a:t>
            </a:r>
            <a:r>
              <a:rPr lang="en-US" i="1" dirty="0" err="1"/>
              <a:t>bläddrar</a:t>
            </a:r>
            <a:r>
              <a:rPr lang="en-US" i="1" dirty="0"/>
              <a:t> </a:t>
            </a:r>
            <a:r>
              <a:rPr lang="en-US" i="1" dirty="0" err="1"/>
              <a:t>ner</a:t>
            </a:r>
            <a:r>
              <a:rPr lang="en-US" i="1" dirty="0"/>
              <a:t> lite </a:t>
            </a:r>
            <a:r>
              <a:rPr lang="en-US" i="1" dirty="0" err="1"/>
              <a:t>på</a:t>
            </a:r>
            <a:r>
              <a:rPr lang="en-US" i="1" dirty="0"/>
              <a:t> </a:t>
            </a:r>
            <a:r>
              <a:rPr lang="en-US" i="1" dirty="0" err="1"/>
              <a:t>sidan</a:t>
            </a:r>
            <a:r>
              <a:rPr lang="en-US" i="1" dirty="0"/>
              <a:t> </a:t>
            </a:r>
            <a:r>
              <a:rPr lang="en-US" i="1" dirty="0" err="1"/>
              <a:t>så</a:t>
            </a:r>
            <a:r>
              <a:rPr lang="en-US" i="1" dirty="0"/>
              <a:t> ser man </a:t>
            </a:r>
            <a:r>
              <a:rPr lang="en-US" i="1" dirty="0" err="1"/>
              <a:t>hur</a:t>
            </a:r>
            <a:r>
              <a:rPr lang="en-US" i="1" dirty="0"/>
              <a:t> </a:t>
            </a:r>
            <a:r>
              <a:rPr lang="en-US" i="1" dirty="0" err="1"/>
              <a:t>lång</a:t>
            </a:r>
            <a:r>
              <a:rPr lang="en-US" i="1" dirty="0"/>
              <a:t> </a:t>
            </a:r>
            <a:r>
              <a:rPr lang="en-US" i="1" dirty="0" err="1"/>
              <a:t>tid</a:t>
            </a:r>
            <a:r>
              <a:rPr lang="en-US" i="1" dirty="0"/>
              <a:t> det tar </a:t>
            </a:r>
            <a:r>
              <a:rPr lang="en-US" i="1" dirty="0" err="1"/>
              <a:t>att</a:t>
            </a:r>
            <a:r>
              <a:rPr lang="en-US" i="1" dirty="0"/>
              <a:t> </a:t>
            </a:r>
            <a:r>
              <a:rPr lang="en-US" i="1" dirty="0" err="1"/>
              <a:t>hacka</a:t>
            </a:r>
            <a:r>
              <a:rPr lang="en-US" i="1" dirty="0"/>
              <a:t>.</a:t>
            </a:r>
            <a:br>
              <a:rPr lang="en-US" i="1" dirty="0"/>
            </a:br>
            <a:r>
              <a:rPr lang="en-US" i="1" dirty="0"/>
              <a:t>Om du </a:t>
            </a:r>
            <a:r>
              <a:rPr lang="en-US" i="1" dirty="0" err="1"/>
              <a:t>inte</a:t>
            </a:r>
            <a:r>
              <a:rPr lang="en-US" i="1" dirty="0"/>
              <a:t> </a:t>
            </a:r>
            <a:r>
              <a:rPr lang="en-US" i="1" dirty="0" err="1"/>
              <a:t>avslöjat</a:t>
            </a:r>
            <a:r>
              <a:rPr lang="en-US" i="1" dirty="0"/>
              <a:t> </a:t>
            </a:r>
            <a:r>
              <a:rPr lang="en-US" i="1" dirty="0" err="1"/>
              <a:t>hur</a:t>
            </a:r>
            <a:r>
              <a:rPr lang="en-US" i="1" dirty="0"/>
              <a:t> </a:t>
            </a:r>
            <a:r>
              <a:rPr lang="en-US" i="1" dirty="0" err="1"/>
              <a:t>lång</a:t>
            </a:r>
            <a:r>
              <a:rPr lang="en-US" i="1" dirty="0"/>
              <a:t> </a:t>
            </a:r>
            <a:r>
              <a:rPr lang="en-US" i="1" dirty="0" err="1"/>
              <a:t>tid</a:t>
            </a:r>
            <a:r>
              <a:rPr lang="en-US" i="1" dirty="0"/>
              <a:t> </a:t>
            </a:r>
            <a:r>
              <a:rPr lang="en-US" i="1" dirty="0" err="1"/>
              <a:t>lösenorden</a:t>
            </a:r>
            <a:r>
              <a:rPr lang="en-US" i="1" dirty="0"/>
              <a:t> </a:t>
            </a:r>
            <a:r>
              <a:rPr lang="en-US" i="1" dirty="0" err="1"/>
              <a:t>innan</a:t>
            </a:r>
            <a:r>
              <a:rPr lang="en-US" i="1" dirty="0"/>
              <a:t> tar </a:t>
            </a:r>
            <a:r>
              <a:rPr lang="en-US" i="1" dirty="0" err="1"/>
              <a:t>att</a:t>
            </a:r>
            <a:r>
              <a:rPr lang="en-US" i="1" dirty="0"/>
              <a:t> </a:t>
            </a:r>
            <a:r>
              <a:rPr lang="en-US" i="1" dirty="0" err="1"/>
              <a:t>hacka</a:t>
            </a:r>
            <a:r>
              <a:rPr lang="en-US" i="1" dirty="0"/>
              <a:t> </a:t>
            </a:r>
            <a:r>
              <a:rPr lang="en-US" i="1" dirty="0" err="1"/>
              <a:t>så</a:t>
            </a:r>
            <a:r>
              <a:rPr lang="en-US" i="1" dirty="0"/>
              <a:t> </a:t>
            </a:r>
            <a:r>
              <a:rPr lang="en-US" i="1" dirty="0" err="1"/>
              <a:t>kan</a:t>
            </a:r>
            <a:r>
              <a:rPr lang="en-US" i="1" dirty="0"/>
              <a:t> du be </a:t>
            </a:r>
            <a:r>
              <a:rPr lang="en-US" i="1" dirty="0" err="1"/>
              <a:t>eleverna</a:t>
            </a:r>
            <a:r>
              <a:rPr lang="en-US" i="1" dirty="0"/>
              <a:t> </a:t>
            </a:r>
            <a:r>
              <a:rPr lang="en-US" i="1" dirty="0" err="1"/>
              <a:t>gissa</a:t>
            </a:r>
            <a:r>
              <a:rPr lang="en-US" i="1" dirty="0"/>
              <a:t> </a:t>
            </a:r>
            <a:r>
              <a:rPr lang="en-US" i="1" dirty="0" err="1"/>
              <a:t>hur</a:t>
            </a:r>
            <a:r>
              <a:rPr lang="en-US" i="1" dirty="0"/>
              <a:t> </a:t>
            </a:r>
            <a:r>
              <a:rPr lang="en-US" i="1" dirty="0" err="1"/>
              <a:t>lång</a:t>
            </a:r>
            <a:r>
              <a:rPr lang="en-US" i="1" dirty="0"/>
              <a:t> </a:t>
            </a:r>
            <a:r>
              <a:rPr lang="en-US" i="1" dirty="0" err="1"/>
              <a:t>tid</a:t>
            </a:r>
            <a:r>
              <a:rPr lang="en-US" i="1" dirty="0"/>
              <a:t> det tar.</a:t>
            </a:r>
            <a:endParaRPr dirty="0"/>
          </a:p>
          <a:p>
            <a:pPr marL="0" lvl="0" indent="0" algn="l" rtl="0">
              <a:spcBef>
                <a:spcPts val="0"/>
              </a:spcBef>
              <a:spcAft>
                <a:spcPts val="0"/>
              </a:spcAft>
              <a:buNone/>
            </a:pPr>
            <a:endParaRPr b="1" dirty="0"/>
          </a:p>
          <a:p>
            <a:pPr marL="0" lvl="0" indent="0" algn="l" rtl="0">
              <a:lnSpc>
                <a:spcPct val="479916"/>
              </a:lnSpc>
              <a:spcBef>
                <a:spcPts val="0"/>
              </a:spcBef>
              <a:spcAft>
                <a:spcPts val="0"/>
              </a:spcAft>
              <a:buNone/>
            </a:pPr>
            <a:r>
              <a:rPr lang="en-US" sz="1200" dirty="0"/>
              <a:t>1q!#()</a:t>
            </a:r>
            <a:endParaRPr dirty="0"/>
          </a:p>
          <a:p>
            <a:pPr marL="0" lvl="0" indent="0" algn="l" rtl="0">
              <a:lnSpc>
                <a:spcPct val="479916"/>
              </a:lnSpc>
              <a:spcBef>
                <a:spcPts val="0"/>
              </a:spcBef>
              <a:spcAft>
                <a:spcPts val="0"/>
              </a:spcAft>
              <a:buNone/>
            </a:pPr>
            <a:r>
              <a:rPr lang="en-US" sz="1200" dirty="0"/>
              <a:t>Jaghar3prickigahundar! </a:t>
            </a:r>
            <a:endParaRPr dirty="0"/>
          </a:p>
          <a:p>
            <a:pPr marL="0" lvl="0" indent="0" algn="l" rtl="0">
              <a:spcBef>
                <a:spcPts val="0"/>
              </a:spcBef>
              <a:spcAft>
                <a:spcPts val="0"/>
              </a:spcAft>
              <a:buNone/>
            </a:pPr>
            <a:endParaRPr b="1" dirty="0"/>
          </a:p>
        </p:txBody>
      </p:sp>
      <p:sp>
        <p:nvSpPr>
          <p:cNvPr id="1661" name="Google Shape;1661;p4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62" name="Google Shape;1662;p4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Vi ska börja med att prata om personlig integritet online</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9"/>
        <p:cNvGrpSpPr/>
        <p:nvPr/>
      </p:nvGrpSpPr>
      <p:grpSpPr>
        <a:xfrm>
          <a:off x="0" y="0"/>
          <a:ext cx="0" cy="0"/>
          <a:chOff x="0" y="0"/>
          <a:chExt cx="0" cy="0"/>
        </a:xfrm>
      </p:grpSpPr>
      <p:sp>
        <p:nvSpPr>
          <p:cNvPr id="2100" name="Google Shape;2100;p6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01" name="Google Shape;2101;p6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02" name="Google Shape;2102;p6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3" name="Google Shape;2103;p6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Visa </a:t>
            </a:r>
            <a:r>
              <a:rPr lang="en-US" b="1" dirty="0" err="1"/>
              <a:t>hur</a:t>
            </a:r>
            <a:r>
              <a:rPr lang="en-US" b="1" dirty="0"/>
              <a:t> man ska </a:t>
            </a:r>
            <a:r>
              <a:rPr lang="en-US" b="1" dirty="0" err="1"/>
              <a:t>tänka</a:t>
            </a:r>
            <a:r>
              <a:rPr lang="en-US" b="1" dirty="0"/>
              <a:t> om </a:t>
            </a:r>
            <a:r>
              <a:rPr lang="en-US" b="1" dirty="0" err="1"/>
              <a:t>något</a:t>
            </a:r>
            <a:r>
              <a:rPr lang="en-US" b="1" dirty="0"/>
              <a:t> </a:t>
            </a:r>
            <a:r>
              <a:rPr lang="en-US" b="1" dirty="0" err="1"/>
              <a:t>gått</a:t>
            </a:r>
            <a:r>
              <a:rPr lang="en-US" b="1" dirty="0"/>
              <a:t> </a:t>
            </a:r>
            <a:r>
              <a:rPr lang="en-US" b="1" dirty="0" err="1"/>
              <a:t>snett</a:t>
            </a:r>
            <a:r>
              <a:rPr lang="en-US" b="1" dirty="0"/>
              <a:t>.</a:t>
            </a:r>
            <a:br>
              <a:rPr lang="en-US" b="0" i="1" dirty="0"/>
            </a:br>
            <a:br>
              <a:rPr lang="en-US" b="1" i="1" dirty="0"/>
            </a:br>
            <a:r>
              <a:rPr lang="en-US" b="1" i="1" u="sng" dirty="0" err="1"/>
              <a:t>Exempel</a:t>
            </a:r>
            <a:r>
              <a:rPr lang="en-US" b="1" i="1" u="sng" dirty="0"/>
              <a:t>-manus:</a:t>
            </a:r>
            <a:endParaRPr u="sng" dirty="0"/>
          </a:p>
          <a:p>
            <a:pPr marL="0" lvl="0" indent="0" algn="l" rtl="0">
              <a:spcBef>
                <a:spcPts val="0"/>
              </a:spcBef>
              <a:spcAft>
                <a:spcPts val="0"/>
              </a:spcAft>
              <a:buNone/>
            </a:pPr>
            <a:endParaRPr b="1" i="1" dirty="0"/>
          </a:p>
          <a:p>
            <a:pPr marL="0" lvl="0" indent="0" algn="l" rtl="0">
              <a:spcBef>
                <a:spcPts val="0"/>
              </a:spcBef>
              <a:spcAft>
                <a:spcPts val="0"/>
              </a:spcAft>
              <a:buNone/>
            </a:pPr>
            <a:r>
              <a:rPr lang="en-US" b="0" i="0" dirty="0"/>
              <a:t>Nu ska vi </a:t>
            </a:r>
            <a:r>
              <a:rPr lang="en-US" b="0" i="0" dirty="0" err="1"/>
              <a:t>gå</a:t>
            </a:r>
            <a:r>
              <a:rPr lang="en-US" b="0" i="0" dirty="0"/>
              <a:t> </a:t>
            </a:r>
            <a:r>
              <a:rPr lang="en-US" b="0" i="0" dirty="0" err="1"/>
              <a:t>genom</a:t>
            </a:r>
            <a:r>
              <a:rPr lang="en-US" b="0" i="0" dirty="0"/>
              <a:t> lite tips om </a:t>
            </a:r>
            <a:r>
              <a:rPr lang="en-US" b="0" i="0" dirty="0" err="1"/>
              <a:t>något</a:t>
            </a:r>
            <a:r>
              <a:rPr lang="en-US" b="0" i="0" dirty="0"/>
              <a:t> </a:t>
            </a:r>
            <a:r>
              <a:rPr lang="en-US" b="0" i="0" dirty="0" err="1"/>
              <a:t>händer</a:t>
            </a:r>
            <a:r>
              <a:rPr lang="en-US" b="0" i="0" dirty="0"/>
              <a:t>.</a:t>
            </a:r>
            <a:br>
              <a:rPr lang="en-US" b="0" i="0" dirty="0"/>
            </a:br>
            <a:r>
              <a:rPr lang="en-US" b="0" i="0" dirty="0" err="1"/>
              <a:t>Försök</a:t>
            </a:r>
            <a:r>
              <a:rPr lang="en-US" b="0" i="0" dirty="0"/>
              <a:t> ha med er dessa I </a:t>
            </a:r>
            <a:r>
              <a:rPr lang="en-US" b="0" i="0" dirty="0" err="1"/>
              <a:t>bakhuvudet</a:t>
            </a:r>
            <a:r>
              <a:rPr lang="en-US" b="0" i="0" dirty="0"/>
              <a:t> </a:t>
            </a:r>
            <a:r>
              <a:rPr lang="en-US" b="0" i="0" dirty="0" err="1"/>
              <a:t>så</a:t>
            </a:r>
            <a:r>
              <a:rPr lang="en-US" b="0" i="0" dirty="0"/>
              <a:t> Kanske </a:t>
            </a:r>
            <a:r>
              <a:rPr lang="en-US" b="0" i="0" dirty="0" err="1"/>
              <a:t>ni</a:t>
            </a:r>
            <a:r>
              <a:rPr lang="en-US" b="0" i="0" dirty="0"/>
              <a:t> </a:t>
            </a:r>
            <a:r>
              <a:rPr lang="en-US" b="0" i="0" dirty="0" err="1"/>
              <a:t>kan</a:t>
            </a:r>
            <a:r>
              <a:rPr lang="en-US" b="0" i="0" dirty="0"/>
              <a:t> </a:t>
            </a:r>
            <a:r>
              <a:rPr lang="en-US" b="0" i="0" dirty="0" err="1"/>
              <a:t>förhindra</a:t>
            </a:r>
            <a:r>
              <a:rPr lang="en-US" b="0" i="0" dirty="0"/>
              <a:t> </a:t>
            </a:r>
            <a:r>
              <a:rPr lang="en-US" b="0" i="0" dirty="0" err="1"/>
              <a:t>nästa</a:t>
            </a:r>
            <a:r>
              <a:rPr lang="en-US" b="0" i="0" dirty="0"/>
              <a:t> cyberattack!</a:t>
            </a:r>
            <a:endParaRPr dirty="0"/>
          </a:p>
          <a:p>
            <a:pPr marL="0" lvl="0" indent="0" algn="l" rtl="0">
              <a:spcBef>
                <a:spcPts val="0"/>
              </a:spcBef>
              <a:spcAft>
                <a:spcPts val="0"/>
              </a:spcAft>
              <a:buNone/>
            </a:pPr>
            <a:endParaRPr b="1" i="1" dirty="0"/>
          </a:p>
          <a:p>
            <a:pPr marL="0" lvl="0" indent="0" algn="l" rtl="0">
              <a:spcBef>
                <a:spcPts val="0"/>
              </a:spcBef>
              <a:spcAft>
                <a:spcPts val="0"/>
              </a:spcAft>
              <a:buNone/>
            </a:pPr>
            <a:endParaRPr b="0" i="0" dirty="0"/>
          </a:p>
        </p:txBody>
      </p:sp>
      <p:sp>
        <p:nvSpPr>
          <p:cNvPr id="2104" name="Google Shape;2104;p6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05" name="Google Shape;2105;p6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1"/>
        <p:cNvGrpSpPr/>
        <p:nvPr/>
      </p:nvGrpSpPr>
      <p:grpSpPr>
        <a:xfrm>
          <a:off x="0" y="0"/>
          <a:ext cx="0" cy="0"/>
          <a:chOff x="0" y="0"/>
          <a:chExt cx="0" cy="0"/>
        </a:xfrm>
      </p:grpSpPr>
      <p:sp>
        <p:nvSpPr>
          <p:cNvPr id="2122" name="Google Shape;2122;p6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23" name="Google Shape;2123;p6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24" name="Google Shape;2124;p6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5" name="Google Shape;2125;p6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Visa </a:t>
            </a:r>
            <a:r>
              <a:rPr lang="en-US" b="1" dirty="0" err="1"/>
              <a:t>hur</a:t>
            </a:r>
            <a:r>
              <a:rPr lang="en-US" b="1" dirty="0"/>
              <a:t> man ska </a:t>
            </a:r>
            <a:r>
              <a:rPr lang="en-US" b="1" dirty="0" err="1"/>
              <a:t>tänka</a:t>
            </a:r>
            <a:r>
              <a:rPr lang="en-US" b="1" dirty="0"/>
              <a:t> om </a:t>
            </a:r>
            <a:r>
              <a:rPr lang="en-US" b="1" dirty="0" err="1"/>
              <a:t>något</a:t>
            </a:r>
            <a:r>
              <a:rPr lang="en-US" b="1" dirty="0"/>
              <a:t> </a:t>
            </a:r>
            <a:r>
              <a:rPr lang="en-US" b="1" dirty="0" err="1"/>
              <a:t>gått</a:t>
            </a:r>
            <a:r>
              <a:rPr lang="en-US" b="1" dirty="0"/>
              <a:t> </a:t>
            </a:r>
            <a:r>
              <a:rPr lang="en-US" b="1" dirty="0" err="1"/>
              <a:t>snett</a:t>
            </a:r>
            <a:r>
              <a:rPr lang="en-US" b="1" dirty="0"/>
              <a:t>.</a:t>
            </a:r>
            <a:br>
              <a:rPr lang="en-US" b="0" i="1" dirty="0"/>
            </a:br>
            <a:br>
              <a:rPr lang="en-US" b="1" i="1" dirty="0"/>
            </a:br>
            <a:r>
              <a:rPr lang="en-US" b="1" i="1" u="sng" dirty="0" err="1"/>
              <a:t>Exempel</a:t>
            </a:r>
            <a:r>
              <a:rPr lang="en-US" b="1" i="1" u="sng" dirty="0"/>
              <a:t>-manus:</a:t>
            </a:r>
            <a:endParaRPr u="sng" dirty="0"/>
          </a:p>
          <a:p>
            <a:pPr marL="0" lvl="0" indent="0" algn="l" rtl="0">
              <a:spcBef>
                <a:spcPts val="0"/>
              </a:spcBef>
              <a:spcAft>
                <a:spcPts val="0"/>
              </a:spcAft>
              <a:buNone/>
            </a:pPr>
            <a:endParaRPr b="1" i="1" dirty="0"/>
          </a:p>
          <a:p>
            <a:pPr marL="0" lvl="0" indent="0" algn="l" rtl="0">
              <a:spcBef>
                <a:spcPts val="0"/>
              </a:spcBef>
              <a:spcAft>
                <a:spcPts val="0"/>
              </a:spcAft>
              <a:buNone/>
            </a:pPr>
            <a:r>
              <a:rPr lang="en-US" b="0" i="0" dirty="0"/>
              <a:t>Om </a:t>
            </a:r>
            <a:r>
              <a:rPr lang="en-US" b="0" i="0" dirty="0" err="1"/>
              <a:t>ni</a:t>
            </a:r>
            <a:r>
              <a:rPr lang="en-US" b="0" i="0" dirty="0"/>
              <a:t> marker </a:t>
            </a:r>
            <a:r>
              <a:rPr lang="en-US" b="0" i="0" dirty="0" err="1"/>
              <a:t>att</a:t>
            </a:r>
            <a:r>
              <a:rPr lang="en-US" b="0" i="0" dirty="0"/>
              <a:t> </a:t>
            </a:r>
            <a:r>
              <a:rPr lang="en-US" b="0" i="0" dirty="0" err="1"/>
              <a:t>någon</a:t>
            </a:r>
            <a:r>
              <a:rPr lang="en-US" b="0" i="0" dirty="0"/>
              <a:t> </a:t>
            </a:r>
            <a:r>
              <a:rPr lang="en-US" b="0" i="0" dirty="0" err="1"/>
              <a:t>loggat</a:t>
            </a:r>
            <a:r>
              <a:rPr lang="en-US" b="0" i="0" dirty="0"/>
              <a:t> in </a:t>
            </a:r>
            <a:r>
              <a:rPr lang="en-US" b="0" i="0" dirty="0" err="1"/>
              <a:t>på</a:t>
            </a:r>
            <a:r>
              <a:rPr lang="en-US" b="0" i="0" dirty="0"/>
              <a:t> </a:t>
            </a:r>
            <a:r>
              <a:rPr lang="en-US" b="0" i="0" dirty="0" err="1"/>
              <a:t>ert</a:t>
            </a:r>
            <a:r>
              <a:rPr lang="en-US" b="0" i="0" dirty="0"/>
              <a:t> </a:t>
            </a:r>
            <a:r>
              <a:rPr lang="en-US" b="0" i="0" dirty="0" err="1"/>
              <a:t>konto</a:t>
            </a:r>
            <a:r>
              <a:rPr lang="en-US" b="0" i="0" dirty="0"/>
              <a:t>.</a:t>
            </a:r>
            <a:br>
              <a:rPr lang="en-US" b="0" i="0" dirty="0"/>
            </a:br>
            <a:r>
              <a:rPr lang="en-US" b="0" i="0" dirty="0" err="1"/>
              <a:t>Byt</a:t>
            </a:r>
            <a:r>
              <a:rPr lang="en-US" b="0" i="0" dirty="0"/>
              <a:t> </a:t>
            </a:r>
            <a:r>
              <a:rPr lang="en-US" b="0" i="0" dirty="0" err="1"/>
              <a:t>lösenord</a:t>
            </a:r>
            <a:r>
              <a:rPr lang="en-US" b="0" i="0" dirty="0"/>
              <a:t> </a:t>
            </a:r>
            <a:r>
              <a:rPr lang="en-US" b="0" i="0" dirty="0" err="1"/>
              <a:t>direkt</a:t>
            </a:r>
            <a:r>
              <a:rPr lang="en-US" b="0" i="0" dirty="0"/>
              <a:t>! Se </a:t>
            </a:r>
            <a:r>
              <a:rPr lang="en-US" b="0" i="0" dirty="0" err="1"/>
              <a:t>också</a:t>
            </a:r>
            <a:r>
              <a:rPr lang="en-US" b="0" i="0" dirty="0"/>
              <a:t> till </a:t>
            </a:r>
            <a:r>
              <a:rPr lang="en-US" b="0" i="0" dirty="0" err="1"/>
              <a:t>att</a:t>
            </a:r>
            <a:r>
              <a:rPr lang="en-US" b="0" i="0" dirty="0"/>
              <a:t> </a:t>
            </a:r>
            <a:r>
              <a:rPr lang="en-US" b="0" i="0" dirty="0" err="1"/>
              <a:t>ni</a:t>
            </a:r>
            <a:r>
              <a:rPr lang="en-US" b="0" i="0" dirty="0"/>
              <a:t> </a:t>
            </a:r>
            <a:r>
              <a:rPr lang="en-US" b="0" i="0" dirty="0" err="1"/>
              <a:t>inte</a:t>
            </a:r>
            <a:r>
              <a:rPr lang="en-US" b="0" i="0" dirty="0"/>
              <a:t> </a:t>
            </a:r>
            <a:r>
              <a:rPr lang="en-US" b="0" i="0" dirty="0" err="1"/>
              <a:t>har</a:t>
            </a:r>
            <a:r>
              <a:rPr lang="en-US" b="0" i="0" dirty="0"/>
              <a:t> </a:t>
            </a:r>
            <a:r>
              <a:rPr lang="en-US" b="0" i="0" dirty="0" err="1"/>
              <a:t>samma</a:t>
            </a:r>
            <a:r>
              <a:rPr lang="en-US" b="0" i="0" dirty="0"/>
              <a:t> </a:t>
            </a:r>
            <a:r>
              <a:rPr lang="en-US" b="0" i="0" dirty="0" err="1"/>
              <a:t>lösenord</a:t>
            </a:r>
            <a:r>
              <a:rPr lang="en-US" b="0" i="0" dirty="0"/>
              <a:t> </a:t>
            </a:r>
            <a:r>
              <a:rPr lang="en-US" b="0" i="0" dirty="0" err="1"/>
              <a:t>överallt</a:t>
            </a:r>
            <a:r>
              <a:rPr lang="en-US" b="0" i="0" dirty="0"/>
              <a:t>.</a:t>
            </a:r>
            <a:endParaRPr dirty="0"/>
          </a:p>
          <a:p>
            <a:pPr marL="0" lvl="0" indent="0" algn="l" rtl="0">
              <a:spcBef>
                <a:spcPts val="0"/>
              </a:spcBef>
              <a:spcAft>
                <a:spcPts val="0"/>
              </a:spcAft>
              <a:buNone/>
            </a:pPr>
            <a:endParaRPr b="0" i="0" dirty="0"/>
          </a:p>
        </p:txBody>
      </p:sp>
      <p:sp>
        <p:nvSpPr>
          <p:cNvPr id="2126" name="Google Shape;2126;p6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27" name="Google Shape;2127;p6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5"/>
        <p:cNvGrpSpPr/>
        <p:nvPr/>
      </p:nvGrpSpPr>
      <p:grpSpPr>
        <a:xfrm>
          <a:off x="0" y="0"/>
          <a:ext cx="0" cy="0"/>
          <a:chOff x="0" y="0"/>
          <a:chExt cx="0" cy="0"/>
        </a:xfrm>
      </p:grpSpPr>
      <p:sp>
        <p:nvSpPr>
          <p:cNvPr id="2146" name="Google Shape;2146;p6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47" name="Google Shape;2147;p6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48" name="Google Shape;2148;p6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9" name="Google Shape;2149;p6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Visa </a:t>
            </a:r>
            <a:r>
              <a:rPr lang="en-US" b="1" dirty="0" err="1"/>
              <a:t>hur</a:t>
            </a:r>
            <a:r>
              <a:rPr lang="en-US" b="1" dirty="0"/>
              <a:t> man ska </a:t>
            </a:r>
            <a:r>
              <a:rPr lang="en-US" b="1" dirty="0" err="1"/>
              <a:t>tänka</a:t>
            </a:r>
            <a:r>
              <a:rPr lang="en-US" b="1" dirty="0"/>
              <a:t> om </a:t>
            </a:r>
            <a:r>
              <a:rPr lang="en-US" b="1" dirty="0" err="1"/>
              <a:t>något</a:t>
            </a:r>
            <a:r>
              <a:rPr lang="en-US" b="1" dirty="0"/>
              <a:t> </a:t>
            </a:r>
            <a:r>
              <a:rPr lang="en-US" b="1" dirty="0" err="1"/>
              <a:t>gått</a:t>
            </a:r>
            <a:r>
              <a:rPr lang="en-US" b="1" dirty="0"/>
              <a:t> </a:t>
            </a:r>
            <a:r>
              <a:rPr lang="en-US" b="1" dirty="0" err="1"/>
              <a:t>snett</a:t>
            </a:r>
            <a:r>
              <a:rPr lang="en-US" b="1" dirty="0"/>
              <a:t>.</a:t>
            </a:r>
            <a:br>
              <a:rPr lang="en-US" b="0" i="1" dirty="0"/>
            </a:br>
            <a:br>
              <a:rPr lang="en-US" b="1" i="1" dirty="0"/>
            </a:br>
            <a:r>
              <a:rPr lang="en-US" b="1" i="1" u="sng" dirty="0" err="1"/>
              <a:t>Exempel</a:t>
            </a:r>
            <a:r>
              <a:rPr lang="en-US" b="1" i="1" u="sng" dirty="0"/>
              <a:t>-manus:</a:t>
            </a:r>
            <a:endParaRPr u="sng" dirty="0"/>
          </a:p>
          <a:p>
            <a:pPr marL="0" lvl="0" indent="0" algn="l" rtl="0">
              <a:spcBef>
                <a:spcPts val="0"/>
              </a:spcBef>
              <a:spcAft>
                <a:spcPts val="0"/>
              </a:spcAft>
              <a:buNone/>
            </a:pPr>
            <a:endParaRPr b="1" i="1" dirty="0"/>
          </a:p>
          <a:p>
            <a:pPr marL="0" lvl="0" indent="0" algn="l" rtl="0">
              <a:spcBef>
                <a:spcPts val="0"/>
              </a:spcBef>
              <a:spcAft>
                <a:spcPts val="0"/>
              </a:spcAft>
              <a:buNone/>
            </a:pPr>
            <a:r>
              <a:rPr lang="en-US" b="0" i="0" dirty="0" err="1"/>
              <a:t>Aktivera</a:t>
            </a:r>
            <a:r>
              <a:rPr lang="en-US" b="0" i="0" dirty="0"/>
              <a:t> MFA </a:t>
            </a:r>
            <a:r>
              <a:rPr lang="en-US" b="0" i="0" dirty="0" err="1"/>
              <a:t>på</a:t>
            </a:r>
            <a:r>
              <a:rPr lang="en-US" b="0" i="0" dirty="0"/>
              <a:t> alla </a:t>
            </a:r>
            <a:r>
              <a:rPr lang="en-US" b="0" i="0" dirty="0" err="1"/>
              <a:t>appar</a:t>
            </a:r>
            <a:r>
              <a:rPr lang="en-US" b="0" i="0" dirty="0"/>
              <a:t> det </a:t>
            </a:r>
            <a:r>
              <a:rPr lang="en-US" b="0" i="0" dirty="0" err="1"/>
              <a:t>går</a:t>
            </a:r>
            <a:r>
              <a:rPr lang="en-US" b="0" i="0" dirty="0"/>
              <a:t>.</a:t>
            </a:r>
            <a:br>
              <a:rPr lang="en-US" b="0" i="0" dirty="0"/>
            </a:br>
            <a:r>
              <a:rPr lang="en-US" b="0" i="0" dirty="0"/>
              <a:t>Snapchat, Instagram, </a:t>
            </a:r>
            <a:r>
              <a:rPr lang="en-US" b="0" i="0" dirty="0" err="1"/>
              <a:t>gmail</a:t>
            </a:r>
            <a:r>
              <a:rPr lang="en-US" b="0" i="0" dirty="0"/>
              <a:t> &amp; </a:t>
            </a:r>
            <a:r>
              <a:rPr lang="en-US" b="0" i="0" dirty="0" err="1"/>
              <a:t>allt</a:t>
            </a:r>
            <a:r>
              <a:rPr lang="en-US" b="0" i="0" dirty="0"/>
              <a:t> </a:t>
            </a:r>
            <a:r>
              <a:rPr lang="en-US" b="0" i="0" dirty="0" err="1"/>
              <a:t>annat</a:t>
            </a:r>
            <a:r>
              <a:rPr lang="en-US" b="0" i="0" dirty="0"/>
              <a:t>.</a:t>
            </a:r>
            <a:endParaRPr dirty="0"/>
          </a:p>
          <a:p>
            <a:pPr marL="0" lvl="0" indent="0" algn="l" rtl="0">
              <a:spcBef>
                <a:spcPts val="0"/>
              </a:spcBef>
              <a:spcAft>
                <a:spcPts val="0"/>
              </a:spcAft>
              <a:buNone/>
            </a:pPr>
            <a:endParaRPr b="0" i="0" dirty="0"/>
          </a:p>
        </p:txBody>
      </p:sp>
      <p:sp>
        <p:nvSpPr>
          <p:cNvPr id="2150" name="Google Shape;2150;p6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51" name="Google Shape;2151;p6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1"/>
        <p:cNvGrpSpPr/>
        <p:nvPr/>
      </p:nvGrpSpPr>
      <p:grpSpPr>
        <a:xfrm>
          <a:off x="0" y="0"/>
          <a:ext cx="0" cy="0"/>
          <a:chOff x="0" y="0"/>
          <a:chExt cx="0" cy="0"/>
        </a:xfrm>
      </p:grpSpPr>
      <p:sp>
        <p:nvSpPr>
          <p:cNvPr id="2172" name="Google Shape;2172;p6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73" name="Google Shape;2173;p6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74" name="Google Shape;2174;p6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5" name="Google Shape;2175;p6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Visa </a:t>
            </a:r>
            <a:r>
              <a:rPr lang="en-US" b="1" dirty="0" err="1"/>
              <a:t>hur</a:t>
            </a:r>
            <a:r>
              <a:rPr lang="en-US" b="1" dirty="0"/>
              <a:t> man ska </a:t>
            </a:r>
            <a:r>
              <a:rPr lang="en-US" b="1" dirty="0" err="1"/>
              <a:t>tänka</a:t>
            </a:r>
            <a:r>
              <a:rPr lang="en-US" b="1" dirty="0"/>
              <a:t> om </a:t>
            </a:r>
            <a:r>
              <a:rPr lang="en-US" b="1" dirty="0" err="1"/>
              <a:t>något</a:t>
            </a:r>
            <a:r>
              <a:rPr lang="en-US" b="1" dirty="0"/>
              <a:t> </a:t>
            </a:r>
            <a:r>
              <a:rPr lang="en-US" b="1" dirty="0" err="1"/>
              <a:t>gått</a:t>
            </a:r>
            <a:r>
              <a:rPr lang="en-US" b="1" dirty="0"/>
              <a:t> </a:t>
            </a:r>
            <a:r>
              <a:rPr lang="en-US" b="1" dirty="0" err="1"/>
              <a:t>snett</a:t>
            </a:r>
            <a:r>
              <a:rPr lang="en-US" b="1" dirty="0"/>
              <a:t>.</a:t>
            </a:r>
            <a:br>
              <a:rPr lang="en-US" b="0" i="1" dirty="0"/>
            </a:br>
            <a:br>
              <a:rPr lang="en-US" b="1" i="1" dirty="0"/>
            </a:br>
            <a:r>
              <a:rPr lang="en-US" b="1" i="1" u="sng" dirty="0" err="1"/>
              <a:t>Exempel</a:t>
            </a:r>
            <a:r>
              <a:rPr lang="en-US" b="1" i="1" u="sng" dirty="0"/>
              <a:t>-manus:</a:t>
            </a:r>
            <a:endParaRPr u="sng" dirty="0"/>
          </a:p>
          <a:p>
            <a:pPr marL="0" lvl="0" indent="0" algn="l" rtl="0">
              <a:spcBef>
                <a:spcPts val="0"/>
              </a:spcBef>
              <a:spcAft>
                <a:spcPts val="0"/>
              </a:spcAft>
              <a:buNone/>
            </a:pPr>
            <a:endParaRPr b="1" i="1" dirty="0"/>
          </a:p>
          <a:p>
            <a:pPr marL="0" lvl="0" indent="0" algn="l" rtl="0">
              <a:spcBef>
                <a:spcPts val="0"/>
              </a:spcBef>
              <a:spcAft>
                <a:spcPts val="0"/>
              </a:spcAft>
              <a:buNone/>
            </a:pPr>
            <a:r>
              <a:rPr lang="en-US" b="0" i="0" dirty="0"/>
              <a:t>Kör antivirus </a:t>
            </a:r>
            <a:r>
              <a:rPr lang="en-US" b="0" i="0" dirty="0" err="1"/>
              <a:t>på</a:t>
            </a:r>
            <a:r>
              <a:rPr lang="en-US" b="0" i="0" dirty="0"/>
              <a:t> era </a:t>
            </a:r>
            <a:r>
              <a:rPr lang="en-US" b="0" i="0" dirty="0" err="1"/>
              <a:t>datorer</a:t>
            </a:r>
            <a:r>
              <a:rPr lang="en-US" b="0" i="0" dirty="0"/>
              <a:t>! </a:t>
            </a:r>
            <a:endParaRPr dirty="0"/>
          </a:p>
          <a:p>
            <a:pPr marL="0" lvl="0" indent="0" algn="l" rtl="0">
              <a:spcBef>
                <a:spcPts val="0"/>
              </a:spcBef>
              <a:spcAft>
                <a:spcPts val="0"/>
              </a:spcAft>
              <a:buNone/>
            </a:pPr>
            <a:r>
              <a:rPr lang="en-US" b="0" i="0" dirty="0" err="1"/>
              <a:t>Många</a:t>
            </a:r>
            <a:r>
              <a:rPr lang="en-US" b="0" i="0" dirty="0"/>
              <a:t> </a:t>
            </a:r>
            <a:r>
              <a:rPr lang="en-US" b="0" i="0" dirty="0" err="1"/>
              <a:t>har</a:t>
            </a:r>
            <a:r>
              <a:rPr lang="en-US" b="0" i="0" dirty="0"/>
              <a:t> det </a:t>
            </a:r>
            <a:r>
              <a:rPr lang="en-US" b="0" i="0" dirty="0" err="1"/>
              <a:t>förinstallerat</a:t>
            </a:r>
            <a:r>
              <a:rPr lang="en-US" b="0" i="0" dirty="0"/>
              <a:t>, men </a:t>
            </a:r>
            <a:r>
              <a:rPr lang="en-US" b="0" i="0" dirty="0" err="1"/>
              <a:t>dubbelkolla</a:t>
            </a:r>
            <a:r>
              <a:rPr lang="en-US" b="0" i="0" dirty="0"/>
              <a:t> </a:t>
            </a:r>
            <a:r>
              <a:rPr lang="en-US" b="0" i="0" dirty="0" err="1"/>
              <a:t>så</a:t>
            </a:r>
            <a:r>
              <a:rPr lang="en-US" b="0" i="0" dirty="0"/>
              <a:t> </a:t>
            </a:r>
            <a:r>
              <a:rPr lang="en-US" b="0" i="0" dirty="0" err="1"/>
              <a:t>ni</a:t>
            </a:r>
            <a:r>
              <a:rPr lang="en-US" b="0" i="0" dirty="0"/>
              <a:t> </a:t>
            </a:r>
            <a:r>
              <a:rPr lang="en-US" b="0" i="0" dirty="0" err="1"/>
              <a:t>har</a:t>
            </a:r>
            <a:r>
              <a:rPr lang="en-US" b="0" i="0" dirty="0"/>
              <a:t> det </a:t>
            </a:r>
            <a:r>
              <a:rPr lang="en-US" b="0" i="0" dirty="0" err="1"/>
              <a:t>också</a:t>
            </a:r>
            <a:r>
              <a:rPr lang="en-US" b="0" i="0" dirty="0"/>
              <a:t>!</a:t>
            </a:r>
            <a:endParaRPr dirty="0"/>
          </a:p>
        </p:txBody>
      </p:sp>
      <p:sp>
        <p:nvSpPr>
          <p:cNvPr id="2176" name="Google Shape;2176;p6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77" name="Google Shape;2177;p6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0"/>
        <p:cNvGrpSpPr/>
        <p:nvPr/>
      </p:nvGrpSpPr>
      <p:grpSpPr>
        <a:xfrm>
          <a:off x="0" y="0"/>
          <a:ext cx="0" cy="0"/>
          <a:chOff x="0" y="0"/>
          <a:chExt cx="0" cy="0"/>
        </a:xfrm>
      </p:grpSpPr>
      <p:sp>
        <p:nvSpPr>
          <p:cNvPr id="2201" name="Google Shape;2201;p6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02" name="Google Shape;2202;p6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03" name="Google Shape;2203;p6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4" name="Google Shape;2204;p6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Visa </a:t>
            </a:r>
            <a:r>
              <a:rPr lang="en-US" b="1" dirty="0" err="1"/>
              <a:t>hur</a:t>
            </a:r>
            <a:r>
              <a:rPr lang="en-US" b="1" dirty="0"/>
              <a:t> man ska </a:t>
            </a:r>
            <a:r>
              <a:rPr lang="en-US" b="1" dirty="0" err="1"/>
              <a:t>tänka</a:t>
            </a:r>
            <a:r>
              <a:rPr lang="en-US" b="1" dirty="0"/>
              <a:t> om </a:t>
            </a:r>
            <a:r>
              <a:rPr lang="en-US" b="1" dirty="0" err="1"/>
              <a:t>något</a:t>
            </a:r>
            <a:r>
              <a:rPr lang="en-US" b="1" dirty="0"/>
              <a:t> </a:t>
            </a:r>
            <a:r>
              <a:rPr lang="en-US" b="1" dirty="0" err="1"/>
              <a:t>gått</a:t>
            </a:r>
            <a:r>
              <a:rPr lang="en-US" b="1" dirty="0"/>
              <a:t> </a:t>
            </a:r>
            <a:r>
              <a:rPr lang="en-US" b="1" dirty="0" err="1"/>
              <a:t>snett</a:t>
            </a:r>
            <a:r>
              <a:rPr lang="en-US" b="1" dirty="0"/>
              <a:t>.</a:t>
            </a:r>
            <a:br>
              <a:rPr lang="en-US" b="0" i="1" dirty="0"/>
            </a:br>
            <a:br>
              <a:rPr lang="en-US" b="1" i="1" dirty="0"/>
            </a:br>
            <a:r>
              <a:rPr lang="en-US" b="1" i="1" u="sng" dirty="0" err="1"/>
              <a:t>Exempel</a:t>
            </a:r>
            <a:r>
              <a:rPr lang="en-US" b="1" i="1" u="sng" dirty="0"/>
              <a:t>-manus:</a:t>
            </a:r>
            <a:endParaRPr u="sng" dirty="0"/>
          </a:p>
          <a:p>
            <a:pPr marL="0" lvl="0" indent="0" algn="l" rtl="0">
              <a:spcBef>
                <a:spcPts val="0"/>
              </a:spcBef>
              <a:spcAft>
                <a:spcPts val="0"/>
              </a:spcAft>
              <a:buNone/>
            </a:pPr>
            <a:endParaRPr b="1" i="1" dirty="0"/>
          </a:p>
          <a:p>
            <a:pPr marL="0" lvl="0" indent="0" algn="l" rtl="0">
              <a:spcBef>
                <a:spcPts val="0"/>
              </a:spcBef>
              <a:spcAft>
                <a:spcPts val="0"/>
              </a:spcAft>
              <a:buNone/>
            </a:pPr>
            <a:r>
              <a:rPr lang="en-US" b="0" i="0" dirty="0" err="1"/>
              <a:t>Här</a:t>
            </a:r>
            <a:r>
              <a:rPr lang="en-US" b="0" i="0" dirty="0"/>
              <a:t> </a:t>
            </a:r>
            <a:r>
              <a:rPr lang="en-US" b="0" i="0" dirty="0" err="1"/>
              <a:t>är</a:t>
            </a:r>
            <a:r>
              <a:rPr lang="en-US" b="0" i="0" dirty="0"/>
              <a:t> </a:t>
            </a:r>
            <a:r>
              <a:rPr lang="en-US" b="0" i="0" dirty="0" err="1"/>
              <a:t>en</a:t>
            </a:r>
            <a:r>
              <a:rPr lang="en-US" b="0" i="0" dirty="0"/>
              <a:t> av de </a:t>
            </a:r>
            <a:r>
              <a:rPr lang="en-US" b="0" i="0" dirty="0" err="1"/>
              <a:t>viktigaste</a:t>
            </a:r>
            <a:r>
              <a:rPr lang="en-US" b="0" i="0" dirty="0"/>
              <a:t> vi </a:t>
            </a:r>
            <a:r>
              <a:rPr lang="en-US" b="0" i="0" dirty="0" err="1"/>
              <a:t>inte</a:t>
            </a:r>
            <a:r>
              <a:rPr lang="en-US" b="0" i="0" dirty="0"/>
              <a:t> </a:t>
            </a:r>
            <a:r>
              <a:rPr lang="en-US" b="0" i="0" dirty="0" err="1"/>
              <a:t>pratat</a:t>
            </a:r>
            <a:r>
              <a:rPr lang="en-US" b="0" i="0" dirty="0"/>
              <a:t> om </a:t>
            </a:r>
            <a:r>
              <a:rPr lang="en-US" b="0" i="0" dirty="0" err="1"/>
              <a:t>än</a:t>
            </a:r>
            <a:r>
              <a:rPr lang="en-US" b="0" i="0" dirty="0"/>
              <a:t>, </a:t>
            </a:r>
            <a:r>
              <a:rPr lang="en-US" b="0" i="0" dirty="0" err="1"/>
              <a:t>att</a:t>
            </a:r>
            <a:r>
              <a:rPr lang="en-US" b="0" i="0" dirty="0"/>
              <a:t> </a:t>
            </a:r>
            <a:r>
              <a:rPr lang="en-US" b="0" i="0" dirty="0" err="1"/>
              <a:t>faktiskt</a:t>
            </a:r>
            <a:r>
              <a:rPr lang="en-US" b="0" i="0" dirty="0"/>
              <a:t> </a:t>
            </a:r>
            <a:r>
              <a:rPr lang="en-US" b="0" i="0" dirty="0" err="1"/>
              <a:t>anmäla</a:t>
            </a:r>
            <a:r>
              <a:rPr lang="en-US" b="0" i="0" dirty="0"/>
              <a:t> </a:t>
            </a:r>
            <a:r>
              <a:rPr lang="en-US" b="0" i="0" dirty="0" err="1"/>
              <a:t>cyberattacker</a:t>
            </a:r>
            <a:r>
              <a:rPr lang="en-US" b="0" i="0" dirty="0"/>
              <a:t>!</a:t>
            </a:r>
            <a:br>
              <a:rPr lang="en-US" b="0" i="0" dirty="0"/>
            </a:br>
            <a:r>
              <a:rPr lang="en-US" b="0" i="0" dirty="0" err="1"/>
              <a:t>Många</a:t>
            </a:r>
            <a:r>
              <a:rPr lang="en-US" b="0" i="0" dirty="0"/>
              <a:t> </a:t>
            </a:r>
            <a:r>
              <a:rPr lang="en-US" b="0" i="0" dirty="0" err="1"/>
              <a:t>stora</a:t>
            </a:r>
            <a:r>
              <a:rPr lang="en-US" b="0" i="0" dirty="0"/>
              <a:t> </a:t>
            </a:r>
            <a:r>
              <a:rPr lang="en-US" b="0" i="0" dirty="0" err="1"/>
              <a:t>cyberattacker</a:t>
            </a:r>
            <a:r>
              <a:rPr lang="en-US" b="0" i="0" dirty="0"/>
              <a:t> </a:t>
            </a:r>
            <a:r>
              <a:rPr lang="en-US" b="0" i="0" dirty="0" err="1"/>
              <a:t>har</a:t>
            </a:r>
            <a:r>
              <a:rPr lang="en-US" b="0" i="0" dirty="0"/>
              <a:t> blivit </a:t>
            </a:r>
            <a:r>
              <a:rPr lang="en-US" b="0" i="0" dirty="0" err="1"/>
              <a:t>så</a:t>
            </a:r>
            <a:r>
              <a:rPr lang="en-US" b="0" i="0" dirty="0"/>
              <a:t> </a:t>
            </a:r>
            <a:r>
              <a:rPr lang="en-US" b="0" i="0" dirty="0" err="1"/>
              <a:t>mycket</a:t>
            </a:r>
            <a:r>
              <a:rPr lang="en-US" b="0" i="0" dirty="0"/>
              <a:t> </a:t>
            </a:r>
            <a:r>
              <a:rPr lang="en-US" b="0" i="0" dirty="0" err="1"/>
              <a:t>värre</a:t>
            </a:r>
            <a:r>
              <a:rPr lang="en-US" b="0" i="0" dirty="0"/>
              <a:t> för </a:t>
            </a:r>
            <a:r>
              <a:rPr lang="en-US" b="0" i="0" dirty="0" err="1"/>
              <a:t>att</a:t>
            </a:r>
            <a:r>
              <a:rPr lang="en-US" b="0" i="0" dirty="0"/>
              <a:t> </a:t>
            </a:r>
            <a:r>
              <a:rPr lang="en-US" b="0" i="0" dirty="0" err="1"/>
              <a:t>ingen</a:t>
            </a:r>
            <a:r>
              <a:rPr lang="en-US" b="0" i="0" dirty="0"/>
              <a:t> </a:t>
            </a:r>
            <a:r>
              <a:rPr lang="en-US" b="0" i="0" dirty="0" err="1"/>
              <a:t>anmälde</a:t>
            </a:r>
            <a:r>
              <a:rPr lang="en-US" b="0" i="0" dirty="0"/>
              <a:t> dem.</a:t>
            </a:r>
            <a:br>
              <a:rPr lang="en-US" b="0" i="0" dirty="0"/>
            </a:br>
            <a:br>
              <a:rPr lang="en-US" b="0" i="0" dirty="0"/>
            </a:br>
            <a:r>
              <a:rPr lang="en-US" b="0" i="0" dirty="0"/>
              <a:t>Det </a:t>
            </a:r>
            <a:r>
              <a:rPr lang="en-US" b="0" i="0" dirty="0" err="1"/>
              <a:t>är</a:t>
            </a:r>
            <a:r>
              <a:rPr lang="en-US" b="0" i="0" dirty="0"/>
              <a:t> </a:t>
            </a:r>
            <a:r>
              <a:rPr lang="en-US" b="0" i="0" dirty="0" err="1"/>
              <a:t>också</a:t>
            </a:r>
            <a:r>
              <a:rPr lang="en-US" b="0" i="0" dirty="0"/>
              <a:t> </a:t>
            </a:r>
            <a:r>
              <a:rPr lang="en-US" b="0" i="0" dirty="0" err="1"/>
              <a:t>otroligt</a:t>
            </a:r>
            <a:r>
              <a:rPr lang="en-US" b="0" i="0" dirty="0"/>
              <a:t> </a:t>
            </a:r>
            <a:r>
              <a:rPr lang="en-US" b="0" i="0" dirty="0" err="1"/>
              <a:t>viktigt</a:t>
            </a:r>
            <a:r>
              <a:rPr lang="en-US" b="0" i="0" dirty="0"/>
              <a:t> </a:t>
            </a:r>
            <a:r>
              <a:rPr lang="en-US" b="0" i="0" dirty="0" err="1"/>
              <a:t>att</a:t>
            </a:r>
            <a:r>
              <a:rPr lang="en-US" b="0" i="0" dirty="0"/>
              <a:t> </a:t>
            </a:r>
            <a:r>
              <a:rPr lang="en-US" b="0" i="0" dirty="0" err="1"/>
              <a:t>känna</a:t>
            </a:r>
            <a:r>
              <a:rPr lang="en-US" b="0" i="0" dirty="0"/>
              <a:t> till </a:t>
            </a:r>
            <a:r>
              <a:rPr lang="en-US" b="0" i="0" dirty="0" err="1"/>
              <a:t>polisen</a:t>
            </a:r>
            <a:r>
              <a:rPr lang="en-US" b="0" i="0" dirty="0"/>
              <a:t> och IT-support </a:t>
            </a:r>
            <a:r>
              <a:rPr lang="en-US" b="0" i="0" dirty="0" err="1"/>
              <a:t>ofta</a:t>
            </a:r>
            <a:r>
              <a:rPr lang="en-US" b="0" i="0" dirty="0"/>
              <a:t> </a:t>
            </a:r>
            <a:r>
              <a:rPr lang="en-US" b="0" i="0" dirty="0" err="1"/>
              <a:t>har</a:t>
            </a:r>
            <a:r>
              <a:rPr lang="en-US" b="0" i="0" dirty="0"/>
              <a:t> bra </a:t>
            </a:r>
            <a:r>
              <a:rPr lang="en-US" b="0" i="0" dirty="0" err="1"/>
              <a:t>redskap</a:t>
            </a:r>
            <a:r>
              <a:rPr lang="en-US" b="0" i="0" dirty="0"/>
              <a:t> för </a:t>
            </a:r>
            <a:r>
              <a:rPr lang="en-US" b="0" i="0" dirty="0" err="1"/>
              <a:t>att</a:t>
            </a:r>
            <a:r>
              <a:rPr lang="en-US" b="0" i="0" dirty="0"/>
              <a:t> </a:t>
            </a:r>
            <a:r>
              <a:rPr lang="en-US" b="0" i="0" dirty="0" err="1"/>
              <a:t>hjälpa</a:t>
            </a:r>
            <a:r>
              <a:rPr lang="en-US" b="0" i="0" dirty="0"/>
              <a:t> er.</a:t>
            </a:r>
            <a:endParaRPr dirty="0"/>
          </a:p>
        </p:txBody>
      </p:sp>
      <p:sp>
        <p:nvSpPr>
          <p:cNvPr id="2205" name="Google Shape;2205;p6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06" name="Google Shape;2206;p6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3"/>
        <p:cNvGrpSpPr/>
        <p:nvPr/>
      </p:nvGrpSpPr>
      <p:grpSpPr>
        <a:xfrm>
          <a:off x="0" y="0"/>
          <a:ext cx="0" cy="0"/>
          <a:chOff x="0" y="0"/>
          <a:chExt cx="0" cy="0"/>
        </a:xfrm>
      </p:grpSpPr>
      <p:sp>
        <p:nvSpPr>
          <p:cNvPr id="2234" name="Google Shape;2234;p6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35" name="Google Shape;2235;p6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36" name="Google Shape;2236;p6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7" name="Google Shape;2237;p6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Visa </a:t>
            </a:r>
            <a:r>
              <a:rPr lang="en-US" b="1" dirty="0" err="1"/>
              <a:t>hur</a:t>
            </a:r>
            <a:r>
              <a:rPr lang="en-US" b="1" dirty="0"/>
              <a:t> man ska </a:t>
            </a:r>
            <a:r>
              <a:rPr lang="en-US" b="1" dirty="0" err="1"/>
              <a:t>tänka</a:t>
            </a:r>
            <a:r>
              <a:rPr lang="en-US" b="1" dirty="0"/>
              <a:t> om </a:t>
            </a:r>
            <a:r>
              <a:rPr lang="en-US" b="1" dirty="0" err="1"/>
              <a:t>något</a:t>
            </a:r>
            <a:r>
              <a:rPr lang="en-US" b="1" dirty="0"/>
              <a:t> </a:t>
            </a:r>
            <a:r>
              <a:rPr lang="en-US" b="1" dirty="0" err="1"/>
              <a:t>gått</a:t>
            </a:r>
            <a:r>
              <a:rPr lang="en-US" b="1" dirty="0"/>
              <a:t> </a:t>
            </a:r>
            <a:r>
              <a:rPr lang="en-US" b="1" dirty="0" err="1"/>
              <a:t>snett</a:t>
            </a:r>
            <a:r>
              <a:rPr lang="en-US" b="1" dirty="0"/>
              <a:t>.</a:t>
            </a:r>
            <a:br>
              <a:rPr lang="en-US" b="0" i="1" dirty="0"/>
            </a:br>
            <a:br>
              <a:rPr lang="en-US" b="1" i="1" dirty="0"/>
            </a:br>
            <a:r>
              <a:rPr lang="en-US" b="1" i="1" u="sng" dirty="0" err="1"/>
              <a:t>Exempel</a:t>
            </a:r>
            <a:r>
              <a:rPr lang="en-US" b="1" i="1" u="sng" dirty="0"/>
              <a:t>-manus:</a:t>
            </a:r>
            <a:endParaRPr u="sng" dirty="0"/>
          </a:p>
          <a:p>
            <a:pPr marL="0" lvl="0" indent="0" algn="l" rtl="0">
              <a:spcBef>
                <a:spcPts val="0"/>
              </a:spcBef>
              <a:spcAft>
                <a:spcPts val="0"/>
              </a:spcAft>
              <a:buNone/>
            </a:pPr>
            <a:endParaRPr b="1" i="1" dirty="0"/>
          </a:p>
          <a:p>
            <a:pPr marL="0" lvl="0" indent="0" algn="l" rtl="0">
              <a:spcBef>
                <a:spcPts val="0"/>
              </a:spcBef>
              <a:spcAft>
                <a:spcPts val="0"/>
              </a:spcAft>
              <a:buNone/>
            </a:pPr>
            <a:r>
              <a:rPr lang="en-US" b="0" i="0" dirty="0"/>
              <a:t>Som vi </a:t>
            </a:r>
            <a:r>
              <a:rPr lang="en-US" b="0" i="0" dirty="0" err="1"/>
              <a:t>pratat</a:t>
            </a:r>
            <a:r>
              <a:rPr lang="en-US" b="0" i="0" dirty="0"/>
              <a:t> om </a:t>
            </a:r>
            <a:r>
              <a:rPr lang="en-US" b="0" i="0" dirty="0" err="1"/>
              <a:t>innan</a:t>
            </a:r>
            <a:r>
              <a:rPr lang="en-US" b="0" i="0" dirty="0"/>
              <a:t>, </a:t>
            </a:r>
            <a:r>
              <a:rPr lang="en-US" b="0" i="0" dirty="0" err="1"/>
              <a:t>klicka</a:t>
            </a:r>
            <a:r>
              <a:rPr lang="en-US" b="0" i="0" dirty="0"/>
              <a:t> </a:t>
            </a:r>
            <a:r>
              <a:rPr lang="en-US" b="0" i="0" dirty="0" err="1"/>
              <a:t>inte</a:t>
            </a:r>
            <a:r>
              <a:rPr lang="en-US" b="0" i="0" dirty="0"/>
              <a:t> </a:t>
            </a:r>
            <a:r>
              <a:rPr lang="en-US" b="0" i="0" dirty="0" err="1"/>
              <a:t>på</a:t>
            </a:r>
            <a:r>
              <a:rPr lang="en-US" b="0" i="0" dirty="0"/>
              <a:t> </a:t>
            </a:r>
            <a:r>
              <a:rPr lang="en-US" b="0" i="0" dirty="0" err="1"/>
              <a:t>länkar</a:t>
            </a:r>
            <a:r>
              <a:rPr lang="en-US" b="0" i="0" dirty="0"/>
              <a:t> </a:t>
            </a:r>
            <a:r>
              <a:rPr lang="en-US" b="0" i="0" dirty="0" err="1"/>
              <a:t>ni</a:t>
            </a:r>
            <a:r>
              <a:rPr lang="en-US" b="0" i="0" dirty="0"/>
              <a:t> </a:t>
            </a:r>
            <a:r>
              <a:rPr lang="en-US" b="0" i="0" dirty="0" err="1"/>
              <a:t>är</a:t>
            </a:r>
            <a:r>
              <a:rPr lang="en-US" b="0" i="0" dirty="0"/>
              <a:t> </a:t>
            </a:r>
            <a:r>
              <a:rPr lang="en-US" b="0" i="0" dirty="0" err="1"/>
              <a:t>osäkra</a:t>
            </a:r>
            <a:r>
              <a:rPr lang="en-US" b="0" i="0" dirty="0"/>
              <a:t> </a:t>
            </a:r>
            <a:r>
              <a:rPr lang="en-US" b="0" i="0" dirty="0" err="1"/>
              <a:t>på</a:t>
            </a:r>
            <a:r>
              <a:rPr lang="en-US" b="0" i="0" dirty="0"/>
              <a:t>!</a:t>
            </a:r>
            <a:br>
              <a:rPr lang="en-US" b="0" i="0" dirty="0"/>
            </a:br>
            <a:r>
              <a:rPr lang="en-US" b="0" i="0" dirty="0" err="1"/>
              <a:t>Tänk</a:t>
            </a:r>
            <a:r>
              <a:rPr lang="en-US" b="0" i="0" dirty="0"/>
              <a:t> </a:t>
            </a:r>
            <a:r>
              <a:rPr lang="en-US" b="0" i="0" dirty="0" err="1"/>
              <a:t>efter</a:t>
            </a:r>
            <a:r>
              <a:rPr lang="en-US" b="0" i="0" dirty="0"/>
              <a:t> </a:t>
            </a:r>
            <a:r>
              <a:rPr lang="en-US" b="0" i="0" dirty="0" err="1"/>
              <a:t>en</a:t>
            </a:r>
            <a:r>
              <a:rPr lang="en-US" b="0" i="0" dirty="0"/>
              <a:t>, </a:t>
            </a:r>
            <a:r>
              <a:rPr lang="en-US" b="0" i="0" dirty="0" err="1"/>
              <a:t>två</a:t>
            </a:r>
            <a:r>
              <a:rPr lang="en-US" b="0" i="0" dirty="0"/>
              <a:t>, </a:t>
            </a:r>
            <a:r>
              <a:rPr lang="en-US" b="0" i="0" dirty="0" err="1"/>
              <a:t>tre</a:t>
            </a:r>
            <a:r>
              <a:rPr lang="en-US" b="0" i="0" dirty="0"/>
              <a:t>, </a:t>
            </a:r>
            <a:r>
              <a:rPr lang="en-US" b="0" i="0" dirty="0" err="1"/>
              <a:t>fyra</a:t>
            </a:r>
            <a:r>
              <a:rPr lang="en-US" b="0" i="0" dirty="0"/>
              <a:t> </a:t>
            </a:r>
            <a:r>
              <a:rPr lang="en-US" b="0" i="0" dirty="0" err="1"/>
              <a:t>gånger</a:t>
            </a:r>
            <a:r>
              <a:rPr lang="en-US" b="0" i="0" dirty="0"/>
              <a:t> </a:t>
            </a:r>
            <a:r>
              <a:rPr lang="en-US" b="0" i="0" dirty="0" err="1"/>
              <a:t>innan</a:t>
            </a:r>
            <a:r>
              <a:rPr lang="en-US" b="0" i="0" dirty="0"/>
              <a:t> </a:t>
            </a:r>
            <a:r>
              <a:rPr lang="en-US" b="0" i="0" dirty="0" err="1"/>
              <a:t>ni</a:t>
            </a:r>
            <a:r>
              <a:rPr lang="en-US" b="0" i="0" dirty="0"/>
              <a:t> </a:t>
            </a:r>
            <a:r>
              <a:rPr lang="en-US" b="0" i="0" dirty="0" err="1"/>
              <a:t>skickar</a:t>
            </a:r>
            <a:r>
              <a:rPr lang="en-US" b="0" i="0" dirty="0"/>
              <a:t> in.</a:t>
            </a:r>
            <a:endParaRPr dirty="0"/>
          </a:p>
        </p:txBody>
      </p:sp>
      <p:sp>
        <p:nvSpPr>
          <p:cNvPr id="2238" name="Google Shape;2238;p6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39" name="Google Shape;2239;p6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8"/>
        <p:cNvGrpSpPr/>
        <p:nvPr/>
      </p:nvGrpSpPr>
      <p:grpSpPr>
        <a:xfrm>
          <a:off x="0" y="0"/>
          <a:ext cx="0" cy="0"/>
          <a:chOff x="0" y="0"/>
          <a:chExt cx="0" cy="0"/>
        </a:xfrm>
      </p:grpSpPr>
      <p:sp>
        <p:nvSpPr>
          <p:cNvPr id="2269" name="Google Shape;2269;p6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70" name="Google Shape;2270;p6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71" name="Google Shape;2271;p6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2" name="Google Shape;2272;p6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Visa </a:t>
            </a:r>
            <a:r>
              <a:rPr lang="en-US" b="1" dirty="0" err="1"/>
              <a:t>hur</a:t>
            </a:r>
            <a:r>
              <a:rPr lang="en-US" b="1" dirty="0"/>
              <a:t> man ska </a:t>
            </a:r>
            <a:r>
              <a:rPr lang="en-US" b="1" dirty="0" err="1"/>
              <a:t>tänka</a:t>
            </a:r>
            <a:r>
              <a:rPr lang="en-US" b="1" dirty="0"/>
              <a:t> om </a:t>
            </a:r>
            <a:r>
              <a:rPr lang="en-US" b="1" dirty="0" err="1"/>
              <a:t>något</a:t>
            </a:r>
            <a:r>
              <a:rPr lang="en-US" b="1" dirty="0"/>
              <a:t> </a:t>
            </a:r>
            <a:r>
              <a:rPr lang="en-US" b="1" dirty="0" err="1"/>
              <a:t>gått</a:t>
            </a:r>
            <a:r>
              <a:rPr lang="en-US" b="1" dirty="0"/>
              <a:t> </a:t>
            </a:r>
            <a:r>
              <a:rPr lang="en-US" b="1" dirty="0" err="1"/>
              <a:t>snett</a:t>
            </a:r>
            <a:r>
              <a:rPr lang="en-US" b="1" dirty="0"/>
              <a:t>.</a:t>
            </a:r>
            <a:br>
              <a:rPr lang="en-US" b="0" i="1" dirty="0"/>
            </a:br>
            <a:br>
              <a:rPr lang="en-US" b="1" i="1" dirty="0"/>
            </a:br>
            <a:r>
              <a:rPr lang="en-US" b="1" i="1" u="sng" dirty="0" err="1"/>
              <a:t>Exempel</a:t>
            </a:r>
            <a:r>
              <a:rPr lang="en-US" b="1" i="1" u="sng" dirty="0"/>
              <a:t>-manus:</a:t>
            </a:r>
            <a:endParaRPr u="sng" dirty="0"/>
          </a:p>
          <a:p>
            <a:pPr marL="0" lvl="0" indent="0" algn="l" rtl="0">
              <a:spcBef>
                <a:spcPts val="0"/>
              </a:spcBef>
              <a:spcAft>
                <a:spcPts val="0"/>
              </a:spcAft>
              <a:buNone/>
            </a:pPr>
            <a:endParaRPr b="1" i="1" dirty="0"/>
          </a:p>
          <a:p>
            <a:pPr marL="0" lvl="0" indent="0" algn="l" rtl="0">
              <a:spcBef>
                <a:spcPts val="0"/>
              </a:spcBef>
              <a:spcAft>
                <a:spcPts val="0"/>
              </a:spcAft>
              <a:buNone/>
            </a:pPr>
            <a:r>
              <a:rPr lang="en-US" b="0" i="0" dirty="0"/>
              <a:t>Man </a:t>
            </a:r>
            <a:r>
              <a:rPr lang="en-US" b="0" i="0" dirty="0" err="1"/>
              <a:t>kan</a:t>
            </a:r>
            <a:r>
              <a:rPr lang="en-US" b="0" i="0" dirty="0"/>
              <a:t> </a:t>
            </a:r>
            <a:r>
              <a:rPr lang="en-US" b="0" i="0" dirty="0" err="1"/>
              <a:t>också</a:t>
            </a:r>
            <a:r>
              <a:rPr lang="en-US" b="0" i="0" dirty="0"/>
              <a:t> </a:t>
            </a:r>
            <a:r>
              <a:rPr lang="en-US" b="0" i="0" dirty="0" err="1"/>
              <a:t>dubbelkolla</a:t>
            </a:r>
            <a:r>
              <a:rPr lang="en-US" b="0" i="0" dirty="0"/>
              <a:t> om </a:t>
            </a:r>
            <a:r>
              <a:rPr lang="en-US" b="0" i="0" dirty="0" err="1"/>
              <a:t>ens</a:t>
            </a:r>
            <a:r>
              <a:rPr lang="en-US" b="0" i="0" dirty="0"/>
              <a:t> </a:t>
            </a:r>
            <a:r>
              <a:rPr lang="en-US" b="0" i="0" dirty="0" err="1"/>
              <a:t>uppgifter</a:t>
            </a:r>
            <a:r>
              <a:rPr lang="en-US" b="0" i="0" dirty="0"/>
              <a:t> </a:t>
            </a:r>
            <a:r>
              <a:rPr lang="en-US" b="0" i="0" dirty="0" err="1"/>
              <a:t>har</a:t>
            </a:r>
            <a:r>
              <a:rPr lang="en-US" b="0" i="0" dirty="0"/>
              <a:t> </a:t>
            </a:r>
            <a:r>
              <a:rPr lang="en-US" b="0" i="0" dirty="0" err="1"/>
              <a:t>läckt</a:t>
            </a:r>
            <a:r>
              <a:rPr lang="en-US" b="0" i="0" dirty="0"/>
              <a:t>!</a:t>
            </a:r>
            <a:endParaRPr dirty="0"/>
          </a:p>
          <a:p>
            <a:pPr marL="0" lvl="0" indent="0" algn="l" rtl="0">
              <a:spcBef>
                <a:spcPts val="0"/>
              </a:spcBef>
              <a:spcAft>
                <a:spcPts val="0"/>
              </a:spcAft>
              <a:buNone/>
            </a:pPr>
            <a:r>
              <a:rPr lang="en-US" b="0" i="0" dirty="0"/>
              <a:t>Vi ska </a:t>
            </a:r>
            <a:r>
              <a:rPr lang="en-US" b="0" i="0" dirty="0" err="1"/>
              <a:t>faktiskt</a:t>
            </a:r>
            <a:r>
              <a:rPr lang="en-US" b="0" i="0" dirty="0"/>
              <a:t> </a:t>
            </a:r>
            <a:r>
              <a:rPr lang="en-US" b="0" i="0" dirty="0" err="1"/>
              <a:t>testa</a:t>
            </a:r>
            <a:r>
              <a:rPr lang="en-US" b="0" i="0" dirty="0"/>
              <a:t> </a:t>
            </a:r>
            <a:r>
              <a:rPr lang="en-US" b="0" i="0" dirty="0" err="1"/>
              <a:t>detta</a:t>
            </a:r>
            <a:r>
              <a:rPr lang="en-US" b="0" i="0" dirty="0"/>
              <a:t>, men </a:t>
            </a:r>
            <a:r>
              <a:rPr lang="en-US" b="0" i="0" dirty="0" err="1"/>
              <a:t>först</a:t>
            </a:r>
            <a:r>
              <a:rPr lang="en-US" b="0" i="0" dirty="0"/>
              <a:t> </a:t>
            </a:r>
            <a:r>
              <a:rPr lang="en-US" b="0" i="0" dirty="0" err="1"/>
              <a:t>så</a:t>
            </a:r>
            <a:r>
              <a:rPr lang="en-US" b="0" i="0" dirty="0"/>
              <a:t> </a:t>
            </a:r>
            <a:r>
              <a:rPr lang="en-US" b="0" i="0" dirty="0" err="1"/>
              <a:t>kör</a:t>
            </a:r>
            <a:r>
              <a:rPr lang="en-US" b="0" i="0" dirty="0"/>
              <a:t> vi </a:t>
            </a:r>
            <a:r>
              <a:rPr lang="en-US" b="0" i="0" dirty="0" err="1"/>
              <a:t>en</a:t>
            </a:r>
            <a:r>
              <a:rPr lang="en-US" b="0" i="0" dirty="0"/>
              <a:t> </a:t>
            </a:r>
            <a:r>
              <a:rPr lang="en-US" b="0" i="0" dirty="0" err="1"/>
              <a:t>övning</a:t>
            </a:r>
            <a:r>
              <a:rPr lang="en-US" b="0" i="0" dirty="0"/>
              <a:t> och ser om </a:t>
            </a:r>
            <a:r>
              <a:rPr lang="en-US" b="0" i="0" dirty="0" err="1"/>
              <a:t>ni</a:t>
            </a:r>
            <a:r>
              <a:rPr lang="en-US" b="0" i="0" dirty="0"/>
              <a:t> </a:t>
            </a:r>
            <a:r>
              <a:rPr lang="en-US" b="0" i="0" dirty="0" err="1"/>
              <a:t>verkligen</a:t>
            </a:r>
            <a:r>
              <a:rPr lang="en-US" b="0" i="0" dirty="0"/>
              <a:t> </a:t>
            </a:r>
            <a:r>
              <a:rPr lang="en-US" b="0" i="0" dirty="0" err="1"/>
              <a:t>kan</a:t>
            </a:r>
            <a:r>
              <a:rPr lang="en-US" b="0" i="0" dirty="0"/>
              <a:t> </a:t>
            </a:r>
            <a:r>
              <a:rPr lang="en-US" b="0" i="0" dirty="0" err="1"/>
              <a:t>tänka</a:t>
            </a:r>
            <a:r>
              <a:rPr lang="en-US" b="0" i="0" dirty="0"/>
              <a:t> </a:t>
            </a:r>
            <a:r>
              <a:rPr lang="en-US" b="0" i="0" dirty="0" err="1"/>
              <a:t>som</a:t>
            </a:r>
            <a:r>
              <a:rPr lang="en-US" b="0" i="0" dirty="0"/>
              <a:t> </a:t>
            </a:r>
            <a:r>
              <a:rPr lang="en-US" b="0" i="0" dirty="0" err="1"/>
              <a:t>cybersäkerhetsexperter</a:t>
            </a:r>
            <a:r>
              <a:rPr lang="en-US" b="0" i="0" dirty="0"/>
              <a:t>!</a:t>
            </a:r>
            <a:endParaRPr dirty="0"/>
          </a:p>
        </p:txBody>
      </p:sp>
      <p:sp>
        <p:nvSpPr>
          <p:cNvPr id="2273" name="Google Shape;2273;p6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74" name="Google Shape;2274;p6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rtl="0">
              <a:lnSpc>
                <a:spcPct val="100000"/>
              </a:lnSpc>
              <a:spcBef>
                <a:spcPts val="0"/>
              </a:spcBef>
              <a:spcAft>
                <a:spcPts val="0"/>
              </a:spcAft>
              <a:buClr>
                <a:schemeClr val="dk1"/>
              </a:buClr>
              <a:buSzPts val="1200"/>
              <a:buFont typeface="Calibri"/>
              <a:buNone/>
            </a:pPr>
            <a:r>
              <a:rPr lang="sv-SE" b="1" dirty="0"/>
              <a:t>Lär eleverna att tänka kritiskt till saker de ser eller saker som händer online.</a:t>
            </a:r>
          </a:p>
          <a:p>
            <a:pPr marL="0" marR="0" lvl="0" indent="0" algn="l" rtl="0">
              <a:lnSpc>
                <a:spcPct val="100000"/>
              </a:lnSpc>
              <a:spcBef>
                <a:spcPts val="0"/>
              </a:spcBef>
              <a:spcAft>
                <a:spcPts val="0"/>
              </a:spcAft>
              <a:buClr>
                <a:schemeClr val="dk1"/>
              </a:buClr>
              <a:buSzPts val="1200"/>
              <a:buFont typeface="Calibri"/>
              <a:buNone/>
            </a:pPr>
            <a:endParaRPr lang="sv-SE" b="1"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sv-SE" b="0" i="1" dirty="0"/>
              <a:t>-&gt; Tips: Låt </a:t>
            </a:r>
            <a:r>
              <a:rPr lang="sv-SE" b="0" i="1" dirty="0" err="1"/>
              <a:t>elverna</a:t>
            </a:r>
            <a:r>
              <a:rPr lang="sv-SE" b="0" i="1" dirty="0"/>
              <a:t> svara hur de hade gjort</a:t>
            </a:r>
            <a:endParaRPr lang="sv-SE" b="1" dirty="0"/>
          </a:p>
          <a:p>
            <a:pPr rtl="0"/>
            <a:br>
              <a:rPr lang="sv-SE" b="1" i="1" dirty="0"/>
            </a:br>
            <a:r>
              <a:rPr lang="sv-SE" sz="1200" b="1" i="1" u="sng" strike="noStrike" kern="1200" dirty="0">
                <a:solidFill>
                  <a:schemeClr val="tx1"/>
                </a:solidFill>
                <a:effectLst/>
                <a:latin typeface="+mn-lt"/>
                <a:ea typeface="+mn-ea"/>
                <a:cs typeface="+mn-cs"/>
              </a:rPr>
              <a:t>Exempel-manus:</a:t>
            </a:r>
          </a:p>
          <a:p>
            <a:pPr marL="0" lvl="0" indent="0" algn="l" rtl="0">
              <a:spcBef>
                <a:spcPts val="0"/>
              </a:spcBef>
              <a:spcAft>
                <a:spcPts val="0"/>
              </a:spcAft>
              <a:buNone/>
            </a:pPr>
            <a:endParaRPr lang="sv-SE" b="1" i="1"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Här har jag tagit fram en liten övning.</a:t>
            </a:r>
            <a:br>
              <a:rPr lang="sv-SE" dirty="0"/>
            </a:br>
            <a:r>
              <a:rPr lang="sv-SE" dirty="0"/>
              <a:t>Nu ser vi att </a:t>
            </a:r>
            <a:r>
              <a:rPr lang="sv-SE" i="1" dirty="0" err="1"/>
              <a:t>Gurra.P</a:t>
            </a:r>
            <a:r>
              <a:rPr lang="sv-SE" i="1" dirty="0"/>
              <a:t> </a:t>
            </a:r>
            <a:r>
              <a:rPr lang="sv-SE" i="0" dirty="0"/>
              <a:t>har skrivit ”</a:t>
            </a:r>
            <a:r>
              <a:rPr lang="en-US" sz="1200" dirty="0">
                <a:solidFill>
                  <a:srgbClr val="000000"/>
                </a:solidFill>
                <a:latin typeface="Work Sans"/>
                <a:ea typeface="Work Sans"/>
                <a:cs typeface="Work Sans"/>
                <a:sym typeface="Work Sans"/>
              </a:rPr>
              <a:t> Klicka </a:t>
            </a:r>
            <a:r>
              <a:rPr lang="en-US" sz="1200" dirty="0" err="1">
                <a:solidFill>
                  <a:srgbClr val="000000"/>
                </a:solidFill>
                <a:latin typeface="Work Sans"/>
                <a:ea typeface="Work Sans"/>
                <a:cs typeface="Work Sans"/>
                <a:sym typeface="Work Sans"/>
              </a:rPr>
              <a:t>här</a:t>
            </a:r>
            <a:r>
              <a:rPr lang="en-US" sz="1200" dirty="0">
                <a:solidFill>
                  <a:srgbClr val="000000"/>
                </a:solidFill>
                <a:latin typeface="Work Sans"/>
                <a:ea typeface="Work Sans"/>
                <a:cs typeface="Work Sans"/>
                <a:sym typeface="Work Sans"/>
              </a:rPr>
              <a:t> för </a:t>
            </a:r>
            <a:r>
              <a:rPr lang="en-US" sz="1200" dirty="0" err="1">
                <a:solidFill>
                  <a:srgbClr val="000000"/>
                </a:solidFill>
                <a:latin typeface="Work Sans"/>
                <a:ea typeface="Work Sans"/>
                <a:cs typeface="Work Sans"/>
                <a:sym typeface="Work Sans"/>
              </a:rPr>
              <a:t>att</a:t>
            </a:r>
            <a:r>
              <a:rPr lang="en-US" sz="1200" dirty="0">
                <a:solidFill>
                  <a:srgbClr val="000000"/>
                </a:solidFill>
                <a:latin typeface="Work Sans"/>
                <a:ea typeface="Work Sans"/>
                <a:cs typeface="Work Sans"/>
                <a:sym typeface="Work Sans"/>
              </a:rPr>
              <a:t> se </a:t>
            </a:r>
            <a:r>
              <a:rPr lang="en-US" sz="1200" dirty="0" err="1">
                <a:solidFill>
                  <a:srgbClr val="000000"/>
                </a:solidFill>
                <a:latin typeface="Work Sans"/>
                <a:ea typeface="Work Sans"/>
                <a:cs typeface="Work Sans"/>
                <a:sym typeface="Work Sans"/>
              </a:rPr>
              <a:t>inlägget</a:t>
            </a:r>
            <a:r>
              <a:rPr lang="en-US" sz="1200" dirty="0">
                <a:solidFill>
                  <a:srgbClr val="000000"/>
                </a:solidFill>
                <a:latin typeface="Work Sans"/>
                <a:ea typeface="Work Sans"/>
                <a:cs typeface="Work Sans"/>
                <a:sym typeface="Work Sans"/>
              </a:rPr>
              <a:t> jag </a:t>
            </a:r>
            <a:r>
              <a:rPr lang="en-US" sz="1200" dirty="0" err="1">
                <a:solidFill>
                  <a:srgbClr val="000000"/>
                </a:solidFill>
                <a:latin typeface="Work Sans"/>
                <a:ea typeface="Work Sans"/>
                <a:cs typeface="Work Sans"/>
                <a:sym typeface="Work Sans"/>
              </a:rPr>
              <a:t>taggade</a:t>
            </a:r>
            <a:r>
              <a:rPr lang="en-US" sz="1200" dirty="0">
                <a:solidFill>
                  <a:srgbClr val="000000"/>
                </a:solidFill>
                <a:latin typeface="Work Sans"/>
                <a:ea typeface="Work Sans"/>
                <a:cs typeface="Work Sans"/>
                <a:sym typeface="Work Sans"/>
              </a:rPr>
              <a:t> dig </a:t>
            </a:r>
            <a:r>
              <a:rPr lang="en-US" sz="1200" dirty="0" err="1">
                <a:solidFill>
                  <a:srgbClr val="000000"/>
                </a:solidFill>
                <a:latin typeface="Work Sans"/>
                <a:ea typeface="Work Sans"/>
                <a:cs typeface="Work Sans"/>
                <a:sym typeface="Work Sans"/>
              </a:rPr>
              <a:t>i</a:t>
            </a:r>
            <a:r>
              <a:rPr lang="en-US" sz="1200" dirty="0">
                <a:solidFill>
                  <a:srgbClr val="000000"/>
                </a:solidFill>
                <a:latin typeface="Work Sans"/>
                <a:ea typeface="Work Sans"/>
                <a:cs typeface="Work Sans"/>
                <a:sym typeface="Work Sans"/>
              </a:rPr>
              <a:t> </a:t>
            </a:r>
            <a:r>
              <a:rPr lang="en-US" sz="1200" dirty="0" err="1">
                <a:solidFill>
                  <a:srgbClr val="000000"/>
                </a:solidFill>
                <a:latin typeface="Work Sans"/>
                <a:ea typeface="Work Sans"/>
                <a:cs typeface="Work Sans"/>
                <a:sym typeface="Work Sans"/>
              </a:rPr>
              <a:t>kingen</a:t>
            </a:r>
            <a:r>
              <a:rPr lang="en-US" sz="1200" dirty="0">
                <a:solidFill>
                  <a:srgbClr val="000000"/>
                </a:solidFill>
                <a:latin typeface="Work Sans"/>
                <a:ea typeface="Work Sans"/>
                <a:cs typeface="Work Sans"/>
                <a:sym typeface="Work Sans"/>
              </a:rPr>
              <a:t>!</a:t>
            </a:r>
            <a:r>
              <a:rPr lang="sv-SE" i="0" dirty="0"/>
              <a:t>” och en länk.</a:t>
            </a:r>
            <a:br>
              <a:rPr lang="sv-SE" i="0" dirty="0"/>
            </a:br>
            <a:br>
              <a:rPr lang="sv-SE" b="1" i="0" dirty="0"/>
            </a:br>
            <a:r>
              <a:rPr lang="sv-SE" b="1" i="0" dirty="0"/>
              <a:t>Fråga nummer ett, </a:t>
            </a:r>
            <a:r>
              <a:rPr lang="sv-SE" i="0" dirty="0"/>
              <a:t>ska man klicka på länken?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1" i="0" dirty="0"/>
              <a:t>Fråga nummer två, </a:t>
            </a:r>
            <a:r>
              <a:rPr lang="sv-SE" i="0" dirty="0"/>
              <a:t>kan man lista ut att detta är en </a:t>
            </a:r>
            <a:r>
              <a:rPr lang="sv-SE" i="0" dirty="0" err="1"/>
              <a:t>scam</a:t>
            </a:r>
            <a:r>
              <a:rPr lang="sv-SE" i="0" dirty="0"/>
              <a:t> på något sätt?</a:t>
            </a:r>
          </a:p>
          <a:p>
            <a:pPr marL="0" lvl="0" indent="0" algn="l" rtl="0">
              <a:spcBef>
                <a:spcPts val="0"/>
              </a:spcBef>
              <a:spcAft>
                <a:spcPts val="0"/>
              </a:spcAft>
              <a:buNone/>
            </a:pPr>
            <a:r>
              <a:rPr lang="sv-SE" b="1" i="0" dirty="0"/>
              <a:t>Fråga nummer tre, </a:t>
            </a:r>
            <a:r>
              <a:rPr lang="sv-SE" b="0" i="0" dirty="0"/>
              <a:t>hur ser man till att man inte får </a:t>
            </a:r>
            <a:r>
              <a:rPr lang="sv-SE" b="0" i="0" dirty="0" err="1"/>
              <a:t>scam</a:t>
            </a:r>
            <a:r>
              <a:rPr lang="sv-SE" b="0" i="0" dirty="0"/>
              <a:t> meddelanden?</a:t>
            </a:r>
          </a:p>
          <a:p>
            <a:pPr marL="0" lvl="0" indent="0" algn="l" rtl="0">
              <a:spcBef>
                <a:spcPts val="0"/>
              </a:spcBef>
              <a:spcAft>
                <a:spcPts val="0"/>
              </a:spcAft>
              <a:buNone/>
            </a:pPr>
            <a:endParaRPr lang="sv-SE" b="0" i="0" dirty="0"/>
          </a:p>
          <a:p>
            <a:pPr marL="0" lvl="0" indent="0" algn="l" rtl="0">
              <a:spcBef>
                <a:spcPts val="0"/>
              </a:spcBef>
              <a:spcAft>
                <a:spcPts val="0"/>
              </a:spcAft>
              <a:buNone/>
            </a:pPr>
            <a:r>
              <a:rPr lang="sv-SE" b="0" i="1" dirty="0"/>
              <a:t>(låt eleverna tänka)</a:t>
            </a:r>
          </a:p>
          <a:p>
            <a:pPr marL="0" lvl="0" indent="0" algn="l" rtl="0">
              <a:spcBef>
                <a:spcPts val="0"/>
              </a:spcBef>
              <a:spcAft>
                <a:spcPts val="0"/>
              </a:spcAft>
              <a:buNone/>
            </a:pPr>
            <a:endParaRPr lang="sv-SE" b="0" i="1" dirty="0"/>
          </a:p>
          <a:p>
            <a:pPr rtl="0"/>
            <a:r>
              <a:rPr lang="sv-SE" sz="1200" b="0" i="0" u="none" strike="noStrike" kern="1200" dirty="0">
                <a:solidFill>
                  <a:schemeClr val="tx1"/>
                </a:solidFill>
                <a:effectLst/>
                <a:latin typeface="+mn-lt"/>
                <a:ea typeface="+mn-ea"/>
                <a:cs typeface="+mn-cs"/>
              </a:rPr>
              <a:t>Ett väldigt bra knep är att bara acceptera meddelanden från dina vänner.</a:t>
            </a:r>
            <a:br>
              <a:rPr lang="sv-SE" sz="1200" b="0" i="0" u="none" strike="noStrike" kern="1200" dirty="0">
                <a:solidFill>
                  <a:schemeClr val="tx1"/>
                </a:solidFill>
                <a:effectLst/>
                <a:latin typeface="+mn-lt"/>
                <a:ea typeface="+mn-ea"/>
                <a:cs typeface="+mn-cs"/>
              </a:rPr>
            </a:br>
            <a:r>
              <a:rPr lang="sv-SE" sz="1200" b="0" i="0" u="none" strike="noStrike" kern="1200" dirty="0">
                <a:solidFill>
                  <a:schemeClr val="tx1"/>
                </a:solidFill>
                <a:effectLst/>
                <a:latin typeface="+mn-lt"/>
                <a:ea typeface="+mn-ea"/>
                <a:cs typeface="+mn-cs"/>
              </a:rPr>
              <a:t>+ att endast acceptera </a:t>
            </a:r>
            <a:r>
              <a:rPr lang="sv-SE" sz="1200" b="0" i="0" u="none" strike="noStrike" kern="1200" dirty="0" err="1">
                <a:solidFill>
                  <a:schemeClr val="tx1"/>
                </a:solidFill>
                <a:effectLst/>
                <a:latin typeface="+mn-lt"/>
                <a:ea typeface="+mn-ea"/>
                <a:cs typeface="+mn-cs"/>
              </a:rPr>
              <a:t>vänförfrågningar</a:t>
            </a:r>
            <a:r>
              <a:rPr lang="sv-SE" sz="1200" b="0" i="0" u="none" strike="noStrike" kern="1200" dirty="0">
                <a:solidFill>
                  <a:schemeClr val="tx1"/>
                </a:solidFill>
                <a:effectLst/>
                <a:latin typeface="+mn-lt"/>
                <a:ea typeface="+mn-ea"/>
                <a:cs typeface="+mn-cs"/>
              </a:rPr>
              <a:t> från folk du känner</a:t>
            </a:r>
          </a:p>
          <a:p>
            <a:pPr rtl="0"/>
            <a:endParaRPr lang="sv-SE" sz="1200" b="0" i="0" u="none" strike="noStrike" kern="1200" dirty="0">
              <a:solidFill>
                <a:schemeClr val="tx1"/>
              </a:solidFill>
              <a:effectLst/>
              <a:latin typeface="+mn-lt"/>
              <a:ea typeface="+mn-ea"/>
              <a:cs typeface="+mn-cs"/>
            </a:endParaRPr>
          </a:p>
          <a:p>
            <a:pPr rtl="0"/>
            <a:r>
              <a:rPr lang="sv-SE" sz="1200" b="0" i="0" u="none" strike="noStrike" kern="1200" dirty="0">
                <a:solidFill>
                  <a:schemeClr val="tx1"/>
                </a:solidFill>
                <a:effectLst/>
                <a:latin typeface="+mn-lt"/>
                <a:ea typeface="+mn-ea"/>
                <a:cs typeface="+mn-cs"/>
              </a:rPr>
              <a:t>Om man ändå får länkar och meddelanden så är det viktigt att tänka efter om man litar på avsändaren!</a:t>
            </a:r>
            <a:br>
              <a:rPr lang="sv-SE" sz="1200" b="0" i="0" u="none" strike="noStrike" kern="1200" dirty="0">
                <a:solidFill>
                  <a:schemeClr val="tx1"/>
                </a:solidFill>
                <a:effectLst/>
                <a:latin typeface="+mn-lt"/>
                <a:ea typeface="+mn-ea"/>
                <a:cs typeface="+mn-cs"/>
              </a:rPr>
            </a:br>
            <a:r>
              <a:rPr lang="sv-SE" sz="1200" b="0" i="0" u="none" strike="noStrike" kern="1200" dirty="0">
                <a:solidFill>
                  <a:schemeClr val="tx1"/>
                </a:solidFill>
                <a:effectLst/>
                <a:latin typeface="+mn-lt"/>
                <a:ea typeface="+mn-ea"/>
                <a:cs typeface="+mn-cs"/>
              </a:rPr>
              <a:t>Man kan också alltid blockera!</a:t>
            </a:r>
          </a:p>
          <a:p>
            <a:pPr marL="0" lvl="0" indent="0" algn="l" rtl="0">
              <a:spcBef>
                <a:spcPts val="0"/>
              </a:spcBef>
              <a:spcAft>
                <a:spcPts val="0"/>
              </a:spcAft>
              <a:buNone/>
            </a:pPr>
            <a:endParaRPr lang="sv-SE" b="1" i="1"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rtl="0">
              <a:lnSpc>
                <a:spcPct val="100000"/>
              </a:lnSpc>
              <a:spcBef>
                <a:spcPts val="0"/>
              </a:spcBef>
              <a:spcAft>
                <a:spcPts val="0"/>
              </a:spcAft>
              <a:buClr>
                <a:schemeClr val="dk1"/>
              </a:buClr>
              <a:buSzPts val="1200"/>
              <a:buFont typeface="Calibri"/>
              <a:buNone/>
            </a:pPr>
            <a:r>
              <a:rPr lang="sv-SE" b="1" dirty="0"/>
              <a:t>Lär eleverna att tänka kritiskt till saker de ser eller saker som händer online.</a:t>
            </a:r>
          </a:p>
          <a:p>
            <a:pPr marL="0" marR="0" lvl="0" indent="0" algn="l" rtl="0">
              <a:lnSpc>
                <a:spcPct val="100000"/>
              </a:lnSpc>
              <a:spcBef>
                <a:spcPts val="0"/>
              </a:spcBef>
              <a:spcAft>
                <a:spcPts val="0"/>
              </a:spcAft>
              <a:buClr>
                <a:schemeClr val="dk1"/>
              </a:buClr>
              <a:buSzPts val="1200"/>
              <a:buFont typeface="Calibri"/>
              <a:buNone/>
            </a:pPr>
            <a:endParaRPr lang="sv-SE" b="1"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sv-SE" b="0" i="1" dirty="0"/>
              <a:t>-&gt; Tips: Låt </a:t>
            </a:r>
            <a:r>
              <a:rPr lang="sv-SE" b="0" i="1" dirty="0" err="1"/>
              <a:t>elverna</a:t>
            </a:r>
            <a:r>
              <a:rPr lang="sv-SE" b="0" i="1" dirty="0"/>
              <a:t> svara hur de hade gjort</a:t>
            </a:r>
            <a:endParaRPr lang="sv-SE" b="1" dirty="0"/>
          </a:p>
          <a:p>
            <a:pPr rtl="0"/>
            <a:br>
              <a:rPr lang="sv-SE" b="1" i="1" dirty="0"/>
            </a:br>
            <a:r>
              <a:rPr lang="sv-SE" sz="1200" b="1" i="1" u="sng" strike="noStrike" kern="1200" dirty="0">
                <a:solidFill>
                  <a:schemeClr val="tx1"/>
                </a:solidFill>
                <a:effectLst/>
                <a:latin typeface="+mn-lt"/>
                <a:ea typeface="+mn-ea"/>
                <a:cs typeface="+mn-cs"/>
              </a:rPr>
              <a:t>Exempel-manus:</a:t>
            </a:r>
          </a:p>
          <a:p>
            <a:br>
              <a:rPr lang="en-US" dirty="0"/>
            </a:br>
            <a:r>
              <a:rPr lang="en-US" dirty="0"/>
              <a:t>Vad ska man </a:t>
            </a:r>
            <a:r>
              <a:rPr lang="en-US" dirty="0" err="1"/>
              <a:t>tänka</a:t>
            </a:r>
            <a:r>
              <a:rPr lang="en-US" dirty="0"/>
              <a:t> </a:t>
            </a:r>
            <a:r>
              <a:rPr lang="en-US" dirty="0" err="1"/>
              <a:t>på</a:t>
            </a:r>
            <a:r>
              <a:rPr lang="en-US" dirty="0"/>
              <a:t> </a:t>
            </a:r>
            <a:r>
              <a:rPr lang="en-US" dirty="0" err="1"/>
              <a:t>innan</a:t>
            </a:r>
            <a:r>
              <a:rPr lang="en-US" dirty="0"/>
              <a:t> man </a:t>
            </a:r>
            <a:r>
              <a:rPr lang="en-US" dirty="0" err="1"/>
              <a:t>lägger</a:t>
            </a:r>
            <a:r>
              <a:rPr lang="en-US" dirty="0"/>
              <a:t> </a:t>
            </a:r>
            <a:r>
              <a:rPr lang="en-US" dirty="0" err="1"/>
              <a:t>ut</a:t>
            </a:r>
            <a:r>
              <a:rPr lang="en-US" dirty="0"/>
              <a:t> </a:t>
            </a:r>
            <a:r>
              <a:rPr lang="en-US" dirty="0" err="1"/>
              <a:t>bilder</a:t>
            </a:r>
            <a:r>
              <a:rPr lang="en-US" dirty="0"/>
              <a:t> </a:t>
            </a:r>
            <a:r>
              <a:rPr lang="en-US" dirty="0" err="1"/>
              <a:t>såsom</a:t>
            </a:r>
            <a:r>
              <a:rPr lang="en-US" dirty="0"/>
              <a:t> </a:t>
            </a:r>
            <a:r>
              <a:rPr lang="en-US" dirty="0" err="1"/>
              <a:t>joel</a:t>
            </a:r>
            <a:r>
              <a:rPr lang="en-US" dirty="0"/>
              <a:t> </a:t>
            </a:r>
            <a:r>
              <a:rPr lang="en-US" dirty="0" err="1"/>
              <a:t>har</a:t>
            </a:r>
            <a:r>
              <a:rPr lang="en-US" dirty="0"/>
              <a:t> </a:t>
            </a:r>
            <a:r>
              <a:rPr lang="en-US" dirty="0" err="1"/>
              <a:t>gjort</a:t>
            </a:r>
            <a:r>
              <a:rPr lang="en-US" dirty="0"/>
              <a:t> </a:t>
            </a:r>
            <a:r>
              <a:rPr lang="en-US" dirty="0" err="1"/>
              <a:t>här</a:t>
            </a:r>
            <a:r>
              <a:rPr lang="en-US" dirty="0"/>
              <a:t>?</a:t>
            </a:r>
            <a:br>
              <a:rPr lang="en-US" dirty="0"/>
            </a:br>
            <a:r>
              <a:rPr lang="en-US" dirty="0"/>
              <a:t>Har Joel </a:t>
            </a:r>
            <a:r>
              <a:rPr lang="en-US" dirty="0" err="1"/>
              <a:t>råkat</a:t>
            </a:r>
            <a:r>
              <a:rPr lang="en-US" dirty="0"/>
              <a:t> </a:t>
            </a:r>
            <a:r>
              <a:rPr lang="en-US" dirty="0" err="1"/>
              <a:t>lägga</a:t>
            </a:r>
            <a:r>
              <a:rPr lang="en-US" dirty="0"/>
              <a:t> </a:t>
            </a:r>
            <a:r>
              <a:rPr lang="en-US" dirty="0" err="1"/>
              <a:t>ut</a:t>
            </a:r>
            <a:r>
              <a:rPr lang="en-US" dirty="0"/>
              <a:t> </a:t>
            </a:r>
            <a:r>
              <a:rPr lang="en-US" dirty="0" err="1"/>
              <a:t>något</a:t>
            </a:r>
            <a:r>
              <a:rPr lang="en-US" dirty="0"/>
              <a:t> </a:t>
            </a:r>
            <a:r>
              <a:rPr lang="en-US" dirty="0" err="1"/>
              <a:t>som</a:t>
            </a:r>
            <a:r>
              <a:rPr lang="en-US" dirty="0"/>
              <a:t> </a:t>
            </a:r>
            <a:r>
              <a:rPr lang="en-US" dirty="0" err="1"/>
              <a:t>han</a:t>
            </a:r>
            <a:r>
              <a:rPr lang="en-US" dirty="0"/>
              <a:t> </a:t>
            </a:r>
            <a:r>
              <a:rPr lang="en-US" dirty="0" err="1"/>
              <a:t>kanske</a:t>
            </a:r>
            <a:r>
              <a:rPr lang="en-US" dirty="0"/>
              <a:t> </a:t>
            </a:r>
            <a:r>
              <a:rPr lang="en-US" dirty="0" err="1"/>
              <a:t>inte</a:t>
            </a:r>
            <a:r>
              <a:rPr lang="en-US" dirty="0"/>
              <a:t> </a:t>
            </a:r>
            <a:r>
              <a:rPr lang="en-US" dirty="0" err="1"/>
              <a:t>tänkt</a:t>
            </a:r>
            <a:r>
              <a:rPr lang="en-US" dirty="0"/>
              <a:t> </a:t>
            </a:r>
            <a:r>
              <a:rPr lang="en-US" dirty="0" err="1"/>
              <a:t>på</a:t>
            </a:r>
            <a:r>
              <a:rPr lang="en-US" dirty="0"/>
              <a:t>?</a:t>
            </a:r>
            <a:br>
              <a:rPr lang="en-US" dirty="0"/>
            </a:br>
            <a:br>
              <a:rPr lang="en-US" dirty="0"/>
            </a:br>
            <a:r>
              <a:rPr lang="en-US" i="1" dirty="0"/>
              <a:t>(paus)</a:t>
            </a:r>
          </a:p>
          <a:p>
            <a:endParaRPr lang="en-US" i="1" dirty="0"/>
          </a:p>
          <a:p>
            <a:r>
              <a:rPr lang="en-US" i="0" dirty="0" err="1"/>
              <a:t>Här</a:t>
            </a:r>
            <a:r>
              <a:rPr lang="en-US" i="0" dirty="0"/>
              <a:t> ser vi </a:t>
            </a:r>
            <a:r>
              <a:rPr lang="en-US" i="0" dirty="0" err="1"/>
              <a:t>att</a:t>
            </a:r>
            <a:r>
              <a:rPr lang="en-US" i="0" dirty="0"/>
              <a:t> Joel </a:t>
            </a:r>
            <a:r>
              <a:rPr lang="en-US" i="0" dirty="0" err="1"/>
              <a:t>faktiskt</a:t>
            </a:r>
            <a:r>
              <a:rPr lang="en-US" i="0" dirty="0"/>
              <a:t> </a:t>
            </a:r>
            <a:r>
              <a:rPr lang="en-US" i="0" dirty="0" err="1"/>
              <a:t>lagt</a:t>
            </a:r>
            <a:r>
              <a:rPr lang="en-US" i="0" dirty="0"/>
              <a:t> </a:t>
            </a:r>
            <a:r>
              <a:rPr lang="en-US" i="0" dirty="0" err="1"/>
              <a:t>ut</a:t>
            </a:r>
            <a:r>
              <a:rPr lang="en-US" i="0" dirty="0"/>
              <a:t> sin address!</a:t>
            </a:r>
            <a:br>
              <a:rPr lang="en-US" i="0" dirty="0"/>
            </a:br>
            <a:r>
              <a:rPr lang="en-US" i="0" dirty="0"/>
              <a:t>Det </a:t>
            </a:r>
            <a:r>
              <a:rPr lang="en-US" i="0" dirty="0" err="1"/>
              <a:t>är</a:t>
            </a:r>
            <a:r>
              <a:rPr lang="en-US" i="0" dirty="0"/>
              <a:t> </a:t>
            </a:r>
            <a:r>
              <a:rPr lang="en-US" i="0" dirty="0" err="1"/>
              <a:t>viktigt</a:t>
            </a:r>
            <a:r>
              <a:rPr lang="en-US" i="0" dirty="0"/>
              <a:t> </a:t>
            </a:r>
            <a:r>
              <a:rPr lang="en-US" i="0" dirty="0" err="1"/>
              <a:t>att</a:t>
            </a:r>
            <a:r>
              <a:rPr lang="en-US" i="0" dirty="0"/>
              <a:t> </a:t>
            </a:r>
            <a:r>
              <a:rPr lang="en-US" i="0" dirty="0" err="1"/>
              <a:t>tänka</a:t>
            </a:r>
            <a:r>
              <a:rPr lang="en-US" i="0" dirty="0"/>
              <a:t> </a:t>
            </a:r>
            <a:r>
              <a:rPr lang="en-US" i="0" dirty="0" err="1"/>
              <a:t>efter</a:t>
            </a:r>
            <a:r>
              <a:rPr lang="en-US" i="0" dirty="0"/>
              <a:t> </a:t>
            </a:r>
            <a:r>
              <a:rPr lang="en-US" i="0" dirty="0" err="1"/>
              <a:t>innan</a:t>
            </a:r>
            <a:r>
              <a:rPr lang="en-US" i="0" dirty="0"/>
              <a:t> man </a:t>
            </a:r>
            <a:r>
              <a:rPr lang="en-US" i="0" dirty="0" err="1"/>
              <a:t>lägger</a:t>
            </a:r>
            <a:r>
              <a:rPr lang="en-US" i="0" dirty="0"/>
              <a:t> </a:t>
            </a:r>
            <a:r>
              <a:rPr lang="en-US" i="0" dirty="0" err="1"/>
              <a:t>ut</a:t>
            </a:r>
            <a:r>
              <a:rPr lang="en-US" i="0" dirty="0"/>
              <a:t> </a:t>
            </a:r>
            <a:r>
              <a:rPr lang="en-US" i="0" dirty="0" err="1"/>
              <a:t>bilder</a:t>
            </a:r>
            <a:r>
              <a:rPr lang="en-US" i="0" dirty="0"/>
              <a:t> och </a:t>
            </a:r>
            <a:r>
              <a:rPr lang="en-US" i="0" dirty="0" err="1"/>
              <a:t>liknande</a:t>
            </a:r>
            <a:r>
              <a:rPr lang="en-US" i="0" dirty="0"/>
              <a:t> </a:t>
            </a:r>
            <a:r>
              <a:rPr lang="en-US" i="0" dirty="0" err="1"/>
              <a:t>på</a:t>
            </a:r>
            <a:r>
              <a:rPr lang="en-US" i="0" dirty="0"/>
              <a:t> Instagram!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rtl="0">
              <a:lnSpc>
                <a:spcPct val="100000"/>
              </a:lnSpc>
              <a:spcBef>
                <a:spcPts val="0"/>
              </a:spcBef>
              <a:spcAft>
                <a:spcPts val="0"/>
              </a:spcAft>
              <a:buClr>
                <a:schemeClr val="dk1"/>
              </a:buClr>
              <a:buSzPts val="1200"/>
              <a:buFont typeface="Calibri"/>
              <a:buNone/>
            </a:pPr>
            <a:r>
              <a:rPr lang="sv-SE" b="1" dirty="0"/>
              <a:t>Lär eleverna att tänka kritiskt till saker de ser eller saker som händer online.</a:t>
            </a:r>
          </a:p>
          <a:p>
            <a:pPr marL="0" marR="0" lvl="0" indent="0" algn="l" rtl="0">
              <a:lnSpc>
                <a:spcPct val="100000"/>
              </a:lnSpc>
              <a:spcBef>
                <a:spcPts val="0"/>
              </a:spcBef>
              <a:spcAft>
                <a:spcPts val="0"/>
              </a:spcAft>
              <a:buClr>
                <a:schemeClr val="dk1"/>
              </a:buClr>
              <a:buSzPts val="1200"/>
              <a:buFont typeface="Calibri"/>
              <a:buNone/>
            </a:pPr>
            <a:endParaRPr lang="sv-SE" b="1"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sv-SE" b="0" i="1" dirty="0"/>
              <a:t>-&gt; Tips: Låt </a:t>
            </a:r>
            <a:r>
              <a:rPr lang="sv-SE" b="0" i="1" dirty="0" err="1"/>
              <a:t>elverna</a:t>
            </a:r>
            <a:r>
              <a:rPr lang="sv-SE" b="0" i="1" dirty="0"/>
              <a:t> svara hur de hade gjort</a:t>
            </a:r>
            <a:endParaRPr lang="sv-SE" b="1" dirty="0"/>
          </a:p>
          <a:p>
            <a:pPr rtl="0"/>
            <a:br>
              <a:rPr lang="sv-SE" b="1" i="1" dirty="0"/>
            </a:br>
            <a:r>
              <a:rPr lang="sv-SE" sz="1200" b="1" i="1" u="sng" strike="noStrike" kern="1200" dirty="0">
                <a:solidFill>
                  <a:schemeClr val="tx1"/>
                </a:solidFill>
                <a:effectLst/>
                <a:latin typeface="+mn-lt"/>
                <a:ea typeface="+mn-ea"/>
                <a:cs typeface="+mn-cs"/>
              </a:rPr>
              <a:t>Exempel-manus:</a:t>
            </a:r>
          </a:p>
          <a:p>
            <a:pPr marL="0" lvl="0" indent="0" algn="l" rtl="0">
              <a:spcBef>
                <a:spcPts val="0"/>
              </a:spcBef>
              <a:spcAft>
                <a:spcPts val="0"/>
              </a:spcAft>
              <a:buNone/>
            </a:pPr>
            <a:endParaRPr lang="sv-SE" b="1" i="1"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Här ser vi skärmen som Google eller en sökmotor visar om man går in på en hemsida med dålig säkerhet.</a:t>
            </a:r>
            <a:br>
              <a:rPr lang="sv-SE" dirty="0"/>
            </a:br>
            <a:r>
              <a:rPr lang="sv-SE" b="0" i="1" dirty="0"/>
              <a:t>Är det någon som vet vad som är dåligt i detta fallet? -&gt; </a:t>
            </a:r>
            <a:r>
              <a:rPr lang="sv-SE" b="0" i="0" dirty="0"/>
              <a:t>Denna skärmen betyder att man har ett dåligt certifikat.</a:t>
            </a:r>
            <a:br>
              <a:rPr lang="sv-SE" b="0" i="0" dirty="0"/>
            </a:br>
            <a:r>
              <a:rPr lang="sv-SE" b="0" i="0" dirty="0"/>
              <a:t>Alltså att hemsidan inte har </a:t>
            </a:r>
            <a:r>
              <a:rPr lang="sv-SE" b="0" i="0" dirty="0" err="1"/>
              <a:t>https</a:t>
            </a:r>
            <a:r>
              <a:rPr lang="sv-SE" b="0" i="0" dirty="0"/>
              <a:t> utan http!</a:t>
            </a:r>
            <a:br>
              <a:rPr lang="sv-SE" b="0" i="0" dirty="0"/>
            </a:br>
            <a:endParaRPr lang="sv-SE" b="0" i="0" dirty="0"/>
          </a:p>
          <a:p>
            <a:pPr marL="0" lvl="0" indent="0" algn="l" rtl="0">
              <a:spcBef>
                <a:spcPts val="0"/>
              </a:spcBef>
              <a:spcAft>
                <a:spcPts val="0"/>
              </a:spcAft>
              <a:buNone/>
            </a:pPr>
            <a:r>
              <a:rPr lang="sv-SE" b="1" i="0" dirty="0"/>
              <a:t>Men vad kan man göra för att undvika att gå in på osäkra hemsidor?</a:t>
            </a:r>
            <a:br>
              <a:rPr lang="sv-SE" b="1" i="0" dirty="0"/>
            </a:br>
            <a:r>
              <a:rPr lang="sv-SE" b="0" i="1" dirty="0"/>
              <a:t>(låt eleverna tänka)</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i="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0" i="0" dirty="0"/>
              <a:t>-</a:t>
            </a:r>
            <a:r>
              <a:rPr lang="sv-SE" b="1" i="0" dirty="0" err="1"/>
              <a:t>Safesearch</a:t>
            </a:r>
            <a:br>
              <a:rPr lang="sv-SE" b="1" i="0" dirty="0"/>
            </a:br>
            <a:r>
              <a:rPr lang="sv-SE" b="0" i="0" dirty="0"/>
              <a:t>-</a:t>
            </a:r>
            <a:r>
              <a:rPr lang="sv-SE" b="1" i="0" dirty="0"/>
              <a:t>Endast gå in på hemsidor man litar på</a:t>
            </a:r>
            <a:br>
              <a:rPr lang="sv-SE" b="1" i="0" dirty="0"/>
            </a:br>
            <a:endParaRPr lang="sv-SE" b="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rtl="0">
              <a:lnSpc>
                <a:spcPct val="100000"/>
              </a:lnSpc>
              <a:spcBef>
                <a:spcPts val="0"/>
              </a:spcBef>
              <a:spcAft>
                <a:spcPts val="0"/>
              </a:spcAft>
              <a:buClr>
                <a:schemeClr val="dk1"/>
              </a:buClr>
              <a:buSzPts val="1200"/>
              <a:buFont typeface="Calibri"/>
              <a:buNone/>
            </a:pPr>
            <a:r>
              <a:rPr lang="sv-SE" b="1" dirty="0"/>
              <a:t>Lär eleverna att tänka kritiskt till saker de ser eller saker som händer online.</a:t>
            </a:r>
          </a:p>
          <a:p>
            <a:pPr marL="0" marR="0" lvl="0" indent="0" algn="l" rtl="0">
              <a:lnSpc>
                <a:spcPct val="100000"/>
              </a:lnSpc>
              <a:spcBef>
                <a:spcPts val="0"/>
              </a:spcBef>
              <a:spcAft>
                <a:spcPts val="0"/>
              </a:spcAft>
              <a:buClr>
                <a:schemeClr val="dk1"/>
              </a:buClr>
              <a:buSzPts val="1200"/>
              <a:buFont typeface="Calibri"/>
              <a:buNone/>
            </a:pPr>
            <a:endParaRPr lang="sv-SE" b="1"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sv-SE" b="0" i="1" dirty="0"/>
              <a:t>-&gt; Tips: Låt </a:t>
            </a:r>
            <a:r>
              <a:rPr lang="sv-SE" b="0" i="1" dirty="0" err="1"/>
              <a:t>elverna</a:t>
            </a:r>
            <a:r>
              <a:rPr lang="sv-SE" b="0" i="1" dirty="0"/>
              <a:t> svara hur de hade gjort</a:t>
            </a:r>
            <a:endParaRPr lang="sv-SE" b="1" dirty="0"/>
          </a:p>
          <a:p>
            <a:pPr rtl="0"/>
            <a:br>
              <a:rPr lang="sv-SE" b="1" i="1" dirty="0"/>
            </a:br>
            <a:r>
              <a:rPr lang="sv-SE" sz="1200" b="1" i="1" u="sng" strike="noStrike" kern="1200" dirty="0">
                <a:solidFill>
                  <a:schemeClr val="tx1"/>
                </a:solidFill>
                <a:effectLst/>
                <a:latin typeface="+mn-lt"/>
                <a:ea typeface="+mn-ea"/>
                <a:cs typeface="+mn-cs"/>
              </a:rPr>
              <a:t>Exempel-manus:</a:t>
            </a:r>
          </a:p>
          <a:p>
            <a:pPr marL="0" lvl="0" indent="0" algn="l" rtl="0">
              <a:spcBef>
                <a:spcPts val="0"/>
              </a:spcBef>
              <a:spcAft>
                <a:spcPts val="0"/>
              </a:spcAft>
              <a:buNone/>
            </a:pPr>
            <a:endParaRPr lang="sv-SE" b="1" i="1"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0" i="0" dirty="0"/>
              <a:t>Om man råkat gå in på en dålig hemsida, eller klickat på Gurras länk och laddat ner ett virus eller ett skadligt program/fil så kan man ha otur och få upp denna blåa skärmen som kallas </a:t>
            </a:r>
            <a:r>
              <a:rPr lang="sv-SE" b="0" i="1" dirty="0"/>
              <a:t>”</a:t>
            </a:r>
            <a:r>
              <a:rPr lang="sv-SE" b="0" i="1" dirty="0" err="1"/>
              <a:t>blue</a:t>
            </a:r>
            <a:r>
              <a:rPr lang="sv-SE" b="0" i="1" dirty="0"/>
              <a:t> </a:t>
            </a:r>
            <a:r>
              <a:rPr lang="sv-SE" b="0" i="1" dirty="0" err="1"/>
              <a:t>screen</a:t>
            </a:r>
            <a:r>
              <a:rPr lang="sv-SE" b="0" i="1" dirty="0"/>
              <a:t> </a:t>
            </a:r>
            <a:r>
              <a:rPr lang="sv-SE" b="0" i="1" dirty="0" err="1"/>
              <a:t>of</a:t>
            </a:r>
            <a:r>
              <a:rPr lang="sv-SE" b="0" i="1" dirty="0"/>
              <a:t> </a:t>
            </a:r>
            <a:r>
              <a:rPr lang="sv-SE" b="0" i="1" dirty="0" err="1"/>
              <a:t>death</a:t>
            </a:r>
            <a:r>
              <a:rPr lang="sv-SE" b="0" i="1" dirty="0"/>
              <a:t>”.</a:t>
            </a:r>
            <a:br>
              <a:rPr lang="sv-SE" b="0" i="0" dirty="0"/>
            </a:br>
            <a:br>
              <a:rPr lang="sv-SE" b="0" i="0" dirty="0"/>
            </a:br>
            <a:r>
              <a:rPr lang="sv-SE" b="0" i="0" dirty="0"/>
              <a:t>Det betyder att din dator har gått sönder på hårdvarunivå och att systemet verkligen gått sönder.</a:t>
            </a:r>
            <a:br>
              <a:rPr lang="sv-SE" b="0" i="0" dirty="0"/>
            </a:br>
            <a:br>
              <a:rPr lang="sv-SE" b="0" i="0" dirty="0"/>
            </a:br>
            <a:r>
              <a:rPr lang="sv-SE" b="1" i="0" dirty="0"/>
              <a:t>Men vad kan man göra för att undvika nedladdningen av virus?</a:t>
            </a:r>
            <a:br>
              <a:rPr lang="sv-SE" b="1" i="0" dirty="0"/>
            </a:br>
            <a:r>
              <a:rPr lang="sv-SE" b="1" i="0" dirty="0"/>
              <a:t>Hur kan man skydda sin dator även om man klickar på något dåligt?</a:t>
            </a:r>
          </a:p>
          <a:p>
            <a:pPr marL="0" marR="0" lvl="0" indent="0" algn="l" defTabSz="914400" rtl="0" eaLnBrk="1" fontAlgn="auto" latinLnBrk="0" hangingPunct="1">
              <a:lnSpc>
                <a:spcPct val="100000"/>
              </a:lnSpc>
              <a:spcBef>
                <a:spcPts val="0"/>
              </a:spcBef>
              <a:spcAft>
                <a:spcPts val="0"/>
              </a:spcAft>
              <a:buClrTx/>
              <a:buSzTx/>
              <a:buFontTx/>
              <a:buNone/>
              <a:tabLst/>
              <a:defRPr/>
            </a:pPr>
            <a:br>
              <a:rPr lang="sv-SE" b="1" i="0" dirty="0"/>
            </a:br>
            <a:r>
              <a:rPr lang="sv-SE" b="0" i="1" dirty="0"/>
              <a:t>(låt eleverna tänka)</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0" i="0" dirty="0"/>
              <a:t>-</a:t>
            </a:r>
            <a:r>
              <a:rPr lang="sv-SE" b="1" i="0" dirty="0"/>
              <a:t>Anti-virus!</a:t>
            </a:r>
            <a:br>
              <a:rPr lang="sv-SE" b="1" i="0" dirty="0"/>
            </a:br>
            <a:r>
              <a:rPr lang="sv-SE" b="0" i="0" dirty="0"/>
              <a:t>-</a:t>
            </a:r>
            <a:r>
              <a:rPr lang="sv-SE" b="1" i="0" dirty="0"/>
              <a:t>Att inte koppla upp sig på publika nätverk och skicka lösenord till andra!</a:t>
            </a:r>
            <a:br>
              <a:rPr lang="sv-SE" b="1" i="0" dirty="0"/>
            </a:br>
            <a:endParaRPr lang="sv-SE"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rtl="0">
              <a:lnSpc>
                <a:spcPct val="100000"/>
              </a:lnSpc>
              <a:spcBef>
                <a:spcPts val="0"/>
              </a:spcBef>
              <a:spcAft>
                <a:spcPts val="0"/>
              </a:spcAft>
              <a:buClr>
                <a:schemeClr val="dk1"/>
              </a:buClr>
              <a:buSzPts val="1200"/>
              <a:buFont typeface="Calibri"/>
              <a:buNone/>
            </a:pPr>
            <a:r>
              <a:rPr lang="sv-SE" b="1" dirty="0"/>
              <a:t>Lär eleverna att tänka kritiskt till saker de ser eller saker som händer online.</a:t>
            </a:r>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endParaRPr lang="sv-SE" b="0" i="1"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sv-SE" b="0" i="1" dirty="0"/>
              <a:t>-&gt; Tips: Låt eleverna svara hur de hade gjort</a:t>
            </a:r>
            <a:endParaRPr lang="sv-SE" b="1" dirty="0"/>
          </a:p>
          <a:p>
            <a:pPr rtl="0"/>
            <a:br>
              <a:rPr lang="sv-SE" b="1" i="1" dirty="0"/>
            </a:br>
            <a:r>
              <a:rPr lang="sv-SE" sz="1200" b="1" i="1" u="sng" strike="noStrike" kern="1200" dirty="0">
                <a:solidFill>
                  <a:schemeClr val="tx1"/>
                </a:solidFill>
                <a:effectLst/>
                <a:latin typeface="+mn-lt"/>
                <a:ea typeface="+mn-ea"/>
                <a:cs typeface="+mn-cs"/>
              </a:rPr>
              <a:t>Exempel-manus:</a:t>
            </a:r>
          </a:p>
          <a:p>
            <a:pPr rtl="0"/>
            <a:endParaRPr lang="sv-SE" sz="1200" b="1" i="1" u="sng" strike="noStrike" kern="1200" dirty="0">
              <a:solidFill>
                <a:schemeClr val="tx1"/>
              </a:solidFill>
              <a:effectLst/>
              <a:latin typeface="+mn-lt"/>
              <a:ea typeface="+mn-ea"/>
              <a:cs typeface="+mn-cs"/>
            </a:endParaRPr>
          </a:p>
          <a:p>
            <a:pPr rtl="0"/>
            <a:r>
              <a:rPr lang="sv-SE" sz="1200" b="0" i="0" u="none" strike="noStrike" kern="1200" dirty="0">
                <a:solidFill>
                  <a:schemeClr val="tx1"/>
                </a:solidFill>
                <a:effectLst/>
                <a:latin typeface="+mn-lt"/>
                <a:ea typeface="+mn-ea"/>
                <a:cs typeface="+mn-cs"/>
              </a:rPr>
              <a:t>Här ser vi en bild på att någon loggat in på ditt konto.</a:t>
            </a:r>
            <a:br>
              <a:rPr lang="sv-SE" sz="1200" b="0" i="0" u="none" strike="noStrike" kern="1200" dirty="0">
                <a:solidFill>
                  <a:schemeClr val="tx1"/>
                </a:solidFill>
                <a:effectLst/>
                <a:latin typeface="+mn-lt"/>
                <a:ea typeface="+mn-ea"/>
                <a:cs typeface="+mn-cs"/>
              </a:rPr>
            </a:br>
            <a:r>
              <a:rPr lang="sv-SE" sz="1200" b="0" i="0" u="none" strike="noStrike" kern="1200" dirty="0">
                <a:solidFill>
                  <a:schemeClr val="tx1"/>
                </a:solidFill>
                <a:effectLst/>
                <a:latin typeface="+mn-lt"/>
                <a:ea typeface="+mn-ea"/>
                <a:cs typeface="+mn-cs"/>
              </a:rPr>
              <a:t>Det kan ske genom att ditt konto har läckts eller </a:t>
            </a:r>
            <a:r>
              <a:rPr lang="sv-SE" sz="1200" b="0" i="0" u="none" strike="noStrike" kern="1200" dirty="0" err="1">
                <a:solidFill>
                  <a:schemeClr val="tx1"/>
                </a:solidFill>
                <a:effectLst/>
                <a:latin typeface="+mn-lt"/>
                <a:ea typeface="+mn-ea"/>
                <a:cs typeface="+mn-cs"/>
              </a:rPr>
              <a:t>p.g.a</a:t>
            </a:r>
            <a:r>
              <a:rPr lang="sv-SE" sz="1200" b="0" i="0" u="none" strike="noStrike" kern="1200" dirty="0">
                <a:solidFill>
                  <a:schemeClr val="tx1"/>
                </a:solidFill>
                <a:effectLst/>
                <a:latin typeface="+mn-lt"/>
                <a:ea typeface="+mn-ea"/>
                <a:cs typeface="+mn-cs"/>
              </a:rPr>
              <a:t> att du råkat dela ditt lösenord</a:t>
            </a:r>
            <a:br>
              <a:rPr lang="sv-SE" sz="1200" b="0" i="0" u="none" strike="noStrike" kern="1200" dirty="0">
                <a:solidFill>
                  <a:schemeClr val="tx1"/>
                </a:solidFill>
                <a:effectLst/>
                <a:latin typeface="+mn-lt"/>
                <a:ea typeface="+mn-ea"/>
                <a:cs typeface="+mn-cs"/>
              </a:rPr>
            </a:br>
            <a:br>
              <a:rPr lang="sv-SE" sz="1200" b="0" i="0" u="none" strike="noStrike" kern="1200" dirty="0">
                <a:solidFill>
                  <a:schemeClr val="tx1"/>
                </a:solidFill>
                <a:effectLst/>
                <a:latin typeface="+mn-lt"/>
                <a:ea typeface="+mn-ea"/>
                <a:cs typeface="+mn-cs"/>
              </a:rPr>
            </a:br>
            <a:r>
              <a:rPr lang="sv-SE" sz="1200" b="1" i="0" u="none" strike="noStrike" kern="1200" dirty="0">
                <a:solidFill>
                  <a:schemeClr val="tx1"/>
                </a:solidFill>
                <a:effectLst/>
                <a:latin typeface="+mn-lt"/>
                <a:ea typeface="+mn-ea"/>
                <a:cs typeface="+mn-cs"/>
              </a:rPr>
              <a:t>Hur ser vi till så att endast rätt personer kommer in på ditt konto?</a:t>
            </a:r>
          </a:p>
          <a:p>
            <a:pPr rtl="0"/>
            <a:r>
              <a:rPr lang="sv-SE" sz="1200" b="0" i="1" u="none" strike="noStrike" kern="1200" dirty="0">
                <a:solidFill>
                  <a:schemeClr val="tx1"/>
                </a:solidFill>
                <a:effectLst/>
                <a:latin typeface="+mn-lt"/>
                <a:ea typeface="+mn-ea"/>
                <a:cs typeface="+mn-cs"/>
              </a:rPr>
              <a:t>…</a:t>
            </a:r>
          </a:p>
          <a:p>
            <a:pPr rtl="0"/>
            <a:endParaRPr lang="sv-SE" sz="1200" b="0" i="1" u="none" strike="noStrike" kern="1200" dirty="0">
              <a:solidFill>
                <a:schemeClr val="tx1"/>
              </a:solidFill>
              <a:effectLst/>
              <a:latin typeface="+mn-lt"/>
              <a:ea typeface="+mn-ea"/>
              <a:cs typeface="+mn-cs"/>
            </a:endParaRPr>
          </a:p>
          <a:p>
            <a:pPr rtl="0"/>
            <a:br>
              <a:rPr lang="sv-SE" sz="1200" b="0" i="0" u="none" strike="noStrike" kern="1200" dirty="0">
                <a:solidFill>
                  <a:schemeClr val="tx1"/>
                </a:solidFill>
                <a:effectLst/>
                <a:latin typeface="+mn-lt"/>
                <a:ea typeface="+mn-ea"/>
                <a:cs typeface="+mn-cs"/>
              </a:rPr>
            </a:br>
            <a:r>
              <a:rPr lang="sv-SE" sz="1200" b="0" i="0" u="none" strike="noStrike" kern="1200" dirty="0">
                <a:solidFill>
                  <a:schemeClr val="tx1"/>
                </a:solidFill>
                <a:effectLst/>
                <a:latin typeface="+mn-lt"/>
                <a:ea typeface="+mn-ea"/>
                <a:cs typeface="+mn-cs"/>
              </a:rPr>
              <a:t>Det är otroligt bra att koppla sitt konto till mobilen eller mail, om någon försöker logga in så måste man godkänna på datorn eller mobilen. Det kallas MFA!</a:t>
            </a:r>
          </a:p>
          <a:p>
            <a:pPr rtl="0"/>
            <a:r>
              <a:rPr lang="sv-SE" sz="1200" b="0" i="0" u="none" strike="noStrike" kern="1200" dirty="0">
                <a:solidFill>
                  <a:schemeClr val="tx1"/>
                </a:solidFill>
                <a:effectLst/>
                <a:latin typeface="+mn-lt"/>
                <a:ea typeface="+mn-ea"/>
                <a:cs typeface="+mn-cs"/>
              </a:rPr>
              <a:t>Också väldigt viktigt att aldrig dela med sig av sitt lösenord!</a:t>
            </a:r>
            <a:br>
              <a:rPr lang="sv-SE" sz="1200" b="0" i="0" u="none" strike="noStrike" kern="1200" dirty="0">
                <a:solidFill>
                  <a:schemeClr val="tx1"/>
                </a:solidFill>
                <a:effectLst/>
                <a:latin typeface="+mn-lt"/>
                <a:ea typeface="+mn-ea"/>
                <a:cs typeface="+mn-cs"/>
              </a:rPr>
            </a:br>
            <a:br>
              <a:rPr lang="sv-SE" sz="1200" b="0" i="0" u="none" strike="noStrike" kern="1200" dirty="0">
                <a:solidFill>
                  <a:schemeClr val="tx1"/>
                </a:solidFill>
                <a:effectLst/>
                <a:latin typeface="+mn-lt"/>
                <a:ea typeface="+mn-ea"/>
                <a:cs typeface="+mn-cs"/>
              </a:rPr>
            </a:br>
            <a:r>
              <a:rPr lang="sv-SE" sz="1200" b="0" i="0" u="none" strike="noStrike" kern="1200" dirty="0">
                <a:solidFill>
                  <a:schemeClr val="tx1"/>
                </a:solidFill>
                <a:effectLst/>
                <a:latin typeface="+mn-lt"/>
                <a:ea typeface="+mn-ea"/>
                <a:cs typeface="+mn-cs"/>
              </a:rPr>
              <a:t>Men hur vet man om ens uppgifter har läckt egentligen…?</a:t>
            </a:r>
          </a:p>
          <a:p>
            <a:pPr rtl="0"/>
            <a:endParaRPr lang="sv-SE" sz="1200" b="0" i="0" u="none" strike="noStrike" kern="1200" dirty="0">
              <a:solidFill>
                <a:schemeClr val="tx1"/>
              </a:solidFill>
              <a:effectLst/>
              <a:latin typeface="+mn-lt"/>
              <a:ea typeface="+mn-ea"/>
              <a:cs typeface="+mn-cs"/>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lvl="0" indent="0" algn="l" rtl="0">
              <a:spcBef>
                <a:spcPts val="0"/>
              </a:spcBef>
              <a:spcAft>
                <a:spcPts val="0"/>
              </a:spcAft>
              <a:buNone/>
            </a:pPr>
            <a:r>
              <a:rPr lang="sv-SE" b="1" dirty="0"/>
              <a:t>Visa att läckor finns, hur man kan skydda sig och att det inte är lika farligt som man tror.</a:t>
            </a:r>
            <a:endParaRPr lang="sv-SE" dirty="0"/>
          </a:p>
          <a:p>
            <a:pPr marL="0" lvl="0" indent="0" algn="l" rtl="0">
              <a:spcBef>
                <a:spcPts val="0"/>
              </a:spcBef>
              <a:spcAft>
                <a:spcPts val="0"/>
              </a:spcAft>
              <a:buNone/>
            </a:pPr>
            <a:endParaRPr lang="sv-SE" b="1" dirty="0"/>
          </a:p>
          <a:p>
            <a:pPr marL="0" marR="0" lvl="0" indent="0" algn="l" rtl="0">
              <a:lnSpc>
                <a:spcPct val="100000"/>
              </a:lnSpc>
              <a:spcBef>
                <a:spcPts val="0"/>
              </a:spcBef>
              <a:spcAft>
                <a:spcPts val="0"/>
              </a:spcAft>
              <a:buClr>
                <a:schemeClr val="dk1"/>
              </a:buClr>
              <a:buSzPts val="1200"/>
              <a:buFont typeface="Calibri"/>
              <a:buNone/>
            </a:pPr>
            <a:r>
              <a:rPr lang="sv-SE" b="0" i="1" dirty="0"/>
              <a:t>-&gt; Tips: Berätta om egna erfarenheter och fråga eleverna om de upplevt något liknande.</a:t>
            </a:r>
            <a:endParaRPr lang="sv-SE" b="1" i="1" dirty="0"/>
          </a:p>
          <a:p>
            <a:pPr marL="0" lvl="0" indent="0" algn="l" rtl="0">
              <a:spcBef>
                <a:spcPts val="0"/>
              </a:spcBef>
              <a:spcAft>
                <a:spcPts val="0"/>
              </a:spcAft>
              <a:buNone/>
            </a:pPr>
            <a:endParaRPr lang="sv-SE" b="1" dirty="0"/>
          </a:p>
          <a:p>
            <a:pPr marL="0" lvl="0" indent="0" algn="l" rtl="0">
              <a:spcBef>
                <a:spcPts val="0"/>
              </a:spcBef>
              <a:spcAft>
                <a:spcPts val="0"/>
              </a:spcAft>
              <a:buNone/>
            </a:pPr>
            <a:r>
              <a:rPr lang="sv-SE" b="1" i="1" dirty="0"/>
              <a:t>Exempel-manus:</a:t>
            </a:r>
            <a:endParaRPr lang="sv-SE" dirty="0"/>
          </a:p>
          <a:p>
            <a:pPr marL="0" lvl="0" indent="0" algn="l" rtl="0">
              <a:spcBef>
                <a:spcPts val="0"/>
              </a:spcBef>
              <a:spcAft>
                <a:spcPts val="0"/>
              </a:spcAft>
              <a:buNone/>
            </a:pPr>
            <a:endParaRPr lang="sv-SE" b="1" i="1" dirty="0"/>
          </a:p>
          <a:p>
            <a:pPr marL="0" lvl="0" indent="0" algn="l" rtl="0">
              <a:spcBef>
                <a:spcPts val="0"/>
              </a:spcBef>
              <a:spcAft>
                <a:spcPts val="0"/>
              </a:spcAft>
              <a:buNone/>
            </a:pPr>
            <a:r>
              <a:rPr lang="sv-SE" b="0" i="0" dirty="0"/>
              <a:t>Som jag sa innan så kan man kan faktiskt kolla upp det!</a:t>
            </a:r>
            <a:br>
              <a:rPr lang="sv-SE" b="0" i="0" dirty="0"/>
            </a:br>
            <a:r>
              <a:rPr lang="sv-SE" b="0" i="0" dirty="0"/>
              <a:t>Denna hemsidan kollar om någon av dina konton varit med I en hackad databas.</a:t>
            </a:r>
            <a:br>
              <a:rPr lang="sv-SE" b="0" i="0" dirty="0"/>
            </a:br>
            <a:br>
              <a:rPr lang="sv-SE" b="0" i="0" dirty="0"/>
            </a:br>
            <a:r>
              <a:rPr lang="sv-SE" b="0" i="0" dirty="0"/>
              <a:t>Alltså om mitt </a:t>
            </a:r>
            <a:r>
              <a:rPr lang="sv-SE" b="0" i="0" dirty="0" err="1"/>
              <a:t>t.ex</a:t>
            </a:r>
            <a:r>
              <a:rPr lang="sv-SE" b="0" i="0" dirty="0"/>
              <a:t> </a:t>
            </a:r>
            <a:r>
              <a:rPr lang="sv-SE" b="0" i="0" dirty="0" err="1"/>
              <a:t>tiktok</a:t>
            </a:r>
            <a:r>
              <a:rPr lang="sv-SE" b="0" i="0" dirty="0"/>
              <a:t> blivit hackat och mitt konto jag haft hos dem har läckt.</a:t>
            </a:r>
            <a:br>
              <a:rPr lang="sv-SE" b="0" i="0" dirty="0"/>
            </a:br>
            <a:r>
              <a:rPr lang="sv-SE" b="0" i="0" dirty="0"/>
              <a:t>Viktigt att notera är att även om dina konton har läckt så betyder inte det att hackare kan se dina lösenord.</a:t>
            </a:r>
            <a:br>
              <a:rPr lang="sv-SE" b="0" i="0" dirty="0"/>
            </a:br>
            <a:br>
              <a:rPr lang="sv-SE" b="0" i="0" dirty="0"/>
            </a:br>
            <a:r>
              <a:rPr lang="sv-SE" b="0" i="0" dirty="0"/>
              <a:t>*visa exempel och låt eleverna testa*</a:t>
            </a:r>
            <a:endParaRPr lang="sv-SE" dirty="0"/>
          </a:p>
          <a:p>
            <a:pPr marL="0" lvl="0" indent="0" algn="l" rtl="0">
              <a:spcBef>
                <a:spcPts val="0"/>
              </a:spcBef>
              <a:spcAft>
                <a:spcPts val="0"/>
              </a:spcAft>
              <a:buNone/>
            </a:pPr>
            <a:endParaRPr lang="sv-SE"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EA528E"/>
                </a:solidFill>
                <a:latin typeface="Work Sans Bold"/>
                <a:ea typeface="Work Sans Bold"/>
                <a:cs typeface="Work Sans Bold"/>
                <a:sym typeface="Work Sans Bold"/>
              </a:rPr>
              <a:t>HTTPS://haveibeenpwned.com</a:t>
            </a:r>
          </a:p>
          <a:p>
            <a:pPr marL="0" lvl="0" indent="0" algn="l" rtl="0">
              <a:spcBef>
                <a:spcPts val="0"/>
              </a:spcBef>
              <a:spcAft>
                <a:spcPts val="0"/>
              </a:spcAft>
              <a:buNone/>
            </a:pPr>
            <a:endParaRPr lang="sv-SE" b="1"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A3BA9-B71C-B7F9-9BFD-B3CA0F431967}"/>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73C3F38-5B52-7BB6-2FD5-19B1C1AABCD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BE9C0F32-9BAB-0036-7718-B9FF0A68033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FD214236-BDD5-E048-4B85-10A7EEC57E4C}"/>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8F1A1B7-083F-E69B-473F-10DECC7C2587}"/>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SE" b="1" dirty="0"/>
              <a:t>Starta diskussionen om hur individer kan förbereda sig vid en kris</a:t>
            </a:r>
          </a:p>
          <a:p>
            <a:endParaRPr lang="sv-SE" b="1" dirty="0"/>
          </a:p>
          <a:p>
            <a:pPr marL="0" indent="0">
              <a:buFontTx/>
              <a:buNone/>
            </a:pPr>
            <a:endParaRPr lang="sv-SE" b="0" i="1"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i="1" u="sng" strike="noStrike" kern="1200" dirty="0">
                <a:solidFill>
                  <a:schemeClr val="tx1"/>
                </a:solidFill>
                <a:effectLst/>
                <a:latin typeface="+mn-lt"/>
                <a:ea typeface="+mn-ea"/>
                <a:cs typeface="+mn-cs"/>
              </a:rPr>
              <a:t>Exempel-manus</a:t>
            </a:r>
            <a:r>
              <a:rPr lang="sv-SE" sz="1200" b="1" i="1" u="none" strike="noStrike" kern="1200" dirty="0">
                <a:solidFill>
                  <a:schemeClr val="tx1"/>
                </a:solidFill>
                <a:effectLst/>
                <a:latin typeface="+mn-lt"/>
                <a:ea typeface="+mn-ea"/>
                <a:cs typeface="+mn-cs"/>
              </a:rPr>
              <a:t>:</a:t>
            </a:r>
          </a:p>
          <a:p>
            <a:pPr marL="171450" indent="-171450">
              <a:buFontTx/>
              <a:buChar char="-"/>
            </a:pPr>
            <a:endParaRPr lang="sv-SE" b="0" i="1" dirty="0"/>
          </a:p>
          <a:p>
            <a:pPr marL="0" indent="0">
              <a:buFontTx/>
              <a:buNone/>
            </a:pPr>
            <a:r>
              <a:rPr lang="sv-SE" b="0" i="1" dirty="0"/>
              <a:t>Jag vill nu att ni diskuterar i grupp hur allt vi gör i vardagen är beroendet av internet, och hur man kan förbereda sig för en kris. Vi vet att samhället är extremt sårbart utan internet eftersom att vi är så beroende av det i allt vi gör. Jag vill avsluta med att </a:t>
            </a:r>
            <a:r>
              <a:rPr lang="sv-SE" b="0" i="1" dirty="0" err="1"/>
              <a:t>diskutear</a:t>
            </a:r>
            <a:r>
              <a:rPr lang="sv-SE" b="0" i="1" dirty="0"/>
              <a:t> desinformation under en kris. </a:t>
            </a:r>
          </a:p>
          <a:p>
            <a:pPr marL="0" indent="0">
              <a:buFontTx/>
              <a:buNone/>
            </a:pPr>
            <a:r>
              <a:rPr lang="sv-SE" b="0" i="1" dirty="0"/>
              <a:t>Du kan tänka själv eller diskutera med grannen bredvid dig. Vi diskuterar svaren i helgrupp om några minuter</a:t>
            </a:r>
          </a:p>
          <a:p>
            <a:pPr marL="0" indent="0">
              <a:buFontTx/>
              <a:buNone/>
            </a:pPr>
            <a:endParaRPr lang="sv-SE" b="0" i="1" dirty="0"/>
          </a:p>
          <a:p>
            <a:pPr marL="0" indent="0">
              <a:buFontTx/>
              <a:buNone/>
            </a:pPr>
            <a:r>
              <a:rPr lang="sv-SE" i="1" dirty="0"/>
              <a:t>(låt de tänka/diskutera i 5-10)</a:t>
            </a:r>
            <a:endParaRPr lang="sv-SE" b="0" i="1" dirty="0"/>
          </a:p>
          <a:p>
            <a:pPr marL="0" indent="0">
              <a:buFontTx/>
              <a:buNone/>
            </a:pPr>
            <a:endParaRPr lang="sv-SE" b="0" i="1" dirty="0"/>
          </a:p>
          <a:p>
            <a:pPr marL="0" indent="0">
              <a:buFontTx/>
              <a:buNone/>
            </a:pPr>
            <a:r>
              <a:rPr lang="sv-SE" b="1" i="1" dirty="0"/>
              <a:t>(Diskussions-exempel)</a:t>
            </a:r>
            <a:br>
              <a:rPr lang="sv-SE" i="1" dirty="0"/>
            </a:br>
            <a:r>
              <a:rPr lang="sv-SE" b="1" i="1" dirty="0"/>
              <a:t>Beroendet av internet &amp; el</a:t>
            </a:r>
          </a:p>
          <a:p>
            <a:pPr marL="0" indent="0">
              <a:buFontTx/>
              <a:buNone/>
            </a:pPr>
            <a:r>
              <a:rPr lang="sv-SE" b="0" i="1" dirty="0"/>
              <a:t>Fråga eleverna om de kom på några exempel. Be dem räcka upp handen.</a:t>
            </a:r>
          </a:p>
          <a:p>
            <a:pPr marL="0" indent="0">
              <a:buFontTx/>
              <a:buNone/>
            </a:pPr>
            <a:r>
              <a:rPr lang="sv-SE" b="0" i="1" dirty="0"/>
              <a:t>Här nedan är några exempel som du kan ta upp om eleverna inte nämner dem</a:t>
            </a:r>
          </a:p>
          <a:p>
            <a:pPr marL="171450" indent="-171450">
              <a:buFont typeface="Arial" panose="020B0604020202020204" pitchFamily="34" charset="0"/>
              <a:buChar char="•"/>
            </a:pPr>
            <a:r>
              <a:rPr lang="sv-SE" b="0" i="1" dirty="0"/>
              <a:t>Kontakt med vänner &amp; familj beroende av internet( </a:t>
            </a:r>
            <a:r>
              <a:rPr lang="sv-SE" b="0" i="1" dirty="0" err="1"/>
              <a:t>Whatsapp</a:t>
            </a:r>
            <a:r>
              <a:rPr lang="sv-SE" b="0" i="1" dirty="0"/>
              <a:t>, </a:t>
            </a:r>
            <a:r>
              <a:rPr lang="sv-SE" b="0" i="1" dirty="0" err="1"/>
              <a:t>facebook</a:t>
            </a:r>
            <a:r>
              <a:rPr lang="sv-SE" b="0" i="1" dirty="0"/>
              <a:t>, </a:t>
            </a:r>
            <a:r>
              <a:rPr lang="sv-SE" b="0" i="1" dirty="0" err="1"/>
              <a:t>snapchat</a:t>
            </a:r>
            <a:r>
              <a:rPr lang="sv-SE" b="0" i="1" dirty="0"/>
              <a:t> </a:t>
            </a:r>
            <a:r>
              <a:rPr lang="sv-SE" b="0" i="1" dirty="0" err="1"/>
              <a:t>etc</a:t>
            </a:r>
            <a:r>
              <a:rPr lang="sv-SE" b="0" i="1" dirty="0"/>
              <a:t>)</a:t>
            </a:r>
          </a:p>
          <a:p>
            <a:pPr marL="171450" indent="-171450">
              <a:buFont typeface="Arial" panose="020B0604020202020204" pitchFamily="34" charset="0"/>
              <a:buChar char="•"/>
            </a:pPr>
            <a:r>
              <a:rPr lang="sv-SE" b="0" i="1" dirty="0"/>
              <a:t>Pengar på mobilen. Swish eller betalkort går inte att använda utan internet</a:t>
            </a:r>
          </a:p>
          <a:p>
            <a:pPr marL="171450" indent="-171450">
              <a:buFont typeface="Arial" panose="020B0604020202020204" pitchFamily="34" charset="0"/>
              <a:buChar char="•"/>
            </a:pPr>
            <a:r>
              <a:rPr lang="sv-SE" b="0" i="1" dirty="0"/>
              <a:t>Utan el kan vi inte ladda telefonen och använda den</a:t>
            </a:r>
          </a:p>
          <a:p>
            <a:pPr marL="171450" indent="-171450">
              <a:buFont typeface="Arial" panose="020B0604020202020204" pitchFamily="34" charset="0"/>
              <a:buChar char="•"/>
            </a:pPr>
            <a:r>
              <a:rPr lang="sv-SE" b="0" i="1" dirty="0" err="1"/>
              <a:t>BankID</a:t>
            </a:r>
            <a:r>
              <a:rPr lang="sv-SE" b="0" i="1" dirty="0"/>
              <a:t> och </a:t>
            </a:r>
            <a:r>
              <a:rPr lang="sv-SE" b="0" i="1" dirty="0" err="1"/>
              <a:t>identification</a:t>
            </a:r>
            <a:endParaRPr lang="sv-SE" b="0" i="1" dirty="0"/>
          </a:p>
          <a:p>
            <a:pPr marL="171450" indent="-171450">
              <a:buFont typeface="Arial" panose="020B0604020202020204" pitchFamily="34" charset="0"/>
              <a:buChar char="•"/>
            </a:pPr>
            <a:r>
              <a:rPr lang="sv-SE" b="0" i="1" dirty="0"/>
              <a:t>Busskort på telefonen</a:t>
            </a:r>
          </a:p>
          <a:p>
            <a:pPr marL="171450" indent="-171450">
              <a:buFont typeface="Arial" panose="020B0604020202020204" pitchFamily="34" charset="0"/>
              <a:buChar char="•"/>
            </a:pPr>
            <a:r>
              <a:rPr lang="sv-SE" b="0" i="1" dirty="0"/>
              <a:t>Skolschema &amp; skolplattformer som är digitala</a:t>
            </a:r>
          </a:p>
          <a:p>
            <a:pPr marL="171450" indent="-171450">
              <a:buFont typeface="Arial" panose="020B0604020202020204" pitchFamily="34" charset="0"/>
              <a:buChar char="•"/>
            </a:pPr>
            <a:r>
              <a:rPr lang="sv-SE" b="0" i="1" dirty="0"/>
              <a:t>Går inte att hitta telefonnummer till sjukvård </a:t>
            </a:r>
            <a:r>
              <a:rPr lang="sv-SE" b="0" i="1" dirty="0" err="1"/>
              <a:t>etc</a:t>
            </a:r>
            <a:r>
              <a:rPr lang="sv-SE" b="0" i="1" dirty="0"/>
              <a:t> om man behöver söka fram det</a:t>
            </a:r>
          </a:p>
          <a:p>
            <a:pPr marL="0" indent="0">
              <a:buFont typeface="Arial" panose="020B0604020202020204" pitchFamily="34" charset="0"/>
              <a:buNone/>
            </a:pPr>
            <a:r>
              <a:rPr lang="sv-SE" b="1" i="1" dirty="0"/>
              <a:t>Förberedelse och minska beroendet under en kris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0" i="1" dirty="0"/>
              <a:t>Fråga eleverna om de kom på några exempel. Be dem räcka upp handen.</a:t>
            </a:r>
            <a:endParaRPr lang="sv-SE" b="1" i="1" dirty="0"/>
          </a:p>
          <a:p>
            <a:pPr marL="171450" indent="-171450">
              <a:buFont typeface="Arial" panose="020B0604020202020204" pitchFamily="34" charset="0"/>
              <a:buChar char="•"/>
            </a:pPr>
            <a:r>
              <a:rPr lang="sv-SE" b="0" i="1" dirty="0"/>
              <a:t>Skriva ner viktiga telefonnummer/spara dem </a:t>
            </a:r>
            <a:r>
              <a:rPr lang="sv-SE" b="0" i="1" dirty="0" err="1"/>
              <a:t>offline</a:t>
            </a:r>
            <a:r>
              <a:rPr lang="sv-SE" b="0" i="1" dirty="0"/>
              <a:t> på telefonen</a:t>
            </a:r>
          </a:p>
          <a:p>
            <a:pPr marL="171450" indent="-171450">
              <a:buFont typeface="Arial" panose="020B0604020202020204" pitchFamily="34" charset="0"/>
              <a:buChar char="•"/>
            </a:pPr>
            <a:r>
              <a:rPr lang="sv-SE" b="0" i="1" dirty="0"/>
              <a:t>Kommunikation över sms eller ringa utanför apparna</a:t>
            </a:r>
          </a:p>
          <a:p>
            <a:pPr marL="171450" indent="-171450">
              <a:buFont typeface="Arial" panose="020B0604020202020204" pitchFamily="34" charset="0"/>
              <a:buChar char="•"/>
            </a:pPr>
            <a:r>
              <a:rPr lang="sv-SE" b="0" i="1" dirty="0"/>
              <a:t>Alltid ha kontanter hemma. Kort/</a:t>
            </a:r>
            <a:r>
              <a:rPr lang="sv-SE" b="0" i="1" dirty="0" err="1"/>
              <a:t>swishbetalning</a:t>
            </a:r>
            <a:r>
              <a:rPr lang="sv-SE" b="0" i="1" dirty="0"/>
              <a:t> kräver uppkoppling (Kortbetalning kräver internet i butiken)</a:t>
            </a:r>
          </a:p>
          <a:p>
            <a:pPr marL="171450" indent="-171450">
              <a:buFont typeface="Arial" panose="020B0604020202020204" pitchFamily="34" charset="0"/>
              <a:buChar char="•"/>
            </a:pPr>
            <a:r>
              <a:rPr lang="sv-SE" b="0" i="1" dirty="0"/>
              <a:t>Fysiska busskort som fungerar även utan internet </a:t>
            </a:r>
          </a:p>
          <a:p>
            <a:pPr marL="171450" indent="-171450">
              <a:buFont typeface="Arial" panose="020B0604020202020204" pitchFamily="34" charset="0"/>
              <a:buChar char="•"/>
            </a:pPr>
            <a:r>
              <a:rPr lang="sv-SE" b="0" i="1" dirty="0"/>
              <a:t>Ha en </a:t>
            </a:r>
            <a:r>
              <a:rPr lang="sv-SE" b="0" i="1" dirty="0" err="1"/>
              <a:t>powerbank</a:t>
            </a:r>
            <a:r>
              <a:rPr lang="sv-SE" b="0" i="1" dirty="0"/>
              <a:t> för telefonen</a:t>
            </a:r>
          </a:p>
          <a:p>
            <a:pPr marL="171450" indent="-171450">
              <a:buFont typeface="Arial" panose="020B0604020202020204" pitchFamily="34" charset="0"/>
              <a:buChar char="•"/>
            </a:pPr>
            <a:r>
              <a:rPr lang="sv-SE" b="0" i="1" dirty="0"/>
              <a:t>Komma överens med familj vad man ska göra om man inte kan nå varandra</a:t>
            </a:r>
          </a:p>
          <a:p>
            <a:pPr marL="171450" indent="-171450">
              <a:buFont typeface="Arial" panose="020B0604020202020204" pitchFamily="34" charset="0"/>
              <a:buChar char="•"/>
            </a:pPr>
            <a:r>
              <a:rPr lang="sv-SE" b="0" i="1" dirty="0"/>
              <a:t>Skriva ner viktiga telefonnummer/spara på telefonen. T.ex. 113 13 som är informationsnummer vid alvarliga händelser, 112 för nödsituationer, lokala polisen/vårdcentralens nummer etc.</a:t>
            </a:r>
          </a:p>
          <a:p>
            <a:pPr marL="0" indent="0">
              <a:buFont typeface="Arial" panose="020B0604020202020204" pitchFamily="34" charset="0"/>
              <a:buNone/>
            </a:pPr>
            <a:r>
              <a:rPr lang="sv-SE" b="1" i="1" dirty="0"/>
              <a:t>Desinformation &amp; källkritik i krisen</a:t>
            </a:r>
          </a:p>
          <a:p>
            <a:pPr marL="0" indent="0" algn="l">
              <a:buFont typeface="Arial" panose="020B0604020202020204" pitchFamily="34" charset="0"/>
              <a:buNone/>
            </a:pPr>
            <a:r>
              <a:rPr lang="sv-SE" b="0" i="1" dirty="0"/>
              <a:t>Fråga eleverna vilka källor man kan lita på vid en kris, och var man kan hitta information? Be dem räcka upp handen </a:t>
            </a:r>
          </a:p>
          <a:p>
            <a:pPr marL="0" indent="0" algn="l">
              <a:buFont typeface="Arial" panose="020B0604020202020204" pitchFamily="34" charset="0"/>
              <a:buNone/>
            </a:pPr>
            <a:r>
              <a:rPr lang="sv-SE" sz="1200" b="0" i="1" dirty="0">
                <a:solidFill>
                  <a:srgbClr val="2B5113"/>
                </a:solidFill>
                <a:latin typeface="Work Sans"/>
                <a:ea typeface="Work Sans"/>
                <a:cs typeface="Work Sans"/>
                <a:sym typeface="Work Sans"/>
              </a:rPr>
              <a:t>Gå sedan till nästa </a:t>
            </a:r>
            <a:r>
              <a:rPr lang="sv-SE" sz="1200" b="0" i="1" dirty="0" err="1">
                <a:solidFill>
                  <a:srgbClr val="2B5113"/>
                </a:solidFill>
                <a:latin typeface="Work Sans"/>
                <a:ea typeface="Work Sans"/>
                <a:cs typeface="Work Sans"/>
                <a:sym typeface="Work Sans"/>
              </a:rPr>
              <a:t>slide</a:t>
            </a:r>
            <a:r>
              <a:rPr lang="sv-SE" sz="1200" b="0" i="1" dirty="0">
                <a:solidFill>
                  <a:srgbClr val="2B5113"/>
                </a:solidFill>
                <a:latin typeface="Work Sans"/>
                <a:ea typeface="Work Sans"/>
                <a:cs typeface="Work Sans"/>
                <a:sym typeface="Work Sans"/>
              </a:rPr>
              <a:t> för att visa pålitliga källor</a:t>
            </a:r>
            <a:endParaRPr lang="en-US" sz="1200" dirty="0">
              <a:solidFill>
                <a:srgbClr val="2B5113"/>
              </a:solidFill>
              <a:latin typeface="Work Sans"/>
              <a:ea typeface="Work Sans"/>
              <a:cs typeface="Work Sans"/>
              <a:sym typeface="Work Sans"/>
            </a:endParaRPr>
          </a:p>
          <a:p>
            <a:pPr marL="171450" indent="-171450" algn="l">
              <a:buFont typeface="Arial" panose="020B0604020202020204" pitchFamily="34" charset="0"/>
              <a:buChar char="•"/>
            </a:pPr>
            <a:endParaRPr lang="sv-SE" b="0" i="1" dirty="0"/>
          </a:p>
          <a:p>
            <a:pPr marL="171450" indent="-171450">
              <a:buFont typeface="Arial" panose="020B0604020202020204" pitchFamily="34" charset="0"/>
              <a:buChar char="•"/>
            </a:pPr>
            <a:endParaRPr lang="sv-SE" b="0" i="1" dirty="0"/>
          </a:p>
          <a:p>
            <a:pPr marL="0" indent="0">
              <a:buFontTx/>
              <a:buNone/>
            </a:pPr>
            <a:endParaRPr lang="sv-SE" b="0" i="1" dirty="0"/>
          </a:p>
        </p:txBody>
      </p:sp>
      <p:sp>
        <p:nvSpPr>
          <p:cNvPr id="6" name="Footer Placeholder 5">
            <a:extLst>
              <a:ext uri="{FF2B5EF4-FFF2-40B4-BE49-F238E27FC236}">
                <a16:creationId xmlns:a16="http://schemas.microsoft.com/office/drawing/2014/main" id="{6D59B13B-9256-DB56-42C9-B1C76D47D96F}"/>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BEB4C2B3-20A1-9920-1881-10AF4AD25948}"/>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267021936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C8346-2017-C89B-2E4E-F4EC53EDAB9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C77794C-C53F-70C0-8B9E-7874F04ADC1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668BA51A-725B-B87D-ED2B-C45052C2E19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345C2818-EA74-91D6-20E9-C05A9276ED7B}"/>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D1D7E43-1E77-B413-D040-EAA65F9DD36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indent="0">
              <a:buFont typeface="Arial" panose="020B0604020202020204" pitchFamily="34" charset="0"/>
              <a:buNone/>
            </a:pPr>
            <a:r>
              <a:rPr lang="sv-SE" b="1" i="1" dirty="0"/>
              <a:t>Desinformation &amp; källkritik i krisen</a:t>
            </a:r>
          </a:p>
          <a:p>
            <a:pPr marL="0" indent="0" algn="l">
              <a:buFont typeface="Arial" panose="020B0604020202020204" pitchFamily="34" charset="0"/>
              <a:buNone/>
            </a:pPr>
            <a:r>
              <a:rPr lang="sv-SE" b="0" i="1" dirty="0"/>
              <a:t>Fråga eleverna vilka källor man kan lita på vid en kris, och var man kan hitta information? Be dem räcka upp handen </a:t>
            </a:r>
          </a:p>
          <a:p>
            <a:pPr marL="171450" indent="-171450" algn="l">
              <a:buFont typeface="Arial" panose="020B0604020202020204" pitchFamily="34" charset="0"/>
              <a:buChar char="•"/>
            </a:pPr>
            <a:r>
              <a:rPr lang="en-US" sz="1200" dirty="0">
                <a:solidFill>
                  <a:srgbClr val="2B5113"/>
                </a:solidFill>
                <a:latin typeface="Work Sans"/>
                <a:ea typeface="Work Sans"/>
                <a:cs typeface="Work Sans"/>
                <a:sym typeface="Work Sans"/>
              </a:rPr>
              <a:t>Krisinformation.se</a:t>
            </a:r>
          </a:p>
          <a:p>
            <a:pPr marL="171450" indent="-171450" algn="l">
              <a:buFont typeface="Arial" panose="020B0604020202020204" pitchFamily="34" charset="0"/>
              <a:buChar char="•"/>
            </a:pPr>
            <a:r>
              <a:rPr lang="en-US" sz="1200" dirty="0" err="1">
                <a:solidFill>
                  <a:srgbClr val="2B5113"/>
                </a:solidFill>
                <a:latin typeface="Work Sans"/>
                <a:ea typeface="Work Sans"/>
                <a:cs typeface="Work Sans"/>
                <a:sym typeface="Work Sans"/>
              </a:rPr>
              <a:t>Sveriges</a:t>
            </a:r>
            <a:r>
              <a:rPr lang="en-US" sz="1200" dirty="0">
                <a:solidFill>
                  <a:srgbClr val="2B5113"/>
                </a:solidFill>
                <a:latin typeface="Work Sans"/>
                <a:ea typeface="Work Sans"/>
                <a:cs typeface="Work Sans"/>
                <a:sym typeface="Work Sans"/>
              </a:rPr>
              <a:t> Radio p4 – </a:t>
            </a:r>
            <a:r>
              <a:rPr lang="en-US" sz="1200" dirty="0" err="1">
                <a:solidFill>
                  <a:srgbClr val="2B5113"/>
                </a:solidFill>
                <a:latin typeface="Work Sans"/>
                <a:ea typeface="Work Sans"/>
                <a:cs typeface="Work Sans"/>
                <a:sym typeface="Work Sans"/>
              </a:rPr>
              <a:t>Beredskapskanal</a:t>
            </a:r>
            <a:r>
              <a:rPr lang="en-US" sz="1200" dirty="0">
                <a:solidFill>
                  <a:srgbClr val="2B5113"/>
                </a:solidFill>
                <a:latin typeface="Work Sans"/>
                <a:ea typeface="Work Sans"/>
                <a:cs typeface="Work Sans"/>
                <a:sym typeface="Work Sans"/>
              </a:rPr>
              <a:t>, och </a:t>
            </a:r>
            <a:r>
              <a:rPr lang="en-US" sz="1200" dirty="0" err="1">
                <a:solidFill>
                  <a:srgbClr val="2B5113"/>
                </a:solidFill>
                <a:latin typeface="Work Sans"/>
                <a:ea typeface="Work Sans"/>
                <a:cs typeface="Work Sans"/>
                <a:sym typeface="Work Sans"/>
              </a:rPr>
              <a:t>fungerar</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som</a:t>
            </a:r>
            <a:r>
              <a:rPr lang="en-US" sz="1200" dirty="0">
                <a:solidFill>
                  <a:srgbClr val="2B5113"/>
                </a:solidFill>
                <a:latin typeface="Work Sans"/>
                <a:ea typeface="Work Sans"/>
                <a:cs typeface="Work Sans"/>
                <a:sym typeface="Work Sans"/>
              </a:rPr>
              <a:t> FM-radio </a:t>
            </a:r>
            <a:r>
              <a:rPr lang="en-US" sz="1200" dirty="0" err="1">
                <a:solidFill>
                  <a:srgbClr val="2B5113"/>
                </a:solidFill>
                <a:latin typeface="Work Sans"/>
                <a:ea typeface="Work Sans"/>
                <a:cs typeface="Work Sans"/>
                <a:sym typeface="Work Sans"/>
              </a:rPr>
              <a:t>även</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när</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mobilnät</a:t>
            </a:r>
            <a:r>
              <a:rPr lang="en-US" sz="1200" dirty="0">
                <a:solidFill>
                  <a:srgbClr val="2B5113"/>
                </a:solidFill>
                <a:latin typeface="Work Sans"/>
                <a:ea typeface="Work Sans"/>
                <a:cs typeface="Work Sans"/>
                <a:sym typeface="Work Sans"/>
              </a:rPr>
              <a:t> ligger </a:t>
            </a:r>
            <a:r>
              <a:rPr lang="en-US" sz="1200" dirty="0" err="1">
                <a:solidFill>
                  <a:srgbClr val="2B5113"/>
                </a:solidFill>
                <a:latin typeface="Work Sans"/>
                <a:ea typeface="Work Sans"/>
                <a:cs typeface="Work Sans"/>
                <a:sym typeface="Work Sans"/>
              </a:rPr>
              <a:t>nere</a:t>
            </a:r>
            <a:endParaRPr lang="en-US" sz="1200" dirty="0">
              <a:solidFill>
                <a:srgbClr val="2B5113"/>
              </a:solidFill>
              <a:latin typeface="Work Sans"/>
              <a:ea typeface="Work Sans"/>
              <a:cs typeface="Work Sans"/>
              <a:sym typeface="Work Sans"/>
            </a:endParaRPr>
          </a:p>
          <a:p>
            <a:pPr marL="171450" indent="-171450" algn="l">
              <a:buFont typeface="Arial" panose="020B0604020202020204" pitchFamily="34" charset="0"/>
              <a:buChar char="•"/>
            </a:pPr>
            <a:r>
              <a:rPr lang="en-US" sz="1200" dirty="0" err="1">
                <a:solidFill>
                  <a:srgbClr val="2B5113"/>
                </a:solidFill>
                <a:latin typeface="Work Sans"/>
                <a:ea typeface="Work Sans"/>
                <a:cs typeface="Work Sans"/>
                <a:sym typeface="Work Sans"/>
              </a:rPr>
              <a:t>Informationsnummer</a:t>
            </a:r>
            <a:r>
              <a:rPr lang="en-US" sz="1200" dirty="0">
                <a:solidFill>
                  <a:srgbClr val="2B5113"/>
                </a:solidFill>
                <a:latin typeface="Work Sans"/>
                <a:ea typeface="Work Sans"/>
                <a:cs typeface="Work Sans"/>
                <a:sym typeface="Work Sans"/>
              </a:rPr>
              <a:t> 113 13 vid </a:t>
            </a:r>
            <a:r>
              <a:rPr lang="en-US" sz="1200" dirty="0" err="1">
                <a:solidFill>
                  <a:srgbClr val="2B5113"/>
                </a:solidFill>
                <a:latin typeface="Work Sans"/>
                <a:ea typeface="Work Sans"/>
                <a:cs typeface="Work Sans"/>
                <a:sym typeface="Work Sans"/>
              </a:rPr>
              <a:t>allvarliga</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händelser</a:t>
            </a:r>
            <a:endParaRPr lang="en-US" sz="1200" dirty="0">
              <a:solidFill>
                <a:srgbClr val="2B5113"/>
              </a:solidFill>
              <a:latin typeface="Work Sans"/>
              <a:ea typeface="Work Sans"/>
              <a:cs typeface="Work Sans"/>
              <a:sym typeface="Work San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solidFill>
                  <a:srgbClr val="2B5113"/>
                </a:solidFill>
                <a:latin typeface="Work Sans"/>
                <a:ea typeface="Work Sans"/>
                <a:cs typeface="Work Sans"/>
                <a:sym typeface="Work Sans"/>
              </a:rPr>
              <a:t>Rykten </a:t>
            </a:r>
            <a:r>
              <a:rPr lang="en-US" sz="1200" dirty="0" err="1">
                <a:solidFill>
                  <a:srgbClr val="2B5113"/>
                </a:solidFill>
                <a:latin typeface="Work Sans"/>
                <a:ea typeface="Work Sans"/>
                <a:cs typeface="Work Sans"/>
                <a:sym typeface="Work Sans"/>
              </a:rPr>
              <a:t>sprids</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snabbt</a:t>
            </a:r>
            <a:r>
              <a:rPr lang="en-US" sz="1200" dirty="0">
                <a:solidFill>
                  <a:srgbClr val="2B5113"/>
                </a:solidFill>
                <a:latin typeface="Work Sans"/>
                <a:ea typeface="Work Sans"/>
                <a:cs typeface="Work Sans"/>
                <a:sym typeface="Work Sans"/>
              </a:rPr>
              <a:t> under </a:t>
            </a:r>
            <a:r>
              <a:rPr lang="en-US" sz="1200" dirty="0" err="1">
                <a:solidFill>
                  <a:srgbClr val="2B5113"/>
                </a:solidFill>
                <a:latin typeface="Work Sans"/>
                <a:ea typeface="Work Sans"/>
                <a:cs typeface="Work Sans"/>
                <a:sym typeface="Work Sans"/>
              </a:rPr>
              <a:t>en</a:t>
            </a:r>
            <a:r>
              <a:rPr lang="en-US" sz="1200" dirty="0">
                <a:solidFill>
                  <a:srgbClr val="2B5113"/>
                </a:solidFill>
                <a:latin typeface="Work Sans"/>
                <a:ea typeface="Work Sans"/>
                <a:cs typeface="Work Sans"/>
                <a:sym typeface="Work Sans"/>
              </a:rPr>
              <a:t> kris. </a:t>
            </a:r>
            <a:r>
              <a:rPr lang="en-US" sz="1200" dirty="0" err="1">
                <a:solidFill>
                  <a:srgbClr val="2B5113"/>
                </a:solidFill>
                <a:latin typeface="Work Sans"/>
                <a:ea typeface="Work Sans"/>
                <a:cs typeface="Work Sans"/>
                <a:sym typeface="Work Sans"/>
              </a:rPr>
              <a:t>Medvetet</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eller</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omedvetet</a:t>
            </a:r>
            <a:r>
              <a:rPr lang="en-US" sz="1200" dirty="0">
                <a:solidFill>
                  <a:srgbClr val="2B5113"/>
                </a:solidFill>
                <a:latin typeface="Work Sans"/>
                <a:ea typeface="Work Sans"/>
                <a:cs typeface="Work Sans"/>
                <a:sym typeface="Work Sans"/>
              </a:rPr>
              <a:t>, och det </a:t>
            </a:r>
            <a:r>
              <a:rPr lang="en-US" sz="1200" dirty="0" err="1">
                <a:solidFill>
                  <a:srgbClr val="2B5113"/>
                </a:solidFill>
                <a:latin typeface="Work Sans"/>
                <a:ea typeface="Work Sans"/>
                <a:cs typeface="Work Sans"/>
                <a:sym typeface="Work Sans"/>
              </a:rPr>
              <a:t>är</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viktigt</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att</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veta</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vilken</a:t>
            </a:r>
            <a:r>
              <a:rPr lang="en-US" sz="1200" dirty="0">
                <a:solidFill>
                  <a:srgbClr val="2B5113"/>
                </a:solidFill>
                <a:latin typeface="Work Sans"/>
                <a:ea typeface="Work Sans"/>
                <a:cs typeface="Work Sans"/>
                <a:sym typeface="Work Sans"/>
              </a:rPr>
              <a:t> information man </a:t>
            </a:r>
            <a:r>
              <a:rPr lang="en-US" sz="1200" dirty="0" err="1">
                <a:solidFill>
                  <a:srgbClr val="2B5113"/>
                </a:solidFill>
                <a:latin typeface="Work Sans"/>
                <a:ea typeface="Work Sans"/>
                <a:cs typeface="Work Sans"/>
                <a:sym typeface="Work Sans"/>
              </a:rPr>
              <a:t>kan</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lita</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på</a:t>
            </a:r>
            <a:r>
              <a:rPr lang="en-US" sz="1200" dirty="0">
                <a:solidFill>
                  <a:srgbClr val="2B5113"/>
                </a:solidFill>
                <a:latin typeface="Work Sans"/>
                <a:ea typeface="Work Sans"/>
                <a:cs typeface="Work Sans"/>
                <a:sym typeface="Work Sans"/>
              </a:rPr>
              <a:t>. Hur </a:t>
            </a:r>
            <a:r>
              <a:rPr lang="en-US" sz="1200" dirty="0" err="1">
                <a:solidFill>
                  <a:srgbClr val="2B5113"/>
                </a:solidFill>
                <a:latin typeface="Work Sans"/>
                <a:ea typeface="Work Sans"/>
                <a:cs typeface="Work Sans"/>
                <a:sym typeface="Work Sans"/>
              </a:rPr>
              <a:t>avgör</a:t>
            </a:r>
            <a:r>
              <a:rPr lang="en-US" sz="1200" dirty="0">
                <a:solidFill>
                  <a:srgbClr val="2B5113"/>
                </a:solidFill>
                <a:latin typeface="Work Sans"/>
                <a:ea typeface="Work Sans"/>
                <a:cs typeface="Work Sans"/>
                <a:sym typeface="Work Sans"/>
              </a:rPr>
              <a:t> man om </a:t>
            </a:r>
            <a:r>
              <a:rPr lang="en-US" sz="1200" dirty="0" err="1">
                <a:solidFill>
                  <a:srgbClr val="2B5113"/>
                </a:solidFill>
                <a:latin typeface="Work Sans"/>
                <a:ea typeface="Work Sans"/>
                <a:cs typeface="Work Sans"/>
                <a:sym typeface="Work Sans"/>
              </a:rPr>
              <a:t>en</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källa</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är</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pålitlig</a:t>
            </a:r>
            <a:r>
              <a:rPr lang="en-US" sz="1200" dirty="0">
                <a:solidFill>
                  <a:srgbClr val="2B5113"/>
                </a:solidFill>
                <a:latin typeface="Work Sans"/>
                <a:ea typeface="Work Sans"/>
                <a:cs typeface="Work Sans"/>
                <a:sym typeface="Work Sans"/>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2B5113"/>
                </a:solidFill>
                <a:latin typeface="Work Sans"/>
                <a:ea typeface="Work Sans"/>
                <a:cs typeface="Work Sans"/>
                <a:sym typeface="Work Sans"/>
              </a:rPr>
              <a:t>AI </a:t>
            </a:r>
            <a:r>
              <a:rPr lang="en-US" sz="1200" dirty="0" err="1">
                <a:solidFill>
                  <a:srgbClr val="2B5113"/>
                </a:solidFill>
                <a:latin typeface="Work Sans"/>
                <a:ea typeface="Work Sans"/>
                <a:cs typeface="Work Sans"/>
                <a:sym typeface="Work Sans"/>
              </a:rPr>
              <a:t>kan</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snabbt</a:t>
            </a:r>
            <a:r>
              <a:rPr lang="en-US" sz="1200" dirty="0">
                <a:solidFill>
                  <a:srgbClr val="2B5113"/>
                </a:solidFill>
                <a:latin typeface="Work Sans"/>
                <a:ea typeface="Work Sans"/>
                <a:cs typeface="Work Sans"/>
                <a:sym typeface="Work Sans"/>
              </a:rPr>
              <a:t> och </a:t>
            </a:r>
            <a:r>
              <a:rPr lang="en-US" sz="1200" dirty="0" err="1">
                <a:solidFill>
                  <a:srgbClr val="2B5113"/>
                </a:solidFill>
                <a:latin typeface="Work Sans"/>
                <a:ea typeface="Work Sans"/>
                <a:cs typeface="Work Sans"/>
                <a:sym typeface="Work Sans"/>
              </a:rPr>
              <a:t>effektivt</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sprida</a:t>
            </a:r>
            <a:r>
              <a:rPr lang="en-US" sz="1200" dirty="0">
                <a:solidFill>
                  <a:srgbClr val="2B5113"/>
                </a:solidFill>
                <a:latin typeface="Work Sans"/>
                <a:ea typeface="Work Sans"/>
                <a:cs typeface="Work Sans"/>
                <a:sym typeface="Work Sans"/>
              </a:rPr>
              <a:t> misinformation.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err="1">
                <a:solidFill>
                  <a:srgbClr val="2B5113"/>
                </a:solidFill>
                <a:latin typeface="Work Sans"/>
                <a:ea typeface="Work Sans"/>
                <a:cs typeface="Work Sans"/>
                <a:sym typeface="Work Sans"/>
              </a:rPr>
              <a:t>Undersök</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vem</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som</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publicerar</a:t>
            </a:r>
            <a:r>
              <a:rPr lang="en-US" sz="1200" dirty="0">
                <a:solidFill>
                  <a:srgbClr val="2B5113"/>
                </a:solidFill>
                <a:latin typeface="Work Sans"/>
                <a:ea typeface="Work Sans"/>
                <a:cs typeface="Work Sans"/>
                <a:sym typeface="Work Sans"/>
              </a:rPr>
              <a:t>, om </a:t>
            </a:r>
            <a:r>
              <a:rPr lang="en-US" sz="1200" dirty="0" err="1">
                <a:solidFill>
                  <a:srgbClr val="2B5113"/>
                </a:solidFill>
                <a:latin typeface="Work Sans"/>
                <a:ea typeface="Work Sans"/>
                <a:cs typeface="Work Sans"/>
                <a:sym typeface="Work Sans"/>
              </a:rPr>
              <a:t>samma</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uppgifter</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finns</a:t>
            </a:r>
            <a:r>
              <a:rPr lang="en-US" sz="1200" dirty="0">
                <a:solidFill>
                  <a:srgbClr val="2B5113"/>
                </a:solidFill>
                <a:latin typeface="Work Sans"/>
                <a:ea typeface="Work Sans"/>
                <a:cs typeface="Work Sans"/>
                <a:sym typeface="Work Sans"/>
              </a:rPr>
              <a:t> hos </a:t>
            </a:r>
            <a:r>
              <a:rPr lang="en-US" sz="1200" dirty="0" err="1">
                <a:solidFill>
                  <a:srgbClr val="2B5113"/>
                </a:solidFill>
                <a:latin typeface="Work Sans"/>
                <a:ea typeface="Work Sans"/>
                <a:cs typeface="Work Sans"/>
                <a:sym typeface="Work Sans"/>
              </a:rPr>
              <a:t>en</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myndighet</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eller</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etablerad</a:t>
            </a:r>
            <a:r>
              <a:rPr lang="en-US" sz="1200" dirty="0">
                <a:solidFill>
                  <a:srgbClr val="2B5113"/>
                </a:solidFill>
                <a:latin typeface="Work Sans"/>
                <a:ea typeface="Work Sans"/>
                <a:cs typeface="Work Sans"/>
                <a:sym typeface="Work Sans"/>
              </a:rPr>
              <a:t> media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2B5113"/>
                </a:solidFill>
                <a:latin typeface="Work Sans"/>
                <a:ea typeface="Work Sans"/>
                <a:cs typeface="Work Sans"/>
                <a:sym typeface="Work Sans"/>
              </a:rPr>
              <a:t>I kris </a:t>
            </a:r>
            <a:r>
              <a:rPr lang="en-US" sz="1200" dirty="0" err="1">
                <a:solidFill>
                  <a:srgbClr val="2B5113"/>
                </a:solidFill>
                <a:latin typeface="Work Sans"/>
                <a:ea typeface="Work Sans"/>
                <a:cs typeface="Work Sans"/>
                <a:sym typeface="Work Sans"/>
              </a:rPr>
              <a:t>kan</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främmande</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makter</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sprida</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misstro</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skapa</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förvirring</a:t>
            </a:r>
            <a:r>
              <a:rPr lang="en-US" sz="1200" dirty="0">
                <a:solidFill>
                  <a:srgbClr val="2B5113"/>
                </a:solidFill>
                <a:latin typeface="Work Sans"/>
                <a:ea typeface="Work Sans"/>
                <a:cs typeface="Work Sans"/>
                <a:sym typeface="Work Sans"/>
              </a:rPr>
              <a:t>. Kan </a:t>
            </a:r>
            <a:r>
              <a:rPr lang="en-US" sz="1200" dirty="0" err="1">
                <a:solidFill>
                  <a:srgbClr val="2B5113"/>
                </a:solidFill>
                <a:latin typeface="Work Sans"/>
                <a:ea typeface="Work Sans"/>
                <a:cs typeface="Work Sans"/>
                <a:sym typeface="Work Sans"/>
              </a:rPr>
              <a:t>komma</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ett</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öveflöde</a:t>
            </a:r>
            <a:r>
              <a:rPr lang="en-US" sz="1200" dirty="0">
                <a:solidFill>
                  <a:srgbClr val="2B5113"/>
                </a:solidFill>
                <a:latin typeface="Work Sans"/>
                <a:ea typeface="Work Sans"/>
                <a:cs typeface="Work Sans"/>
                <a:sym typeface="Work Sans"/>
              </a:rPr>
              <a:t> av information. </a:t>
            </a:r>
            <a:r>
              <a:rPr lang="en-US" sz="1200" dirty="0" err="1">
                <a:solidFill>
                  <a:srgbClr val="2B5113"/>
                </a:solidFill>
                <a:latin typeface="Work Sans"/>
                <a:ea typeface="Work Sans"/>
                <a:cs typeface="Work Sans"/>
                <a:sym typeface="Work Sans"/>
              </a:rPr>
              <a:t>Viktigt</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att</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följa</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t.ex</a:t>
            </a:r>
            <a:r>
              <a:rPr lang="en-US" sz="1200" dirty="0">
                <a:solidFill>
                  <a:srgbClr val="2B5113"/>
                </a:solidFill>
                <a:latin typeface="Work Sans"/>
                <a:ea typeface="Work Sans"/>
                <a:cs typeface="Work Sans"/>
                <a:sym typeface="Work Sans"/>
              </a:rPr>
              <a:t>. P4, </a:t>
            </a:r>
            <a:r>
              <a:rPr lang="en-US" sz="1200" dirty="0" err="1">
                <a:solidFill>
                  <a:srgbClr val="2B5113"/>
                </a:solidFill>
                <a:latin typeface="Work Sans"/>
                <a:ea typeface="Work Sans"/>
                <a:cs typeface="Work Sans"/>
                <a:sym typeface="Work Sans"/>
              </a:rPr>
              <a:t>myndiheter</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eller</a:t>
            </a:r>
            <a:r>
              <a:rPr lang="en-US" sz="1200" dirty="0">
                <a:solidFill>
                  <a:srgbClr val="2B5113"/>
                </a:solidFill>
                <a:latin typeface="Work Sans"/>
                <a:ea typeface="Work Sans"/>
                <a:cs typeface="Work Sans"/>
                <a:sym typeface="Work Sans"/>
              </a:rPr>
              <a:t> media man </a:t>
            </a:r>
            <a:r>
              <a:rPr lang="en-US" sz="1200" dirty="0" err="1">
                <a:solidFill>
                  <a:srgbClr val="2B5113"/>
                </a:solidFill>
                <a:latin typeface="Work Sans"/>
                <a:ea typeface="Work Sans"/>
                <a:cs typeface="Work Sans"/>
                <a:sym typeface="Work Sans"/>
              </a:rPr>
              <a:t>litar</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på</a:t>
            </a:r>
            <a:r>
              <a:rPr lang="en-US" sz="1200" dirty="0">
                <a:solidFill>
                  <a:srgbClr val="2B5113"/>
                </a:solidFill>
                <a:latin typeface="Work Sans"/>
                <a:ea typeface="Work Sans"/>
                <a:cs typeface="Work Sans"/>
                <a:sym typeface="Work Sans"/>
              </a:rPr>
              <a:t> för at </a:t>
            </a:r>
            <a:r>
              <a:rPr lang="en-US" sz="1200" dirty="0" err="1">
                <a:solidFill>
                  <a:srgbClr val="2B5113"/>
                </a:solidFill>
                <a:latin typeface="Work Sans"/>
                <a:ea typeface="Work Sans"/>
                <a:cs typeface="Work Sans"/>
                <a:sym typeface="Work Sans"/>
              </a:rPr>
              <a:t>bekräfta</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sådant</a:t>
            </a:r>
            <a:r>
              <a:rPr lang="en-US" sz="1200" dirty="0">
                <a:solidFill>
                  <a:srgbClr val="2B5113"/>
                </a:solidFill>
                <a:latin typeface="Work Sans"/>
                <a:ea typeface="Work Sans"/>
                <a:cs typeface="Work Sans"/>
                <a:sym typeface="Work Sans"/>
              </a:rPr>
              <a:t> man Kanske ser </a:t>
            </a:r>
            <a:r>
              <a:rPr lang="en-US" sz="1200" dirty="0" err="1">
                <a:solidFill>
                  <a:srgbClr val="2B5113"/>
                </a:solidFill>
                <a:latin typeface="Work Sans"/>
                <a:ea typeface="Work Sans"/>
                <a:cs typeface="Work Sans"/>
                <a:sym typeface="Work Sans"/>
              </a:rPr>
              <a:t>på</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sociala</a:t>
            </a:r>
            <a:r>
              <a:rPr lang="en-US" sz="1200" dirty="0">
                <a:solidFill>
                  <a:srgbClr val="2B5113"/>
                </a:solidFill>
                <a:latin typeface="Work Sans"/>
                <a:ea typeface="Work Sans"/>
                <a:cs typeface="Work Sans"/>
                <a:sym typeface="Work Sans"/>
              </a:rPr>
              <a:t> </a:t>
            </a:r>
            <a:r>
              <a:rPr lang="en-US" sz="1200" dirty="0" err="1">
                <a:solidFill>
                  <a:srgbClr val="2B5113"/>
                </a:solidFill>
                <a:latin typeface="Work Sans"/>
                <a:ea typeface="Work Sans"/>
                <a:cs typeface="Work Sans"/>
                <a:sym typeface="Work Sans"/>
              </a:rPr>
              <a:t>medier</a:t>
            </a:r>
            <a:r>
              <a:rPr lang="en-US" sz="1200" dirty="0">
                <a:solidFill>
                  <a:srgbClr val="2B5113"/>
                </a:solidFill>
                <a:latin typeface="Work Sans"/>
                <a:ea typeface="Work Sans"/>
                <a:cs typeface="Work Sans"/>
                <a:sym typeface="Work Sans"/>
              </a:rPr>
              <a:t>. </a:t>
            </a:r>
          </a:p>
          <a:p>
            <a:pPr marL="0" indent="0" algn="l">
              <a:buFont typeface="Arial" panose="020B0604020202020204" pitchFamily="34" charset="0"/>
              <a:buNone/>
            </a:pPr>
            <a:endParaRPr lang="en-US" sz="1200" dirty="0">
              <a:solidFill>
                <a:srgbClr val="2B5113"/>
              </a:solidFill>
              <a:latin typeface="Work Sans"/>
              <a:ea typeface="Work Sans"/>
              <a:cs typeface="Work Sans"/>
              <a:sym typeface="Work Sans"/>
            </a:endParaRPr>
          </a:p>
          <a:p>
            <a:pPr marL="171450" indent="-171450" algn="l">
              <a:buFont typeface="Arial" panose="020B0604020202020204" pitchFamily="34" charset="0"/>
              <a:buChar char="•"/>
            </a:pPr>
            <a:endParaRPr lang="sv-SE" b="0" i="1" dirty="0"/>
          </a:p>
          <a:p>
            <a:pPr marL="171450" indent="-171450">
              <a:buFont typeface="Arial" panose="020B0604020202020204" pitchFamily="34" charset="0"/>
              <a:buChar char="•"/>
            </a:pPr>
            <a:endParaRPr lang="sv-SE" b="0" i="1" dirty="0"/>
          </a:p>
          <a:p>
            <a:pPr marL="0" indent="0">
              <a:buFontTx/>
              <a:buNone/>
            </a:pPr>
            <a:endParaRPr lang="sv-SE" b="0" i="1" dirty="0"/>
          </a:p>
        </p:txBody>
      </p:sp>
      <p:sp>
        <p:nvSpPr>
          <p:cNvPr id="6" name="Footer Placeholder 5">
            <a:extLst>
              <a:ext uri="{FF2B5EF4-FFF2-40B4-BE49-F238E27FC236}">
                <a16:creationId xmlns:a16="http://schemas.microsoft.com/office/drawing/2014/main" id="{164AFA50-ABB2-9C67-57CA-8D2987BBAF9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50AB4419-E46A-A456-E108-19602650F72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425745357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2"/>
        <p:cNvGrpSpPr/>
        <p:nvPr/>
      </p:nvGrpSpPr>
      <p:grpSpPr>
        <a:xfrm>
          <a:off x="0" y="0"/>
          <a:ext cx="0" cy="0"/>
          <a:chOff x="0" y="0"/>
          <a:chExt cx="0" cy="0"/>
        </a:xfrm>
      </p:grpSpPr>
      <p:sp>
        <p:nvSpPr>
          <p:cNvPr id="2333" name="Google Shape;2333;p6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34" name="Google Shape;2334;p6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35" name="Google Shape;2335;p6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6" name="Google Shape;2336;p6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err="1"/>
              <a:t>Påminn</a:t>
            </a:r>
            <a:r>
              <a:rPr lang="en-US" b="1" dirty="0"/>
              <a:t> </a:t>
            </a:r>
            <a:r>
              <a:rPr lang="en-US" b="1" dirty="0" err="1"/>
              <a:t>eleverna</a:t>
            </a:r>
            <a:r>
              <a:rPr lang="en-US" b="1" dirty="0"/>
              <a:t> </a:t>
            </a:r>
            <a:r>
              <a:rPr lang="en-US" b="1" dirty="0" err="1"/>
              <a:t>vad</a:t>
            </a:r>
            <a:r>
              <a:rPr lang="en-US" b="1" dirty="0"/>
              <a:t> vi </a:t>
            </a:r>
            <a:r>
              <a:rPr lang="en-US" b="1" dirty="0" err="1"/>
              <a:t>gått</a:t>
            </a:r>
            <a:r>
              <a:rPr lang="en-US" b="1" dirty="0"/>
              <a:t> </a:t>
            </a:r>
            <a:r>
              <a:rPr lang="en-US" b="1" dirty="0" err="1"/>
              <a:t>genom</a:t>
            </a:r>
            <a:r>
              <a:rPr lang="en-US" b="1" dirty="0"/>
              <a:t> och </a:t>
            </a:r>
            <a:r>
              <a:rPr lang="en-US" b="1" dirty="0" err="1"/>
              <a:t>avrunda</a:t>
            </a:r>
            <a:endParaRPr b="1" dirty="0"/>
          </a:p>
          <a:p>
            <a:pPr marL="0" lvl="0" indent="0" algn="l" rtl="0">
              <a:spcBef>
                <a:spcPts val="0"/>
              </a:spcBef>
              <a:spcAft>
                <a:spcPts val="0"/>
              </a:spcAft>
              <a:buNone/>
            </a:pPr>
            <a:endParaRPr b="1" dirty="0"/>
          </a:p>
          <a:p>
            <a:pPr marL="0" marR="0" lvl="0" indent="0" algn="l" rtl="0">
              <a:lnSpc>
                <a:spcPct val="100000"/>
              </a:lnSpc>
              <a:spcBef>
                <a:spcPts val="0"/>
              </a:spcBef>
              <a:spcAft>
                <a:spcPts val="0"/>
              </a:spcAft>
              <a:buClr>
                <a:schemeClr val="dk1"/>
              </a:buClr>
              <a:buSzPts val="1200"/>
              <a:buFont typeface="Calibri"/>
              <a:buNone/>
            </a:pPr>
            <a:r>
              <a:rPr lang="en-US" b="0" i="1" dirty="0"/>
              <a:t>-&gt; Tips: </a:t>
            </a:r>
            <a:r>
              <a:rPr lang="en-US" b="0" i="1" dirty="0" err="1"/>
              <a:t>Ställ</a:t>
            </a:r>
            <a:r>
              <a:rPr lang="en-US" b="0" i="1" dirty="0"/>
              <a:t> </a:t>
            </a:r>
            <a:r>
              <a:rPr lang="en-US" b="0" i="1" dirty="0" err="1"/>
              <a:t>ledande</a:t>
            </a:r>
            <a:r>
              <a:rPr lang="en-US" b="0" i="1" dirty="0"/>
              <a:t> </a:t>
            </a:r>
            <a:r>
              <a:rPr lang="en-US" b="0" i="1" dirty="0" err="1"/>
              <a:t>frågor</a:t>
            </a:r>
            <a:r>
              <a:rPr lang="en-US" b="0" i="1" dirty="0"/>
              <a:t> </a:t>
            </a:r>
            <a:r>
              <a:rPr lang="en-US" b="0" i="1" dirty="0" err="1"/>
              <a:t>så</a:t>
            </a:r>
            <a:r>
              <a:rPr lang="en-US" b="0" i="1" dirty="0"/>
              <a:t> de </a:t>
            </a:r>
            <a:r>
              <a:rPr lang="en-US" b="0" i="1" dirty="0" err="1"/>
              <a:t>kan</a:t>
            </a:r>
            <a:r>
              <a:rPr lang="en-US" b="0" i="1" dirty="0"/>
              <a:t> </a:t>
            </a:r>
            <a:r>
              <a:rPr lang="en-US" b="0" i="1" dirty="0" err="1"/>
              <a:t>svara</a:t>
            </a:r>
            <a:r>
              <a:rPr lang="en-US" b="0" i="1" dirty="0"/>
              <a:t> </a:t>
            </a:r>
            <a:r>
              <a:rPr lang="en-US" b="0" i="1" dirty="0" err="1"/>
              <a:t>vad</a:t>
            </a:r>
            <a:r>
              <a:rPr lang="en-US" b="0" i="1" dirty="0"/>
              <a:t> de </a:t>
            </a:r>
            <a:r>
              <a:rPr lang="en-US" b="0" i="1" dirty="0" err="1"/>
              <a:t>lärt</a:t>
            </a:r>
            <a:r>
              <a:rPr lang="en-US" b="0" i="1" dirty="0"/>
              <a:t> sig.</a:t>
            </a:r>
            <a:endParaRPr b="1" i="1" dirty="0"/>
          </a:p>
          <a:p>
            <a:pPr marL="0" lvl="0" indent="0" algn="l" rtl="0">
              <a:spcBef>
                <a:spcPts val="0"/>
              </a:spcBef>
              <a:spcAft>
                <a:spcPts val="0"/>
              </a:spcAft>
              <a:buNone/>
            </a:pPr>
            <a:endParaRPr b="1" dirty="0"/>
          </a:p>
          <a:p>
            <a:pPr marL="0" lvl="0" indent="0" algn="l" rtl="0">
              <a:spcBef>
                <a:spcPts val="0"/>
              </a:spcBef>
              <a:spcAft>
                <a:spcPts val="0"/>
              </a:spcAft>
              <a:buNone/>
            </a:pPr>
            <a:r>
              <a:rPr lang="en-US" b="1" i="1" u="sng" dirty="0" err="1"/>
              <a:t>Exempel</a:t>
            </a:r>
            <a:r>
              <a:rPr lang="en-US" b="1" i="1" u="sng" dirty="0"/>
              <a:t>-manus:</a:t>
            </a:r>
            <a:endParaRPr u="sng" dirty="0"/>
          </a:p>
          <a:p>
            <a:pPr marL="0" lvl="0" indent="0" algn="l" rtl="0">
              <a:spcBef>
                <a:spcPts val="0"/>
              </a:spcBef>
              <a:spcAft>
                <a:spcPts val="0"/>
              </a:spcAft>
              <a:buNone/>
            </a:pPr>
            <a:endParaRPr b="1" i="1" dirty="0"/>
          </a:p>
          <a:p>
            <a:pPr marL="0" lvl="0" indent="0" algn="l" rtl="0">
              <a:spcBef>
                <a:spcPts val="0"/>
              </a:spcBef>
              <a:spcAft>
                <a:spcPts val="0"/>
              </a:spcAft>
              <a:buNone/>
            </a:pPr>
            <a:r>
              <a:rPr lang="en-US" b="0" i="0" dirty="0"/>
              <a:t>Ok nu ska vi </a:t>
            </a:r>
            <a:r>
              <a:rPr lang="en-US" b="0" i="0" dirty="0" err="1"/>
              <a:t>börja</a:t>
            </a:r>
            <a:r>
              <a:rPr lang="en-US" b="0" i="0" dirty="0"/>
              <a:t> </a:t>
            </a:r>
            <a:r>
              <a:rPr lang="en-US" b="0" i="0" dirty="0" err="1"/>
              <a:t>avrunda</a:t>
            </a:r>
            <a:r>
              <a:rPr lang="en-US" b="0" i="0" dirty="0"/>
              <a:t>, men </a:t>
            </a:r>
            <a:r>
              <a:rPr lang="en-US" b="0" i="0" dirty="0" err="1"/>
              <a:t>först</a:t>
            </a:r>
            <a:r>
              <a:rPr lang="en-US" b="0" i="0" dirty="0"/>
              <a:t> </a:t>
            </a:r>
            <a:r>
              <a:rPr lang="en-US" b="0" i="0" dirty="0" err="1"/>
              <a:t>en</a:t>
            </a:r>
            <a:r>
              <a:rPr lang="en-US" b="0" i="0" dirty="0"/>
              <a:t> </a:t>
            </a:r>
            <a:r>
              <a:rPr lang="en-US" b="0" i="0" dirty="0" err="1"/>
              <a:t>liten</a:t>
            </a:r>
            <a:r>
              <a:rPr lang="en-US" b="0" i="0" dirty="0"/>
              <a:t> </a:t>
            </a:r>
            <a:r>
              <a:rPr lang="en-US" b="0" i="0" dirty="0" err="1"/>
              <a:t>sammanfattning</a:t>
            </a:r>
            <a:r>
              <a:rPr lang="en-US" b="0" i="0" dirty="0"/>
              <a:t> av </a:t>
            </a:r>
            <a:r>
              <a:rPr lang="en-US" b="0" i="0" dirty="0" err="1"/>
              <a:t>vad</a:t>
            </a:r>
            <a:r>
              <a:rPr lang="en-US" b="0" i="0" dirty="0"/>
              <a:t> vi </a:t>
            </a:r>
            <a:r>
              <a:rPr lang="en-US" b="0" i="0" dirty="0" err="1"/>
              <a:t>gått</a:t>
            </a:r>
            <a:r>
              <a:rPr lang="en-US" b="0" i="0" dirty="0"/>
              <a:t> </a:t>
            </a:r>
            <a:r>
              <a:rPr lang="en-US" b="0" i="0" dirty="0" err="1"/>
              <a:t>genom</a:t>
            </a:r>
            <a:r>
              <a:rPr lang="en-US" b="0" i="0" dirty="0"/>
              <a:t>!</a:t>
            </a:r>
            <a:endParaRPr dirty="0"/>
          </a:p>
        </p:txBody>
      </p:sp>
      <p:sp>
        <p:nvSpPr>
          <p:cNvPr id="2337" name="Google Shape;2337;p6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38" name="Google Shape;2338;p6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5"/>
        <p:cNvGrpSpPr/>
        <p:nvPr/>
      </p:nvGrpSpPr>
      <p:grpSpPr>
        <a:xfrm>
          <a:off x="0" y="0"/>
          <a:ext cx="0" cy="0"/>
          <a:chOff x="0" y="0"/>
          <a:chExt cx="0" cy="0"/>
        </a:xfrm>
      </p:grpSpPr>
      <p:sp>
        <p:nvSpPr>
          <p:cNvPr id="2356" name="Google Shape;2356;p7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57" name="Google Shape;2357;p7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58" name="Google Shape;2358;p7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9" name="Google Shape;2359;p7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err="1"/>
              <a:t>Påminn</a:t>
            </a:r>
            <a:r>
              <a:rPr lang="en-US" b="1" dirty="0"/>
              <a:t> </a:t>
            </a:r>
            <a:r>
              <a:rPr lang="en-US" b="1" dirty="0" err="1"/>
              <a:t>eleverna</a:t>
            </a:r>
            <a:r>
              <a:rPr lang="en-US" b="1" dirty="0"/>
              <a:t> </a:t>
            </a:r>
            <a:r>
              <a:rPr lang="en-US" b="1" dirty="0" err="1"/>
              <a:t>vad</a:t>
            </a:r>
            <a:r>
              <a:rPr lang="en-US" b="1" dirty="0"/>
              <a:t> vi </a:t>
            </a:r>
            <a:r>
              <a:rPr lang="en-US" b="1" dirty="0" err="1"/>
              <a:t>gått</a:t>
            </a:r>
            <a:r>
              <a:rPr lang="en-US" b="1" dirty="0"/>
              <a:t> </a:t>
            </a:r>
            <a:r>
              <a:rPr lang="en-US" b="1" dirty="0" err="1"/>
              <a:t>genom</a:t>
            </a:r>
            <a:r>
              <a:rPr lang="en-US" b="1" dirty="0"/>
              <a:t> och </a:t>
            </a:r>
            <a:r>
              <a:rPr lang="en-US" b="1" dirty="0" err="1"/>
              <a:t>avrunda</a:t>
            </a:r>
            <a:endParaRPr b="1" dirty="0"/>
          </a:p>
          <a:p>
            <a:pPr marL="0" lvl="0" indent="0" algn="l" rtl="0">
              <a:spcBef>
                <a:spcPts val="0"/>
              </a:spcBef>
              <a:spcAft>
                <a:spcPts val="0"/>
              </a:spcAft>
              <a:buNone/>
            </a:pPr>
            <a:endParaRPr b="1" dirty="0"/>
          </a:p>
          <a:p>
            <a:pPr marL="0" marR="0" lvl="0" indent="0" algn="l" rtl="0">
              <a:lnSpc>
                <a:spcPct val="100000"/>
              </a:lnSpc>
              <a:spcBef>
                <a:spcPts val="0"/>
              </a:spcBef>
              <a:spcAft>
                <a:spcPts val="0"/>
              </a:spcAft>
              <a:buClr>
                <a:schemeClr val="dk1"/>
              </a:buClr>
              <a:buSzPts val="1200"/>
              <a:buFont typeface="Calibri"/>
              <a:buNone/>
            </a:pPr>
            <a:r>
              <a:rPr lang="en-US" b="0" i="1" dirty="0"/>
              <a:t>-&gt; Tips: </a:t>
            </a:r>
            <a:r>
              <a:rPr lang="en-US" b="0" i="1" dirty="0" err="1"/>
              <a:t>Ställ</a:t>
            </a:r>
            <a:r>
              <a:rPr lang="en-US" b="0" i="1" dirty="0"/>
              <a:t> </a:t>
            </a:r>
            <a:r>
              <a:rPr lang="en-US" b="0" i="1" dirty="0" err="1"/>
              <a:t>ledande</a:t>
            </a:r>
            <a:r>
              <a:rPr lang="en-US" b="0" i="1" dirty="0"/>
              <a:t> </a:t>
            </a:r>
            <a:r>
              <a:rPr lang="en-US" b="0" i="1" dirty="0" err="1"/>
              <a:t>frågor</a:t>
            </a:r>
            <a:r>
              <a:rPr lang="en-US" b="0" i="1" dirty="0"/>
              <a:t> </a:t>
            </a:r>
            <a:r>
              <a:rPr lang="en-US" b="0" i="1" dirty="0" err="1"/>
              <a:t>så</a:t>
            </a:r>
            <a:r>
              <a:rPr lang="en-US" b="0" i="1" dirty="0"/>
              <a:t> de </a:t>
            </a:r>
            <a:r>
              <a:rPr lang="en-US" b="0" i="1" dirty="0" err="1"/>
              <a:t>kan</a:t>
            </a:r>
            <a:r>
              <a:rPr lang="en-US" b="0" i="1" dirty="0"/>
              <a:t> </a:t>
            </a:r>
            <a:r>
              <a:rPr lang="en-US" b="0" i="1" dirty="0" err="1"/>
              <a:t>svara</a:t>
            </a:r>
            <a:r>
              <a:rPr lang="en-US" b="0" i="1" dirty="0"/>
              <a:t> </a:t>
            </a:r>
            <a:r>
              <a:rPr lang="en-US" b="0" i="1" dirty="0" err="1"/>
              <a:t>vad</a:t>
            </a:r>
            <a:r>
              <a:rPr lang="en-US" b="0" i="1" dirty="0"/>
              <a:t> de </a:t>
            </a:r>
            <a:r>
              <a:rPr lang="en-US" b="0" i="1" dirty="0" err="1"/>
              <a:t>lärt</a:t>
            </a:r>
            <a:r>
              <a:rPr lang="en-US" b="0" i="1" dirty="0"/>
              <a:t> sig.</a:t>
            </a:r>
            <a:endParaRPr b="1" i="1" dirty="0"/>
          </a:p>
          <a:p>
            <a:pPr marL="0" lvl="0" indent="0" algn="l" rtl="0">
              <a:spcBef>
                <a:spcPts val="0"/>
              </a:spcBef>
              <a:spcAft>
                <a:spcPts val="0"/>
              </a:spcAft>
              <a:buNone/>
            </a:pPr>
            <a:endParaRPr b="1" dirty="0"/>
          </a:p>
          <a:p>
            <a:pPr marL="0" lvl="0" indent="0" algn="l" rtl="0">
              <a:spcBef>
                <a:spcPts val="0"/>
              </a:spcBef>
              <a:spcAft>
                <a:spcPts val="0"/>
              </a:spcAft>
              <a:buNone/>
            </a:pPr>
            <a:r>
              <a:rPr lang="en-US" b="1" i="1" u="sng" dirty="0" err="1"/>
              <a:t>Exempel</a:t>
            </a:r>
            <a:r>
              <a:rPr lang="en-US" b="1" i="1" u="sng" dirty="0"/>
              <a:t>-manus:</a:t>
            </a:r>
            <a:endParaRPr u="sng" dirty="0"/>
          </a:p>
          <a:p>
            <a:pPr marL="0" lvl="0" indent="0" algn="l" rtl="0">
              <a:spcBef>
                <a:spcPts val="0"/>
              </a:spcBef>
              <a:spcAft>
                <a:spcPts val="0"/>
              </a:spcAft>
              <a:buNone/>
            </a:pPr>
            <a:endParaRPr b="1" i="1" dirty="0"/>
          </a:p>
          <a:p>
            <a:pPr marL="0" lvl="0" indent="0" algn="l" rtl="0">
              <a:spcBef>
                <a:spcPts val="0"/>
              </a:spcBef>
              <a:spcAft>
                <a:spcPts val="0"/>
              </a:spcAft>
              <a:buNone/>
            </a:pPr>
            <a:r>
              <a:rPr lang="en-US" b="0" i="0" dirty="0" err="1"/>
              <a:t>Först</a:t>
            </a:r>
            <a:r>
              <a:rPr lang="en-US" b="0" i="0" dirty="0"/>
              <a:t> </a:t>
            </a:r>
            <a:r>
              <a:rPr lang="en-US" b="0" i="0" dirty="0" err="1"/>
              <a:t>så</a:t>
            </a:r>
            <a:r>
              <a:rPr lang="en-US" b="0" i="0" dirty="0"/>
              <a:t> </a:t>
            </a:r>
            <a:r>
              <a:rPr lang="en-US" b="0" i="0" dirty="0" err="1"/>
              <a:t>pratade</a:t>
            </a:r>
            <a:r>
              <a:rPr lang="en-US" b="0" i="0" dirty="0"/>
              <a:t> vi om </a:t>
            </a:r>
            <a:r>
              <a:rPr lang="en-US" b="0" i="0" dirty="0" err="1"/>
              <a:t>vad</a:t>
            </a:r>
            <a:r>
              <a:rPr lang="en-US" b="0" i="0" dirty="0"/>
              <a:t> </a:t>
            </a:r>
            <a:r>
              <a:rPr lang="en-US" b="0" i="0" dirty="0" err="1"/>
              <a:t>cybersäkerhet</a:t>
            </a:r>
            <a:r>
              <a:rPr lang="en-US" b="0" i="0" dirty="0"/>
              <a:t> </a:t>
            </a:r>
            <a:r>
              <a:rPr lang="en-US" b="0" i="0" dirty="0" err="1"/>
              <a:t>är</a:t>
            </a:r>
            <a:r>
              <a:rPr lang="en-US" b="0" i="0" dirty="0"/>
              <a:t> och </a:t>
            </a:r>
            <a:r>
              <a:rPr lang="en-US" b="0" i="0" dirty="0" err="1"/>
              <a:t>att</a:t>
            </a:r>
            <a:r>
              <a:rPr lang="en-US" b="0" i="0" dirty="0"/>
              <a:t> det </a:t>
            </a:r>
            <a:r>
              <a:rPr lang="en-US" b="0" i="0" dirty="0" err="1"/>
              <a:t>finns</a:t>
            </a:r>
            <a:r>
              <a:rPr lang="en-US" b="0" i="0" dirty="0"/>
              <a:t> </a:t>
            </a:r>
            <a:r>
              <a:rPr lang="en-US" b="0" i="0" dirty="0" err="1"/>
              <a:t>överallt</a:t>
            </a:r>
            <a:r>
              <a:rPr lang="en-US" b="0" i="0" dirty="0"/>
              <a:t>.</a:t>
            </a:r>
            <a:br>
              <a:rPr lang="en-US" b="0" i="0" dirty="0"/>
            </a:br>
            <a:r>
              <a:rPr lang="en-US" b="0" i="0" dirty="0"/>
              <a:t>Vad </a:t>
            </a:r>
            <a:r>
              <a:rPr lang="en-US" b="0" i="0" dirty="0" err="1"/>
              <a:t>är</a:t>
            </a:r>
            <a:r>
              <a:rPr lang="en-US" b="0" i="0" dirty="0"/>
              <a:t> </a:t>
            </a:r>
            <a:r>
              <a:rPr lang="en-US" b="0" i="0" dirty="0" err="1"/>
              <a:t>cybersäkerhet</a:t>
            </a:r>
            <a:r>
              <a:rPr lang="en-US" b="0" i="0" dirty="0"/>
              <a:t>? </a:t>
            </a:r>
            <a:r>
              <a:rPr lang="en-US" b="0" i="1" dirty="0"/>
              <a:t>(</a:t>
            </a:r>
            <a:r>
              <a:rPr lang="en-US" b="0" i="1" dirty="0" err="1"/>
              <a:t>säkerhet</a:t>
            </a:r>
            <a:r>
              <a:rPr lang="en-US" b="0" i="1" dirty="0"/>
              <a:t> online, </a:t>
            </a:r>
            <a:r>
              <a:rPr lang="en-US" b="0" i="1" dirty="0" err="1"/>
              <a:t>eller</a:t>
            </a:r>
            <a:r>
              <a:rPr lang="en-US" b="0" i="1" dirty="0"/>
              <a:t> digital </a:t>
            </a:r>
            <a:r>
              <a:rPr lang="en-US" b="0" i="1" dirty="0" err="1"/>
              <a:t>säkerhet</a:t>
            </a:r>
            <a:r>
              <a:rPr lang="en-US" b="0" i="1" dirty="0"/>
              <a:t>)</a:t>
            </a:r>
            <a:endParaRPr dirty="0"/>
          </a:p>
          <a:p>
            <a:pPr marL="0" lvl="0" indent="0" algn="l" rtl="0">
              <a:spcBef>
                <a:spcPts val="0"/>
              </a:spcBef>
              <a:spcAft>
                <a:spcPts val="0"/>
              </a:spcAft>
              <a:buNone/>
            </a:pPr>
            <a:r>
              <a:rPr lang="en-US" b="0" i="0" dirty="0"/>
              <a:t>Vart </a:t>
            </a:r>
            <a:r>
              <a:rPr lang="en-US" b="0" i="0" dirty="0" err="1"/>
              <a:t>finns</a:t>
            </a:r>
            <a:r>
              <a:rPr lang="en-US" b="0" i="0" dirty="0"/>
              <a:t> </a:t>
            </a:r>
            <a:r>
              <a:rPr lang="en-US" b="0" i="0" dirty="0" err="1"/>
              <a:t>cybersäkerhet</a:t>
            </a:r>
            <a:r>
              <a:rPr lang="en-US" b="0" i="0" dirty="0"/>
              <a:t>? </a:t>
            </a:r>
            <a:r>
              <a:rPr lang="en-US" b="0" i="1" dirty="0"/>
              <a:t>(</a:t>
            </a:r>
            <a:r>
              <a:rPr lang="en-US" b="0" i="1" dirty="0" err="1"/>
              <a:t>spel</a:t>
            </a:r>
            <a:r>
              <a:rPr lang="en-US" b="0" i="1" dirty="0"/>
              <a:t>, </a:t>
            </a:r>
            <a:r>
              <a:rPr lang="en-US" b="0" i="1" dirty="0" err="1"/>
              <a:t>skolor</a:t>
            </a:r>
            <a:r>
              <a:rPr lang="en-US" b="0" i="1" dirty="0"/>
              <a:t>, alla </a:t>
            </a:r>
            <a:r>
              <a:rPr lang="en-US" b="0" i="1" dirty="0" err="1"/>
              <a:t>datorer</a:t>
            </a:r>
            <a:r>
              <a:rPr lang="en-US" b="0" i="1" dirty="0"/>
              <a:t>, banker </a:t>
            </a:r>
            <a:r>
              <a:rPr lang="en-US" b="0" i="1" dirty="0" err="1"/>
              <a:t>osv</a:t>
            </a:r>
            <a:r>
              <a:rPr lang="en-US" b="0" i="1" dirty="0"/>
              <a:t>)</a:t>
            </a:r>
            <a:endParaRPr dirty="0"/>
          </a:p>
        </p:txBody>
      </p:sp>
      <p:sp>
        <p:nvSpPr>
          <p:cNvPr id="2360" name="Google Shape;2360;p7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61" name="Google Shape;2361;p7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1"/>
        <p:cNvGrpSpPr/>
        <p:nvPr/>
      </p:nvGrpSpPr>
      <p:grpSpPr>
        <a:xfrm>
          <a:off x="0" y="0"/>
          <a:ext cx="0" cy="0"/>
          <a:chOff x="0" y="0"/>
          <a:chExt cx="0" cy="0"/>
        </a:xfrm>
      </p:grpSpPr>
      <p:sp>
        <p:nvSpPr>
          <p:cNvPr id="2382" name="Google Shape;2382;p7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83" name="Google Shape;2383;p7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84" name="Google Shape;2384;p7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85" name="Google Shape;2385;p7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err="1"/>
              <a:t>Påminn</a:t>
            </a:r>
            <a:r>
              <a:rPr lang="en-US" b="1" dirty="0"/>
              <a:t> </a:t>
            </a:r>
            <a:r>
              <a:rPr lang="en-US" b="1" dirty="0" err="1"/>
              <a:t>eleverna</a:t>
            </a:r>
            <a:r>
              <a:rPr lang="en-US" b="1" dirty="0"/>
              <a:t> </a:t>
            </a:r>
            <a:r>
              <a:rPr lang="en-US" b="1" dirty="0" err="1"/>
              <a:t>vad</a:t>
            </a:r>
            <a:r>
              <a:rPr lang="en-US" b="1" dirty="0"/>
              <a:t> vi </a:t>
            </a:r>
            <a:r>
              <a:rPr lang="en-US" b="1" dirty="0" err="1"/>
              <a:t>gått</a:t>
            </a:r>
            <a:r>
              <a:rPr lang="en-US" b="1" dirty="0"/>
              <a:t> </a:t>
            </a:r>
            <a:r>
              <a:rPr lang="en-US" b="1" dirty="0" err="1"/>
              <a:t>genom</a:t>
            </a:r>
            <a:r>
              <a:rPr lang="en-US" b="1" dirty="0"/>
              <a:t> och </a:t>
            </a:r>
            <a:r>
              <a:rPr lang="en-US" b="1" dirty="0" err="1"/>
              <a:t>avrunda</a:t>
            </a:r>
            <a:endParaRPr b="1" dirty="0"/>
          </a:p>
          <a:p>
            <a:pPr marL="0" lvl="0" indent="0" algn="l" rtl="0">
              <a:spcBef>
                <a:spcPts val="0"/>
              </a:spcBef>
              <a:spcAft>
                <a:spcPts val="0"/>
              </a:spcAft>
              <a:buNone/>
            </a:pPr>
            <a:endParaRPr b="1" dirty="0"/>
          </a:p>
          <a:p>
            <a:pPr marL="0" marR="0" lvl="0" indent="0" algn="l" rtl="0">
              <a:lnSpc>
                <a:spcPct val="100000"/>
              </a:lnSpc>
              <a:spcBef>
                <a:spcPts val="0"/>
              </a:spcBef>
              <a:spcAft>
                <a:spcPts val="0"/>
              </a:spcAft>
              <a:buClr>
                <a:schemeClr val="dk1"/>
              </a:buClr>
              <a:buSzPts val="1200"/>
              <a:buFont typeface="Calibri"/>
              <a:buNone/>
            </a:pPr>
            <a:r>
              <a:rPr lang="en-US" b="0" i="1" dirty="0"/>
              <a:t>-&gt; Tips: </a:t>
            </a:r>
            <a:r>
              <a:rPr lang="en-US" b="0" i="1" dirty="0" err="1"/>
              <a:t>Ställ</a:t>
            </a:r>
            <a:r>
              <a:rPr lang="en-US" b="0" i="1" dirty="0"/>
              <a:t> </a:t>
            </a:r>
            <a:r>
              <a:rPr lang="en-US" b="0" i="1" dirty="0" err="1"/>
              <a:t>ledande</a:t>
            </a:r>
            <a:r>
              <a:rPr lang="en-US" b="0" i="1" dirty="0"/>
              <a:t> </a:t>
            </a:r>
            <a:r>
              <a:rPr lang="en-US" b="0" i="1" dirty="0" err="1"/>
              <a:t>frågor</a:t>
            </a:r>
            <a:r>
              <a:rPr lang="en-US" b="0" i="1" dirty="0"/>
              <a:t> </a:t>
            </a:r>
            <a:r>
              <a:rPr lang="en-US" b="0" i="1" dirty="0" err="1"/>
              <a:t>så</a:t>
            </a:r>
            <a:r>
              <a:rPr lang="en-US" b="0" i="1" dirty="0"/>
              <a:t> de </a:t>
            </a:r>
            <a:r>
              <a:rPr lang="en-US" b="0" i="1" dirty="0" err="1"/>
              <a:t>kan</a:t>
            </a:r>
            <a:r>
              <a:rPr lang="en-US" b="0" i="1" dirty="0"/>
              <a:t> </a:t>
            </a:r>
            <a:r>
              <a:rPr lang="en-US" b="0" i="1" dirty="0" err="1"/>
              <a:t>svara</a:t>
            </a:r>
            <a:r>
              <a:rPr lang="en-US" b="0" i="1" dirty="0"/>
              <a:t> </a:t>
            </a:r>
            <a:r>
              <a:rPr lang="en-US" b="0" i="1" dirty="0" err="1"/>
              <a:t>vad</a:t>
            </a:r>
            <a:r>
              <a:rPr lang="en-US" b="0" i="1" dirty="0"/>
              <a:t> de </a:t>
            </a:r>
            <a:r>
              <a:rPr lang="en-US" b="0" i="1" dirty="0" err="1"/>
              <a:t>lärt</a:t>
            </a:r>
            <a:r>
              <a:rPr lang="en-US" b="0" i="1" dirty="0"/>
              <a:t> sig.</a:t>
            </a:r>
            <a:endParaRPr b="1" i="1" dirty="0"/>
          </a:p>
          <a:p>
            <a:pPr marL="0" lvl="0" indent="0" algn="l" rtl="0">
              <a:spcBef>
                <a:spcPts val="0"/>
              </a:spcBef>
              <a:spcAft>
                <a:spcPts val="0"/>
              </a:spcAft>
              <a:buNone/>
            </a:pPr>
            <a:endParaRPr b="1" dirty="0"/>
          </a:p>
          <a:p>
            <a:pPr marL="0" lvl="0" indent="0" algn="l" rtl="0">
              <a:spcBef>
                <a:spcPts val="0"/>
              </a:spcBef>
              <a:spcAft>
                <a:spcPts val="0"/>
              </a:spcAft>
              <a:buNone/>
            </a:pPr>
            <a:r>
              <a:rPr lang="en-US" b="1" i="1" u="sng" dirty="0" err="1"/>
              <a:t>Exempel</a:t>
            </a:r>
            <a:r>
              <a:rPr lang="en-US" b="1" i="1" u="sng" dirty="0"/>
              <a:t>-manus:</a:t>
            </a:r>
            <a:endParaRPr u="sng" dirty="0"/>
          </a:p>
          <a:p>
            <a:pPr marL="0" lvl="0" indent="0" algn="l" rtl="0">
              <a:spcBef>
                <a:spcPts val="0"/>
              </a:spcBef>
              <a:spcAft>
                <a:spcPts val="0"/>
              </a:spcAft>
              <a:buNone/>
            </a:pPr>
            <a:endParaRPr b="1" i="1" dirty="0"/>
          </a:p>
          <a:p>
            <a:pPr marL="0" lvl="0" indent="0" algn="l" rtl="0">
              <a:spcBef>
                <a:spcPts val="0"/>
              </a:spcBef>
              <a:spcAft>
                <a:spcPts val="0"/>
              </a:spcAft>
              <a:buNone/>
            </a:pPr>
            <a:r>
              <a:rPr lang="en-US" b="0" i="0" dirty="0"/>
              <a:t>Sen </a:t>
            </a:r>
            <a:r>
              <a:rPr lang="en-US" b="0" i="0" dirty="0" err="1"/>
              <a:t>så</a:t>
            </a:r>
            <a:r>
              <a:rPr lang="en-US" b="0" i="0" dirty="0"/>
              <a:t> </a:t>
            </a:r>
            <a:r>
              <a:rPr lang="en-US" b="0" i="0" dirty="0" err="1"/>
              <a:t>pratade</a:t>
            </a:r>
            <a:r>
              <a:rPr lang="en-US" b="0" i="0" dirty="0"/>
              <a:t> vi om </a:t>
            </a:r>
            <a:r>
              <a:rPr lang="en-US" b="0" i="0" dirty="0" err="1"/>
              <a:t>att</a:t>
            </a:r>
            <a:r>
              <a:rPr lang="en-US" b="0" i="0" dirty="0"/>
              <a:t> din information </a:t>
            </a:r>
            <a:r>
              <a:rPr lang="en-US" b="0" i="0" dirty="0" err="1"/>
              <a:t>är</a:t>
            </a:r>
            <a:r>
              <a:rPr lang="en-US" b="0" i="0" dirty="0"/>
              <a:t> </a:t>
            </a:r>
            <a:r>
              <a:rPr lang="en-US" b="0" i="0" dirty="0" err="1"/>
              <a:t>värdefull</a:t>
            </a:r>
            <a:r>
              <a:rPr lang="en-US" b="0" i="0" dirty="0"/>
              <a:t> och </a:t>
            </a:r>
            <a:r>
              <a:rPr lang="en-US" b="0" i="0" dirty="0" err="1"/>
              <a:t>måste</a:t>
            </a:r>
            <a:r>
              <a:rPr lang="en-US" b="0" i="0" dirty="0"/>
              <a:t> </a:t>
            </a:r>
            <a:r>
              <a:rPr lang="en-US" b="0" i="0" dirty="0" err="1"/>
              <a:t>skyddas</a:t>
            </a:r>
            <a:r>
              <a:rPr lang="en-US" b="0" i="0" dirty="0"/>
              <a:t>.</a:t>
            </a:r>
            <a:br>
              <a:rPr lang="en-US" b="0" i="0" dirty="0"/>
            </a:br>
            <a:r>
              <a:rPr lang="en-US" b="0" i="0" dirty="0"/>
              <a:t>Vad </a:t>
            </a:r>
            <a:r>
              <a:rPr lang="en-US" b="0" i="0" dirty="0" err="1"/>
              <a:t>använder</a:t>
            </a:r>
            <a:r>
              <a:rPr lang="en-US" b="0" i="0" dirty="0"/>
              <a:t> </a:t>
            </a:r>
            <a:r>
              <a:rPr lang="en-US" b="0" i="0" dirty="0" err="1"/>
              <a:t>företag</a:t>
            </a:r>
            <a:r>
              <a:rPr lang="en-US" b="0" i="0" dirty="0"/>
              <a:t> din data till? </a:t>
            </a:r>
            <a:r>
              <a:rPr lang="en-US" b="0" i="1" dirty="0"/>
              <a:t>(</a:t>
            </a:r>
            <a:r>
              <a:rPr lang="en-US" b="0" i="1" dirty="0" err="1"/>
              <a:t>riktade</a:t>
            </a:r>
            <a:r>
              <a:rPr lang="en-US" b="0" i="1" dirty="0"/>
              <a:t> </a:t>
            </a:r>
            <a:r>
              <a:rPr lang="en-US" b="0" i="1" dirty="0" err="1"/>
              <a:t>annonser</a:t>
            </a:r>
            <a:r>
              <a:rPr lang="en-US" b="0" i="1" dirty="0"/>
              <a:t>, </a:t>
            </a:r>
            <a:r>
              <a:rPr lang="en-US" b="0" i="1" dirty="0" err="1"/>
              <a:t>kundprofiler</a:t>
            </a:r>
            <a:r>
              <a:rPr lang="en-US" b="0" i="1" dirty="0"/>
              <a:t>, </a:t>
            </a:r>
            <a:r>
              <a:rPr lang="en-US" b="0" i="1" dirty="0" err="1"/>
              <a:t>insikter</a:t>
            </a:r>
            <a:r>
              <a:rPr lang="en-US" b="0" i="1" dirty="0"/>
              <a:t>)</a:t>
            </a:r>
            <a:endParaRPr dirty="0"/>
          </a:p>
          <a:p>
            <a:pPr marL="0" lvl="0" indent="0" algn="l" rtl="0">
              <a:spcBef>
                <a:spcPts val="0"/>
              </a:spcBef>
              <a:spcAft>
                <a:spcPts val="0"/>
              </a:spcAft>
              <a:buNone/>
            </a:pPr>
            <a:r>
              <a:rPr lang="en-US" b="0" i="0" dirty="0"/>
              <a:t>Vad </a:t>
            </a:r>
            <a:r>
              <a:rPr lang="en-US" b="0" i="0" dirty="0" err="1"/>
              <a:t>kan</a:t>
            </a:r>
            <a:r>
              <a:rPr lang="en-US" b="0" i="0" dirty="0"/>
              <a:t> cookies </a:t>
            </a:r>
            <a:r>
              <a:rPr lang="en-US" b="0" i="0" dirty="0" err="1"/>
              <a:t>innehålla</a:t>
            </a:r>
            <a:r>
              <a:rPr lang="en-US" b="0" i="0" dirty="0"/>
              <a:t> för information? </a:t>
            </a:r>
            <a:r>
              <a:rPr lang="en-US" b="0" i="1" dirty="0"/>
              <a:t>(</a:t>
            </a:r>
            <a:r>
              <a:rPr lang="en-US" b="0" i="1" dirty="0" err="1"/>
              <a:t>namn</a:t>
            </a:r>
            <a:r>
              <a:rPr lang="en-US" b="0" i="1" dirty="0"/>
              <a:t>, address, </a:t>
            </a:r>
            <a:r>
              <a:rPr lang="en-US" b="0" i="1" dirty="0" err="1"/>
              <a:t>bankuppgifter</a:t>
            </a:r>
            <a:r>
              <a:rPr lang="en-US" b="0" i="1" dirty="0"/>
              <a:t>, </a:t>
            </a:r>
            <a:r>
              <a:rPr lang="en-US" b="0" i="1" dirty="0" err="1"/>
              <a:t>lösenord</a:t>
            </a:r>
            <a:r>
              <a:rPr lang="en-US" b="0" i="1" dirty="0"/>
              <a:t> mm.)</a:t>
            </a:r>
            <a:endParaRPr b="0" i="0" dirty="0"/>
          </a:p>
        </p:txBody>
      </p:sp>
      <p:sp>
        <p:nvSpPr>
          <p:cNvPr id="2386" name="Google Shape;2386;p7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87" name="Google Shape;2387;p7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0"/>
        <p:cNvGrpSpPr/>
        <p:nvPr/>
      </p:nvGrpSpPr>
      <p:grpSpPr>
        <a:xfrm>
          <a:off x="0" y="0"/>
          <a:ext cx="0" cy="0"/>
          <a:chOff x="0" y="0"/>
          <a:chExt cx="0" cy="0"/>
        </a:xfrm>
      </p:grpSpPr>
      <p:sp>
        <p:nvSpPr>
          <p:cNvPr id="2411" name="Google Shape;2411;p7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12" name="Google Shape;2412;p7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13" name="Google Shape;2413;p7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14" name="Google Shape;2414;p7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err="1"/>
              <a:t>Påminn</a:t>
            </a:r>
            <a:r>
              <a:rPr lang="en-US" b="1" dirty="0"/>
              <a:t> </a:t>
            </a:r>
            <a:r>
              <a:rPr lang="en-US" b="1" dirty="0" err="1"/>
              <a:t>eleverna</a:t>
            </a:r>
            <a:r>
              <a:rPr lang="en-US" b="1" dirty="0"/>
              <a:t> </a:t>
            </a:r>
            <a:r>
              <a:rPr lang="en-US" b="1" dirty="0" err="1"/>
              <a:t>vad</a:t>
            </a:r>
            <a:r>
              <a:rPr lang="en-US" b="1" dirty="0"/>
              <a:t> vi </a:t>
            </a:r>
            <a:r>
              <a:rPr lang="en-US" b="1" dirty="0" err="1"/>
              <a:t>gått</a:t>
            </a:r>
            <a:r>
              <a:rPr lang="en-US" b="1" dirty="0"/>
              <a:t> </a:t>
            </a:r>
            <a:r>
              <a:rPr lang="en-US" b="1" dirty="0" err="1"/>
              <a:t>genom</a:t>
            </a:r>
            <a:r>
              <a:rPr lang="en-US" b="1" dirty="0"/>
              <a:t> och </a:t>
            </a:r>
            <a:r>
              <a:rPr lang="en-US" b="1" dirty="0" err="1"/>
              <a:t>avrunda</a:t>
            </a:r>
            <a:endParaRPr b="1" dirty="0"/>
          </a:p>
          <a:p>
            <a:pPr marL="0" lvl="0" indent="0" algn="l" rtl="0">
              <a:spcBef>
                <a:spcPts val="0"/>
              </a:spcBef>
              <a:spcAft>
                <a:spcPts val="0"/>
              </a:spcAft>
              <a:buNone/>
            </a:pPr>
            <a:endParaRPr b="1" dirty="0"/>
          </a:p>
          <a:p>
            <a:pPr marL="0" marR="0" lvl="0" indent="0" algn="l" rtl="0">
              <a:lnSpc>
                <a:spcPct val="100000"/>
              </a:lnSpc>
              <a:spcBef>
                <a:spcPts val="0"/>
              </a:spcBef>
              <a:spcAft>
                <a:spcPts val="0"/>
              </a:spcAft>
              <a:buClr>
                <a:schemeClr val="dk1"/>
              </a:buClr>
              <a:buSzPts val="1200"/>
              <a:buFont typeface="Calibri"/>
              <a:buNone/>
            </a:pPr>
            <a:r>
              <a:rPr lang="en-US" b="0" i="1" dirty="0"/>
              <a:t>-&gt; Tips: </a:t>
            </a:r>
            <a:r>
              <a:rPr lang="en-US" b="0" i="1" dirty="0" err="1"/>
              <a:t>Ställ</a:t>
            </a:r>
            <a:r>
              <a:rPr lang="en-US" b="0" i="1" dirty="0"/>
              <a:t> </a:t>
            </a:r>
            <a:r>
              <a:rPr lang="en-US" b="0" i="1" dirty="0" err="1"/>
              <a:t>ledande</a:t>
            </a:r>
            <a:r>
              <a:rPr lang="en-US" b="0" i="1" dirty="0"/>
              <a:t> </a:t>
            </a:r>
            <a:r>
              <a:rPr lang="en-US" b="0" i="1" dirty="0" err="1"/>
              <a:t>frågor</a:t>
            </a:r>
            <a:r>
              <a:rPr lang="en-US" b="0" i="1" dirty="0"/>
              <a:t> </a:t>
            </a:r>
            <a:r>
              <a:rPr lang="en-US" b="0" i="1" dirty="0" err="1"/>
              <a:t>så</a:t>
            </a:r>
            <a:r>
              <a:rPr lang="en-US" b="0" i="1" dirty="0"/>
              <a:t> de </a:t>
            </a:r>
            <a:r>
              <a:rPr lang="en-US" b="0" i="1" dirty="0" err="1"/>
              <a:t>kan</a:t>
            </a:r>
            <a:r>
              <a:rPr lang="en-US" b="0" i="1" dirty="0"/>
              <a:t> </a:t>
            </a:r>
            <a:r>
              <a:rPr lang="en-US" b="0" i="1" dirty="0" err="1"/>
              <a:t>svara</a:t>
            </a:r>
            <a:r>
              <a:rPr lang="en-US" b="0" i="1" dirty="0"/>
              <a:t> </a:t>
            </a:r>
            <a:r>
              <a:rPr lang="en-US" b="0" i="1" dirty="0" err="1"/>
              <a:t>vad</a:t>
            </a:r>
            <a:r>
              <a:rPr lang="en-US" b="0" i="1" dirty="0"/>
              <a:t> de </a:t>
            </a:r>
            <a:r>
              <a:rPr lang="en-US" b="0" i="1" dirty="0" err="1"/>
              <a:t>lärt</a:t>
            </a:r>
            <a:r>
              <a:rPr lang="en-US" b="0" i="1" dirty="0"/>
              <a:t> sig.</a:t>
            </a:r>
            <a:endParaRPr b="1" i="1" dirty="0"/>
          </a:p>
          <a:p>
            <a:pPr marL="0" lvl="0" indent="0" algn="l" rtl="0">
              <a:spcBef>
                <a:spcPts val="0"/>
              </a:spcBef>
              <a:spcAft>
                <a:spcPts val="0"/>
              </a:spcAft>
              <a:buNone/>
            </a:pPr>
            <a:endParaRPr b="1" dirty="0"/>
          </a:p>
          <a:p>
            <a:pPr marL="0" lvl="0" indent="0" algn="l" rtl="0">
              <a:spcBef>
                <a:spcPts val="0"/>
              </a:spcBef>
              <a:spcAft>
                <a:spcPts val="0"/>
              </a:spcAft>
              <a:buNone/>
            </a:pPr>
            <a:r>
              <a:rPr lang="en-US" b="1" i="1" u="sng" dirty="0" err="1"/>
              <a:t>Exempel</a:t>
            </a:r>
            <a:r>
              <a:rPr lang="en-US" b="1" i="1" u="sng" dirty="0"/>
              <a:t>-manus:</a:t>
            </a:r>
            <a:endParaRPr u="sng" dirty="0"/>
          </a:p>
          <a:p>
            <a:pPr marL="0" lvl="0" indent="0" algn="l" rtl="0">
              <a:spcBef>
                <a:spcPts val="0"/>
              </a:spcBef>
              <a:spcAft>
                <a:spcPts val="0"/>
              </a:spcAft>
              <a:buNone/>
            </a:pPr>
            <a:endParaRPr b="1" i="1" dirty="0"/>
          </a:p>
          <a:p>
            <a:pPr marL="0" lvl="0" indent="0" algn="l" rtl="0">
              <a:spcBef>
                <a:spcPts val="0"/>
              </a:spcBef>
              <a:spcAft>
                <a:spcPts val="0"/>
              </a:spcAft>
              <a:buNone/>
            </a:pPr>
            <a:r>
              <a:rPr lang="en-US" b="0" i="0" dirty="0"/>
              <a:t>Vi </a:t>
            </a:r>
            <a:r>
              <a:rPr lang="en-US" b="0" i="0" dirty="0" err="1"/>
              <a:t>pratade</a:t>
            </a:r>
            <a:r>
              <a:rPr lang="en-US" b="0" i="0" dirty="0"/>
              <a:t> </a:t>
            </a:r>
            <a:r>
              <a:rPr lang="en-US" b="0" i="0" dirty="0" err="1"/>
              <a:t>också</a:t>
            </a:r>
            <a:r>
              <a:rPr lang="en-US" b="0" i="0" dirty="0"/>
              <a:t> om </a:t>
            </a:r>
            <a:r>
              <a:rPr lang="en-US" b="0" i="0" dirty="0" err="1"/>
              <a:t>att</a:t>
            </a:r>
            <a:r>
              <a:rPr lang="en-US" b="0" i="0" dirty="0"/>
              <a:t> </a:t>
            </a:r>
            <a:r>
              <a:rPr lang="en-US" b="0" i="0" dirty="0" err="1"/>
              <a:t>hackare</a:t>
            </a:r>
            <a:r>
              <a:rPr lang="en-US" b="0" i="0" dirty="0"/>
              <a:t> </a:t>
            </a:r>
            <a:r>
              <a:rPr lang="en-US" b="0" i="0" dirty="0" err="1"/>
              <a:t>vill</a:t>
            </a:r>
            <a:r>
              <a:rPr lang="en-US" b="0" i="0" dirty="0"/>
              <a:t> </a:t>
            </a:r>
            <a:r>
              <a:rPr lang="en-US" b="0" i="0" dirty="0" err="1"/>
              <a:t>åt</a:t>
            </a:r>
            <a:r>
              <a:rPr lang="en-US" b="0" i="0" dirty="0"/>
              <a:t> din information.</a:t>
            </a:r>
            <a:br>
              <a:rPr lang="en-US" b="0" i="0" dirty="0"/>
            </a:br>
            <a:r>
              <a:rPr lang="en-US" b="0" i="0" dirty="0"/>
              <a:t>Hur </a:t>
            </a:r>
            <a:r>
              <a:rPr lang="en-US" b="0" i="0" dirty="0" err="1"/>
              <a:t>kan</a:t>
            </a:r>
            <a:r>
              <a:rPr lang="en-US" b="0" i="0" dirty="0"/>
              <a:t> man </a:t>
            </a:r>
            <a:r>
              <a:rPr lang="en-US" b="0" i="0" dirty="0" err="1"/>
              <a:t>känna</a:t>
            </a:r>
            <a:r>
              <a:rPr lang="en-US" b="0" i="0" dirty="0"/>
              <a:t> </a:t>
            </a:r>
            <a:r>
              <a:rPr lang="en-US" b="0" i="0" dirty="0" err="1"/>
              <a:t>igen</a:t>
            </a:r>
            <a:r>
              <a:rPr lang="en-US" b="0" i="0" dirty="0"/>
              <a:t> </a:t>
            </a:r>
            <a:r>
              <a:rPr lang="en-US" b="0" i="0" dirty="0" err="1"/>
              <a:t>en</a:t>
            </a:r>
            <a:r>
              <a:rPr lang="en-US" b="0" i="0" dirty="0"/>
              <a:t> </a:t>
            </a:r>
            <a:r>
              <a:rPr lang="en-US" b="0" i="0" dirty="0" err="1"/>
              <a:t>phishingattack</a:t>
            </a:r>
            <a:r>
              <a:rPr lang="en-US" b="0" i="0" dirty="0"/>
              <a:t>? </a:t>
            </a:r>
            <a:r>
              <a:rPr lang="en-US" b="0" i="1" dirty="0"/>
              <a:t>(</a:t>
            </a:r>
            <a:r>
              <a:rPr lang="en-US" b="0" i="1" dirty="0" err="1"/>
              <a:t>dåligt</a:t>
            </a:r>
            <a:r>
              <a:rPr lang="en-US" b="0" i="1" dirty="0"/>
              <a:t> </a:t>
            </a:r>
            <a:r>
              <a:rPr lang="en-US" b="0" i="1" dirty="0" err="1"/>
              <a:t>språk</a:t>
            </a:r>
            <a:r>
              <a:rPr lang="en-US" b="0" i="1" dirty="0"/>
              <a:t>, </a:t>
            </a:r>
            <a:r>
              <a:rPr lang="en-US" b="0" i="1" dirty="0" err="1"/>
              <a:t>fel</a:t>
            </a:r>
            <a:r>
              <a:rPr lang="en-US" b="0" i="1" dirty="0"/>
              <a:t> </a:t>
            </a:r>
            <a:r>
              <a:rPr lang="en-US" b="0" i="1" dirty="0" err="1"/>
              <a:t>domän</a:t>
            </a:r>
            <a:r>
              <a:rPr lang="en-US" b="0" i="1" dirty="0"/>
              <a:t>, </a:t>
            </a:r>
            <a:r>
              <a:rPr lang="en-US" b="0" i="1" dirty="0" err="1"/>
              <a:t>oro</a:t>
            </a:r>
            <a:r>
              <a:rPr lang="en-US" b="0" i="1" dirty="0"/>
              <a:t>/</a:t>
            </a:r>
            <a:r>
              <a:rPr lang="en-US" b="0" i="1" dirty="0" err="1"/>
              <a:t>utpressning</a:t>
            </a:r>
            <a:r>
              <a:rPr lang="en-US" b="0" i="1" dirty="0"/>
              <a:t>, </a:t>
            </a:r>
            <a:r>
              <a:rPr lang="en-US" b="0" i="1" dirty="0" err="1"/>
              <a:t>krav</a:t>
            </a:r>
            <a:r>
              <a:rPr lang="en-US" b="0" i="1" dirty="0"/>
              <a:t>)</a:t>
            </a:r>
            <a:endParaRPr dirty="0"/>
          </a:p>
          <a:p>
            <a:pPr marL="0" lvl="0" indent="0" algn="l" rtl="0">
              <a:spcBef>
                <a:spcPts val="0"/>
              </a:spcBef>
              <a:spcAft>
                <a:spcPts val="0"/>
              </a:spcAft>
              <a:buNone/>
            </a:pPr>
            <a:r>
              <a:rPr lang="en-US" b="0" i="0" dirty="0"/>
              <a:t>Hur </a:t>
            </a:r>
            <a:r>
              <a:rPr lang="en-US" b="0" i="0" dirty="0" err="1"/>
              <a:t>försöker</a:t>
            </a:r>
            <a:r>
              <a:rPr lang="en-US" b="0" i="0" dirty="0"/>
              <a:t> </a:t>
            </a:r>
            <a:r>
              <a:rPr lang="en-US" b="0" i="0" dirty="0" err="1"/>
              <a:t>hackare</a:t>
            </a:r>
            <a:r>
              <a:rPr lang="en-US" b="0" i="0" dirty="0"/>
              <a:t> </a:t>
            </a:r>
            <a:r>
              <a:rPr lang="en-US" b="0" i="0" dirty="0" err="1"/>
              <a:t>att</a:t>
            </a:r>
            <a:r>
              <a:rPr lang="en-US" b="0" i="0" dirty="0"/>
              <a:t> </a:t>
            </a:r>
            <a:r>
              <a:rPr lang="en-US" b="0" i="0" dirty="0" err="1"/>
              <a:t>knäcka</a:t>
            </a:r>
            <a:r>
              <a:rPr lang="en-US" b="0" i="0" dirty="0"/>
              <a:t> </a:t>
            </a:r>
            <a:r>
              <a:rPr lang="en-US" b="0" i="0" dirty="0" err="1"/>
              <a:t>lösenord</a:t>
            </a:r>
            <a:r>
              <a:rPr lang="en-US" b="0" i="0" dirty="0"/>
              <a:t>? </a:t>
            </a:r>
            <a:r>
              <a:rPr lang="en-US" b="0" i="1" dirty="0"/>
              <a:t>(brute force)</a:t>
            </a:r>
            <a:endParaRPr b="0" i="0" dirty="0"/>
          </a:p>
        </p:txBody>
      </p:sp>
      <p:sp>
        <p:nvSpPr>
          <p:cNvPr id="2415" name="Google Shape;2415;p7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16" name="Google Shape;2416;p7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2"/>
        <p:cNvGrpSpPr/>
        <p:nvPr/>
      </p:nvGrpSpPr>
      <p:grpSpPr>
        <a:xfrm>
          <a:off x="0" y="0"/>
          <a:ext cx="0" cy="0"/>
          <a:chOff x="0" y="0"/>
          <a:chExt cx="0" cy="0"/>
        </a:xfrm>
      </p:grpSpPr>
      <p:sp>
        <p:nvSpPr>
          <p:cNvPr id="2443" name="Google Shape;2443;p7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4" name="Google Shape;2444;p7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5" name="Google Shape;2445;p7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46" name="Google Shape;2446;p7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err="1"/>
              <a:t>Påminn</a:t>
            </a:r>
            <a:r>
              <a:rPr lang="en-US" b="1" dirty="0"/>
              <a:t> </a:t>
            </a:r>
            <a:r>
              <a:rPr lang="en-US" b="1" dirty="0" err="1"/>
              <a:t>eleverna</a:t>
            </a:r>
            <a:r>
              <a:rPr lang="en-US" b="1" dirty="0"/>
              <a:t> </a:t>
            </a:r>
            <a:r>
              <a:rPr lang="en-US" b="1" dirty="0" err="1"/>
              <a:t>vad</a:t>
            </a:r>
            <a:r>
              <a:rPr lang="en-US" b="1" dirty="0"/>
              <a:t> vi </a:t>
            </a:r>
            <a:r>
              <a:rPr lang="en-US" b="1" dirty="0" err="1"/>
              <a:t>gått</a:t>
            </a:r>
            <a:r>
              <a:rPr lang="en-US" b="1" dirty="0"/>
              <a:t> </a:t>
            </a:r>
            <a:r>
              <a:rPr lang="en-US" b="1" dirty="0" err="1"/>
              <a:t>genom</a:t>
            </a:r>
            <a:r>
              <a:rPr lang="en-US" b="1" dirty="0"/>
              <a:t> och </a:t>
            </a:r>
            <a:r>
              <a:rPr lang="en-US" b="1" dirty="0" err="1"/>
              <a:t>avrunda</a:t>
            </a:r>
            <a:endParaRPr b="1" dirty="0"/>
          </a:p>
          <a:p>
            <a:pPr marL="0" lvl="0" indent="0" algn="l" rtl="0">
              <a:spcBef>
                <a:spcPts val="0"/>
              </a:spcBef>
              <a:spcAft>
                <a:spcPts val="0"/>
              </a:spcAft>
              <a:buNone/>
            </a:pPr>
            <a:endParaRPr b="1" dirty="0"/>
          </a:p>
          <a:p>
            <a:pPr marL="0" marR="0" lvl="0" indent="0" algn="l" rtl="0">
              <a:lnSpc>
                <a:spcPct val="100000"/>
              </a:lnSpc>
              <a:spcBef>
                <a:spcPts val="0"/>
              </a:spcBef>
              <a:spcAft>
                <a:spcPts val="0"/>
              </a:spcAft>
              <a:buClr>
                <a:schemeClr val="dk1"/>
              </a:buClr>
              <a:buSzPts val="1200"/>
              <a:buFont typeface="Calibri"/>
              <a:buNone/>
            </a:pPr>
            <a:r>
              <a:rPr lang="en-US" b="0" i="1" dirty="0"/>
              <a:t>-&gt; Tips: </a:t>
            </a:r>
            <a:r>
              <a:rPr lang="en-US" b="0" i="1" dirty="0" err="1"/>
              <a:t>Ställ</a:t>
            </a:r>
            <a:r>
              <a:rPr lang="en-US" b="0" i="1" dirty="0"/>
              <a:t> </a:t>
            </a:r>
            <a:r>
              <a:rPr lang="en-US" b="0" i="1" dirty="0" err="1"/>
              <a:t>ledande</a:t>
            </a:r>
            <a:r>
              <a:rPr lang="en-US" b="0" i="1" dirty="0"/>
              <a:t> </a:t>
            </a:r>
            <a:r>
              <a:rPr lang="en-US" b="0" i="1" dirty="0" err="1"/>
              <a:t>frågor</a:t>
            </a:r>
            <a:r>
              <a:rPr lang="en-US" b="0" i="1" dirty="0"/>
              <a:t> </a:t>
            </a:r>
            <a:r>
              <a:rPr lang="en-US" b="0" i="1" dirty="0" err="1"/>
              <a:t>så</a:t>
            </a:r>
            <a:r>
              <a:rPr lang="en-US" b="0" i="1" dirty="0"/>
              <a:t> de </a:t>
            </a:r>
            <a:r>
              <a:rPr lang="en-US" b="0" i="1" dirty="0" err="1"/>
              <a:t>kan</a:t>
            </a:r>
            <a:r>
              <a:rPr lang="en-US" b="0" i="1" dirty="0"/>
              <a:t> </a:t>
            </a:r>
            <a:r>
              <a:rPr lang="en-US" b="0" i="1" dirty="0" err="1"/>
              <a:t>svara</a:t>
            </a:r>
            <a:r>
              <a:rPr lang="en-US" b="0" i="1" dirty="0"/>
              <a:t> </a:t>
            </a:r>
            <a:r>
              <a:rPr lang="en-US" b="0" i="1" dirty="0" err="1"/>
              <a:t>vad</a:t>
            </a:r>
            <a:r>
              <a:rPr lang="en-US" b="0" i="1" dirty="0"/>
              <a:t> de </a:t>
            </a:r>
            <a:r>
              <a:rPr lang="en-US" b="0" i="1" dirty="0" err="1"/>
              <a:t>lärt</a:t>
            </a:r>
            <a:r>
              <a:rPr lang="en-US" b="0" i="1" dirty="0"/>
              <a:t> sig.</a:t>
            </a:r>
            <a:endParaRPr b="1" i="1" dirty="0"/>
          </a:p>
          <a:p>
            <a:pPr marL="0" lvl="0" indent="0" algn="l" rtl="0">
              <a:spcBef>
                <a:spcPts val="0"/>
              </a:spcBef>
              <a:spcAft>
                <a:spcPts val="0"/>
              </a:spcAft>
              <a:buNone/>
            </a:pPr>
            <a:endParaRPr b="1" dirty="0"/>
          </a:p>
          <a:p>
            <a:pPr marL="0" lvl="0" indent="0" algn="l" rtl="0">
              <a:spcBef>
                <a:spcPts val="0"/>
              </a:spcBef>
              <a:spcAft>
                <a:spcPts val="0"/>
              </a:spcAft>
              <a:buNone/>
            </a:pPr>
            <a:r>
              <a:rPr lang="en-US" b="1" i="1" u="sng" dirty="0" err="1"/>
              <a:t>Exempel</a:t>
            </a:r>
            <a:r>
              <a:rPr lang="en-US" b="1" i="1" u="sng" dirty="0"/>
              <a:t>-manus:</a:t>
            </a:r>
            <a:endParaRPr u="sng" dirty="0"/>
          </a:p>
          <a:p>
            <a:pPr marL="0" lvl="0" indent="0" algn="l" rtl="0">
              <a:spcBef>
                <a:spcPts val="0"/>
              </a:spcBef>
              <a:spcAft>
                <a:spcPts val="0"/>
              </a:spcAft>
              <a:buNone/>
            </a:pPr>
            <a:endParaRPr b="1" i="1" dirty="0"/>
          </a:p>
          <a:p>
            <a:pPr marL="0" lvl="0" indent="0" algn="l" rtl="0">
              <a:spcBef>
                <a:spcPts val="0"/>
              </a:spcBef>
              <a:spcAft>
                <a:spcPts val="0"/>
              </a:spcAft>
              <a:buNone/>
            </a:pPr>
            <a:r>
              <a:rPr lang="en-US" b="0" i="0" dirty="0"/>
              <a:t>Hur </a:t>
            </a:r>
            <a:r>
              <a:rPr lang="en-US" b="0" i="0" dirty="0" err="1"/>
              <a:t>gör</a:t>
            </a:r>
            <a:r>
              <a:rPr lang="en-US" b="0" i="0" dirty="0"/>
              <a:t> man </a:t>
            </a:r>
            <a:r>
              <a:rPr lang="en-US" b="0" i="0" dirty="0" err="1"/>
              <a:t>sitt</a:t>
            </a:r>
            <a:r>
              <a:rPr lang="en-US" b="0" i="0" dirty="0"/>
              <a:t> </a:t>
            </a:r>
            <a:r>
              <a:rPr lang="en-US" b="0" i="0" dirty="0" err="1"/>
              <a:t>lösenord</a:t>
            </a:r>
            <a:r>
              <a:rPr lang="en-US" b="0" i="0" dirty="0"/>
              <a:t> </a:t>
            </a:r>
            <a:r>
              <a:rPr lang="en-US" b="0" i="0" dirty="0" err="1"/>
              <a:t>omöjligt</a:t>
            </a:r>
            <a:r>
              <a:rPr lang="en-US" b="0" i="0" dirty="0"/>
              <a:t> </a:t>
            </a:r>
            <a:r>
              <a:rPr lang="en-US" b="0" i="0" dirty="0" err="1"/>
              <a:t>att</a:t>
            </a:r>
            <a:r>
              <a:rPr lang="en-US" b="0" i="0" dirty="0"/>
              <a:t> </a:t>
            </a:r>
            <a:r>
              <a:rPr lang="en-US" b="0" i="0" dirty="0" err="1"/>
              <a:t>hacka</a:t>
            </a:r>
            <a:r>
              <a:rPr lang="en-US" b="0" i="0" dirty="0"/>
              <a:t> med brute force? (</a:t>
            </a:r>
            <a:r>
              <a:rPr lang="en-US" b="0" i="0" dirty="0" err="1"/>
              <a:t>längd</a:t>
            </a:r>
            <a:r>
              <a:rPr lang="en-US" b="0" i="0" dirty="0"/>
              <a:t>!)</a:t>
            </a:r>
            <a:endParaRPr dirty="0"/>
          </a:p>
          <a:p>
            <a:pPr marL="0" lvl="0" indent="0" algn="l" rtl="0">
              <a:spcBef>
                <a:spcPts val="0"/>
              </a:spcBef>
              <a:spcAft>
                <a:spcPts val="0"/>
              </a:spcAft>
              <a:buNone/>
            </a:pPr>
            <a:r>
              <a:rPr lang="en-US" b="0" i="0" dirty="0"/>
              <a:t>Vad </a:t>
            </a:r>
            <a:r>
              <a:rPr lang="en-US" b="0" i="0" dirty="0" err="1"/>
              <a:t>är</a:t>
            </a:r>
            <a:r>
              <a:rPr lang="en-US" b="0" i="0" dirty="0"/>
              <a:t> det </a:t>
            </a:r>
            <a:r>
              <a:rPr lang="en-US" b="0" i="0" dirty="0" err="1"/>
              <a:t>mer</a:t>
            </a:r>
            <a:r>
              <a:rPr lang="en-US" b="0" i="0" dirty="0"/>
              <a:t> </a:t>
            </a:r>
            <a:r>
              <a:rPr lang="en-US" b="0" i="0" dirty="0" err="1"/>
              <a:t>som</a:t>
            </a:r>
            <a:r>
              <a:rPr lang="en-US" b="0" i="0" dirty="0"/>
              <a:t> </a:t>
            </a:r>
            <a:r>
              <a:rPr lang="en-US" b="0" i="0" dirty="0" err="1"/>
              <a:t>gör</a:t>
            </a:r>
            <a:r>
              <a:rPr lang="en-US" b="0" i="0" dirty="0"/>
              <a:t> </a:t>
            </a:r>
            <a:r>
              <a:rPr lang="en-US" b="0" i="0" dirty="0" err="1"/>
              <a:t>ett</a:t>
            </a:r>
            <a:r>
              <a:rPr lang="en-US" b="0" i="0" dirty="0"/>
              <a:t> </a:t>
            </a:r>
            <a:r>
              <a:rPr lang="en-US" b="0" i="0" dirty="0" err="1"/>
              <a:t>lösenord</a:t>
            </a:r>
            <a:r>
              <a:rPr lang="en-US" b="0" i="0" dirty="0"/>
              <a:t> bra? </a:t>
            </a:r>
            <a:r>
              <a:rPr lang="en-US" b="0" i="1" dirty="0"/>
              <a:t>(variation och </a:t>
            </a:r>
            <a:r>
              <a:rPr lang="en-US" b="0" i="1" dirty="0" err="1"/>
              <a:t>att</a:t>
            </a:r>
            <a:r>
              <a:rPr lang="en-US" b="0" i="1" dirty="0"/>
              <a:t> det ska </a:t>
            </a:r>
            <a:r>
              <a:rPr lang="en-US" b="0" i="1" dirty="0" err="1"/>
              <a:t>vara</a:t>
            </a:r>
            <a:r>
              <a:rPr lang="en-US" b="0" i="1" dirty="0"/>
              <a:t> </a:t>
            </a:r>
            <a:r>
              <a:rPr lang="en-US" b="0" i="1" dirty="0" err="1"/>
              <a:t>unikt</a:t>
            </a:r>
            <a:r>
              <a:rPr lang="en-US" b="0" i="1" dirty="0"/>
              <a:t>)</a:t>
            </a:r>
            <a:endParaRPr dirty="0"/>
          </a:p>
          <a:p>
            <a:pPr marL="0" lvl="0" indent="0" algn="l" rtl="0">
              <a:spcBef>
                <a:spcPts val="0"/>
              </a:spcBef>
              <a:spcAft>
                <a:spcPts val="0"/>
              </a:spcAft>
              <a:buNone/>
            </a:pPr>
            <a:endParaRPr b="0" i="1" dirty="0"/>
          </a:p>
        </p:txBody>
      </p:sp>
      <p:sp>
        <p:nvSpPr>
          <p:cNvPr id="2447" name="Google Shape;2447;p7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8" name="Google Shape;2448;p7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8"/>
        <p:cNvGrpSpPr/>
        <p:nvPr/>
      </p:nvGrpSpPr>
      <p:grpSpPr>
        <a:xfrm>
          <a:off x="0" y="0"/>
          <a:ext cx="0" cy="0"/>
          <a:chOff x="0" y="0"/>
          <a:chExt cx="0" cy="0"/>
        </a:xfrm>
      </p:grpSpPr>
      <p:sp>
        <p:nvSpPr>
          <p:cNvPr id="2479" name="Google Shape;2479;p7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80" name="Google Shape;2480;p7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81" name="Google Shape;2481;p7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2" name="Google Shape;2482;p7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err="1"/>
              <a:t>Påminn</a:t>
            </a:r>
            <a:r>
              <a:rPr lang="en-US" b="1" dirty="0"/>
              <a:t> </a:t>
            </a:r>
            <a:r>
              <a:rPr lang="en-US" b="1" dirty="0" err="1"/>
              <a:t>eleverna</a:t>
            </a:r>
            <a:r>
              <a:rPr lang="en-US" b="1" dirty="0"/>
              <a:t> </a:t>
            </a:r>
            <a:r>
              <a:rPr lang="en-US" b="1" dirty="0" err="1"/>
              <a:t>vad</a:t>
            </a:r>
            <a:r>
              <a:rPr lang="en-US" b="1" dirty="0"/>
              <a:t> vi </a:t>
            </a:r>
            <a:r>
              <a:rPr lang="en-US" b="1" dirty="0" err="1"/>
              <a:t>gått</a:t>
            </a:r>
            <a:r>
              <a:rPr lang="en-US" b="1" dirty="0"/>
              <a:t> </a:t>
            </a:r>
            <a:r>
              <a:rPr lang="en-US" b="1" dirty="0" err="1"/>
              <a:t>genom</a:t>
            </a:r>
            <a:r>
              <a:rPr lang="en-US" b="1" dirty="0"/>
              <a:t> och </a:t>
            </a:r>
            <a:r>
              <a:rPr lang="en-US" b="1" dirty="0" err="1"/>
              <a:t>avrunda</a:t>
            </a:r>
            <a:endParaRPr b="1" dirty="0"/>
          </a:p>
          <a:p>
            <a:pPr marL="0" lvl="0" indent="0" algn="l" rtl="0">
              <a:spcBef>
                <a:spcPts val="0"/>
              </a:spcBef>
              <a:spcAft>
                <a:spcPts val="0"/>
              </a:spcAft>
              <a:buNone/>
            </a:pPr>
            <a:endParaRPr b="1" dirty="0"/>
          </a:p>
          <a:p>
            <a:pPr marL="0" marR="0" lvl="0" indent="0" algn="l" rtl="0">
              <a:lnSpc>
                <a:spcPct val="100000"/>
              </a:lnSpc>
              <a:spcBef>
                <a:spcPts val="0"/>
              </a:spcBef>
              <a:spcAft>
                <a:spcPts val="0"/>
              </a:spcAft>
              <a:buClr>
                <a:schemeClr val="dk1"/>
              </a:buClr>
              <a:buSzPts val="1200"/>
              <a:buFont typeface="Calibri"/>
              <a:buNone/>
            </a:pPr>
            <a:r>
              <a:rPr lang="en-US" b="0" i="1" dirty="0"/>
              <a:t>-&gt; Tips: </a:t>
            </a:r>
            <a:r>
              <a:rPr lang="en-US" b="0" i="1" dirty="0" err="1"/>
              <a:t>Ställ</a:t>
            </a:r>
            <a:r>
              <a:rPr lang="en-US" b="0" i="1" dirty="0"/>
              <a:t> </a:t>
            </a:r>
            <a:r>
              <a:rPr lang="en-US" b="0" i="1" dirty="0" err="1"/>
              <a:t>ledande</a:t>
            </a:r>
            <a:r>
              <a:rPr lang="en-US" b="0" i="1" dirty="0"/>
              <a:t> </a:t>
            </a:r>
            <a:r>
              <a:rPr lang="en-US" b="0" i="1" dirty="0" err="1"/>
              <a:t>frågor</a:t>
            </a:r>
            <a:r>
              <a:rPr lang="en-US" b="0" i="1" dirty="0"/>
              <a:t> </a:t>
            </a:r>
            <a:r>
              <a:rPr lang="en-US" b="0" i="1" dirty="0" err="1"/>
              <a:t>så</a:t>
            </a:r>
            <a:r>
              <a:rPr lang="en-US" b="0" i="1" dirty="0"/>
              <a:t> de </a:t>
            </a:r>
            <a:r>
              <a:rPr lang="en-US" b="0" i="1" dirty="0" err="1"/>
              <a:t>kan</a:t>
            </a:r>
            <a:r>
              <a:rPr lang="en-US" b="0" i="1" dirty="0"/>
              <a:t> </a:t>
            </a:r>
            <a:r>
              <a:rPr lang="en-US" b="0" i="1" dirty="0" err="1"/>
              <a:t>svara</a:t>
            </a:r>
            <a:r>
              <a:rPr lang="en-US" b="0" i="1" dirty="0"/>
              <a:t> </a:t>
            </a:r>
            <a:r>
              <a:rPr lang="en-US" b="0" i="1" dirty="0" err="1"/>
              <a:t>vad</a:t>
            </a:r>
            <a:r>
              <a:rPr lang="en-US" b="0" i="1" dirty="0"/>
              <a:t> de </a:t>
            </a:r>
            <a:r>
              <a:rPr lang="en-US" b="0" i="1" dirty="0" err="1"/>
              <a:t>lärt</a:t>
            </a:r>
            <a:r>
              <a:rPr lang="en-US" b="0" i="1" dirty="0"/>
              <a:t> sig.</a:t>
            </a:r>
            <a:endParaRPr b="1" i="1" dirty="0"/>
          </a:p>
          <a:p>
            <a:pPr marL="0" lvl="0" indent="0" algn="l" rtl="0">
              <a:spcBef>
                <a:spcPts val="0"/>
              </a:spcBef>
              <a:spcAft>
                <a:spcPts val="0"/>
              </a:spcAft>
              <a:buNone/>
            </a:pPr>
            <a:endParaRPr b="1" dirty="0"/>
          </a:p>
          <a:p>
            <a:pPr marL="0" lvl="0" indent="0" algn="l" rtl="0">
              <a:spcBef>
                <a:spcPts val="0"/>
              </a:spcBef>
              <a:spcAft>
                <a:spcPts val="0"/>
              </a:spcAft>
              <a:buNone/>
            </a:pPr>
            <a:r>
              <a:rPr lang="en-US" b="1" i="1" u="sng" dirty="0" err="1"/>
              <a:t>Exempel</a:t>
            </a:r>
            <a:r>
              <a:rPr lang="en-US" b="1" i="1" u="sng" dirty="0"/>
              <a:t>-manus:</a:t>
            </a:r>
            <a:endParaRPr u="sng" dirty="0"/>
          </a:p>
          <a:p>
            <a:pPr marL="0" lvl="0" indent="0" algn="l" rtl="0">
              <a:spcBef>
                <a:spcPts val="0"/>
              </a:spcBef>
              <a:spcAft>
                <a:spcPts val="0"/>
              </a:spcAft>
              <a:buNone/>
            </a:pPr>
            <a:endParaRPr b="1" i="1" dirty="0"/>
          </a:p>
          <a:p>
            <a:pPr marL="0" lvl="0" indent="0" algn="l" rtl="0">
              <a:spcBef>
                <a:spcPts val="0"/>
              </a:spcBef>
              <a:spcAft>
                <a:spcPts val="0"/>
              </a:spcAft>
              <a:buNone/>
            </a:pPr>
            <a:r>
              <a:rPr lang="en-US" b="0" i="0" dirty="0"/>
              <a:t>Sist </a:t>
            </a:r>
            <a:r>
              <a:rPr lang="en-US" b="0" i="0" dirty="0" err="1"/>
              <a:t>så</a:t>
            </a:r>
            <a:r>
              <a:rPr lang="en-US" b="0" i="0" dirty="0"/>
              <a:t> </a:t>
            </a:r>
            <a:r>
              <a:rPr lang="en-US" b="0" i="0" dirty="0" err="1"/>
              <a:t>pratade</a:t>
            </a:r>
            <a:r>
              <a:rPr lang="en-US" b="0" i="0" dirty="0"/>
              <a:t> vi om </a:t>
            </a:r>
            <a:r>
              <a:rPr lang="en-US" b="0" i="0" dirty="0" err="1"/>
              <a:t>vad</a:t>
            </a:r>
            <a:r>
              <a:rPr lang="en-US" b="0" i="0" dirty="0"/>
              <a:t> man </a:t>
            </a:r>
            <a:r>
              <a:rPr lang="en-US" b="0" i="0" dirty="0" err="1"/>
              <a:t>kan</a:t>
            </a:r>
            <a:r>
              <a:rPr lang="en-US" b="0" i="0" dirty="0"/>
              <a:t> </a:t>
            </a:r>
            <a:r>
              <a:rPr lang="en-US" b="0" i="0" dirty="0" err="1"/>
              <a:t>göra</a:t>
            </a:r>
            <a:r>
              <a:rPr lang="en-US" b="0" i="0" dirty="0"/>
              <a:t> om man </a:t>
            </a:r>
            <a:r>
              <a:rPr lang="en-US" b="0" i="0" dirty="0" err="1"/>
              <a:t>blir</a:t>
            </a:r>
            <a:r>
              <a:rPr lang="en-US" b="0" i="0" dirty="0"/>
              <a:t> </a:t>
            </a:r>
            <a:r>
              <a:rPr lang="en-US" b="0" i="0" dirty="0" err="1"/>
              <a:t>utsatt</a:t>
            </a:r>
            <a:r>
              <a:rPr lang="en-US" b="0" i="0" dirty="0"/>
              <a:t>.</a:t>
            </a:r>
            <a:br>
              <a:rPr lang="en-US" b="0" i="0" dirty="0"/>
            </a:br>
            <a:r>
              <a:rPr lang="en-US" b="0" i="0" dirty="0"/>
              <a:t>Vad </a:t>
            </a:r>
            <a:r>
              <a:rPr lang="en-US" b="0" i="0" dirty="0" err="1"/>
              <a:t>kan</a:t>
            </a:r>
            <a:r>
              <a:rPr lang="en-US" b="0" i="0" dirty="0"/>
              <a:t> man </a:t>
            </a:r>
            <a:r>
              <a:rPr lang="en-US" b="0" i="0" dirty="0" err="1"/>
              <a:t>göra</a:t>
            </a:r>
            <a:r>
              <a:rPr lang="en-US" b="0" i="0" dirty="0"/>
              <a:t> för </a:t>
            </a:r>
            <a:r>
              <a:rPr lang="en-US" b="0" i="0" dirty="0" err="1"/>
              <a:t>att</a:t>
            </a:r>
            <a:r>
              <a:rPr lang="en-US" b="0" i="0" dirty="0"/>
              <a:t> </a:t>
            </a:r>
            <a:r>
              <a:rPr lang="en-US" b="0" i="0" dirty="0" err="1"/>
              <a:t>skydda</a:t>
            </a:r>
            <a:r>
              <a:rPr lang="en-US" b="0" i="0" dirty="0"/>
              <a:t> sig? </a:t>
            </a:r>
            <a:r>
              <a:rPr lang="en-US" b="0" i="1" dirty="0"/>
              <a:t>(MFA, Safe Search, </a:t>
            </a:r>
            <a:r>
              <a:rPr lang="en-US" b="0" i="1" dirty="0" err="1"/>
              <a:t>Tänka</a:t>
            </a:r>
            <a:r>
              <a:rPr lang="en-US" b="0" i="1" dirty="0"/>
              <a:t> </a:t>
            </a:r>
            <a:r>
              <a:rPr lang="en-US" b="0" i="1" dirty="0" err="1"/>
              <a:t>säkert</a:t>
            </a:r>
            <a:r>
              <a:rPr lang="en-US" b="0" i="1" dirty="0"/>
              <a:t>, VPN, antivirus)</a:t>
            </a:r>
            <a:endParaRPr dirty="0"/>
          </a:p>
          <a:p>
            <a:pPr marL="0" lvl="0" indent="0" algn="l" rtl="0">
              <a:spcBef>
                <a:spcPts val="0"/>
              </a:spcBef>
              <a:spcAft>
                <a:spcPts val="0"/>
              </a:spcAft>
              <a:buNone/>
            </a:pPr>
            <a:r>
              <a:rPr lang="en-US" b="0" i="0" dirty="0"/>
              <a:t>Vad ska man </a:t>
            </a:r>
            <a:r>
              <a:rPr lang="en-US" b="0" i="0" dirty="0" err="1"/>
              <a:t>alltid</a:t>
            </a:r>
            <a:r>
              <a:rPr lang="en-US" b="0" i="0" dirty="0"/>
              <a:t> </a:t>
            </a:r>
            <a:r>
              <a:rPr lang="en-US" b="0" i="0" dirty="0" err="1"/>
              <a:t>göra</a:t>
            </a:r>
            <a:r>
              <a:rPr lang="en-US" b="0" i="0" dirty="0"/>
              <a:t> om man blivit </a:t>
            </a:r>
            <a:r>
              <a:rPr lang="en-US" b="0" i="0" dirty="0" err="1"/>
              <a:t>utsatt</a:t>
            </a:r>
            <a:r>
              <a:rPr lang="en-US" b="0" i="0" dirty="0"/>
              <a:t>? </a:t>
            </a:r>
            <a:r>
              <a:rPr lang="en-US" b="0" i="1" dirty="0"/>
              <a:t>(</a:t>
            </a:r>
            <a:r>
              <a:rPr lang="en-US" b="0" i="1" dirty="0" err="1"/>
              <a:t>Anmäla</a:t>
            </a:r>
            <a:r>
              <a:rPr lang="en-US" b="0" i="1" dirty="0"/>
              <a:t>!)</a:t>
            </a:r>
            <a:endParaRPr b="0" i="0" dirty="0"/>
          </a:p>
          <a:p>
            <a:pPr marL="0" lvl="0" indent="0" algn="l" rtl="0">
              <a:spcBef>
                <a:spcPts val="0"/>
              </a:spcBef>
              <a:spcAft>
                <a:spcPts val="0"/>
              </a:spcAft>
              <a:buNone/>
            </a:pPr>
            <a:endParaRPr b="0" i="1" dirty="0"/>
          </a:p>
        </p:txBody>
      </p:sp>
      <p:sp>
        <p:nvSpPr>
          <p:cNvPr id="2483" name="Google Shape;2483;p7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84" name="Google Shape;2484;p7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7"/>
        <p:cNvGrpSpPr/>
        <p:nvPr/>
      </p:nvGrpSpPr>
      <p:grpSpPr>
        <a:xfrm>
          <a:off x="0" y="0"/>
          <a:ext cx="0" cy="0"/>
          <a:chOff x="0" y="0"/>
          <a:chExt cx="0" cy="0"/>
        </a:xfrm>
      </p:grpSpPr>
      <p:sp>
        <p:nvSpPr>
          <p:cNvPr id="2518" name="Google Shape;2518;p7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9" name="Google Shape;2519;p7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0" name="Google Shape;2520;p7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1" name="Google Shape;2521;p7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err="1"/>
              <a:t>Avrunda</a:t>
            </a:r>
            <a:endParaRPr b="1" dirty="0"/>
          </a:p>
          <a:p>
            <a:pPr marL="0" lvl="0" indent="0" algn="l" rtl="0">
              <a:spcBef>
                <a:spcPts val="0"/>
              </a:spcBef>
              <a:spcAft>
                <a:spcPts val="0"/>
              </a:spcAft>
              <a:buNone/>
            </a:pPr>
            <a:endParaRPr b="1" dirty="0"/>
          </a:p>
          <a:p>
            <a:pPr marL="0" lvl="0" indent="0" algn="l" rtl="0">
              <a:spcBef>
                <a:spcPts val="0"/>
              </a:spcBef>
              <a:spcAft>
                <a:spcPts val="0"/>
              </a:spcAft>
              <a:buNone/>
            </a:pPr>
            <a:r>
              <a:rPr lang="en-US" b="1" dirty="0" err="1"/>
              <a:t>Exempel</a:t>
            </a:r>
            <a:r>
              <a:rPr lang="en-US" b="1" dirty="0"/>
              <a:t>-manus:</a:t>
            </a:r>
            <a:endParaRPr dirty="0"/>
          </a:p>
          <a:p>
            <a:pPr marL="0" lvl="0" indent="0" algn="l" rtl="0">
              <a:spcBef>
                <a:spcPts val="0"/>
              </a:spcBef>
              <a:spcAft>
                <a:spcPts val="0"/>
              </a:spcAft>
              <a:buNone/>
            </a:pPr>
            <a:endParaRPr b="1" dirty="0"/>
          </a:p>
          <a:p>
            <a:pPr marL="0" lvl="0" indent="0" algn="l" rtl="0">
              <a:spcBef>
                <a:spcPts val="0"/>
              </a:spcBef>
              <a:spcAft>
                <a:spcPts val="0"/>
              </a:spcAft>
              <a:buNone/>
            </a:pPr>
            <a:r>
              <a:rPr lang="en-US" b="0" dirty="0"/>
              <a:t>Ni </a:t>
            </a:r>
            <a:r>
              <a:rPr lang="en-US" b="0" dirty="0" err="1"/>
              <a:t>har</a:t>
            </a:r>
            <a:r>
              <a:rPr lang="en-US" b="0" dirty="0"/>
              <a:t> </a:t>
            </a:r>
            <a:r>
              <a:rPr lang="en-US" b="0" dirty="0" err="1"/>
              <a:t>varit</a:t>
            </a:r>
            <a:r>
              <a:rPr lang="en-US" b="0" dirty="0"/>
              <a:t> </a:t>
            </a:r>
            <a:r>
              <a:rPr lang="en-US" b="0" dirty="0" err="1"/>
              <a:t>superduktiga</a:t>
            </a:r>
            <a:r>
              <a:rPr lang="en-US" b="0" dirty="0"/>
              <a:t>! </a:t>
            </a:r>
            <a:br>
              <a:rPr lang="en-US" b="0" dirty="0"/>
            </a:br>
            <a:r>
              <a:rPr lang="en-US" b="0" dirty="0"/>
              <a:t>Vi </a:t>
            </a:r>
            <a:r>
              <a:rPr lang="en-US" b="0" dirty="0" err="1"/>
              <a:t>vill</a:t>
            </a:r>
            <a:r>
              <a:rPr lang="en-US" b="0" dirty="0"/>
              <a:t> </a:t>
            </a:r>
            <a:r>
              <a:rPr lang="en-US" b="0" dirty="0" err="1"/>
              <a:t>tacka</a:t>
            </a:r>
            <a:r>
              <a:rPr lang="en-US" b="0" dirty="0"/>
              <a:t> </a:t>
            </a:r>
            <a:r>
              <a:rPr lang="en-US" b="0" dirty="0" err="1"/>
              <a:t>så</a:t>
            </a:r>
            <a:r>
              <a:rPr lang="en-US" b="0" dirty="0"/>
              <a:t> </a:t>
            </a:r>
            <a:r>
              <a:rPr lang="en-US" b="0" dirty="0" err="1"/>
              <a:t>hjärtligt</a:t>
            </a:r>
            <a:r>
              <a:rPr lang="en-US" b="0" dirty="0"/>
              <a:t> för </a:t>
            </a:r>
            <a:r>
              <a:rPr lang="en-US" b="0" dirty="0" err="1"/>
              <a:t>vår</a:t>
            </a:r>
            <a:r>
              <a:rPr lang="en-US" b="0" dirty="0"/>
              <a:t> </a:t>
            </a:r>
            <a:r>
              <a:rPr lang="en-US" b="0" dirty="0" err="1"/>
              <a:t>tid</a:t>
            </a:r>
            <a:r>
              <a:rPr lang="en-US" b="0" dirty="0"/>
              <a:t> hos er </a:t>
            </a:r>
            <a:r>
              <a:rPr lang="en-US" b="0" dirty="0" err="1"/>
              <a:t>idag</a:t>
            </a:r>
            <a:r>
              <a:rPr lang="en-US" b="0" dirty="0"/>
              <a:t>.</a:t>
            </a:r>
            <a:br>
              <a:rPr lang="en-US" b="0" dirty="0"/>
            </a:br>
            <a:r>
              <a:rPr lang="en-US" b="0" dirty="0"/>
              <a:t>Om </a:t>
            </a:r>
            <a:r>
              <a:rPr lang="en-US" b="0" dirty="0" err="1"/>
              <a:t>ni</a:t>
            </a:r>
            <a:r>
              <a:rPr lang="en-US" b="0" dirty="0"/>
              <a:t> </a:t>
            </a:r>
            <a:r>
              <a:rPr lang="en-US" b="0" dirty="0" err="1"/>
              <a:t>är</a:t>
            </a:r>
            <a:r>
              <a:rPr lang="en-US" b="0" dirty="0"/>
              <a:t> </a:t>
            </a:r>
            <a:r>
              <a:rPr lang="en-US" b="0" dirty="0" err="1"/>
              <a:t>nyfikna</a:t>
            </a:r>
            <a:r>
              <a:rPr lang="en-US" b="0" dirty="0"/>
              <a:t> </a:t>
            </a:r>
            <a:r>
              <a:rPr lang="en-US" b="0" dirty="0" err="1"/>
              <a:t>på</a:t>
            </a:r>
            <a:r>
              <a:rPr lang="en-US" b="0" dirty="0"/>
              <a:t> </a:t>
            </a:r>
            <a:r>
              <a:rPr lang="en-US" b="0" dirty="0" err="1"/>
              <a:t>hur</a:t>
            </a:r>
            <a:r>
              <a:rPr lang="en-US" b="0" dirty="0"/>
              <a:t> man </a:t>
            </a:r>
            <a:r>
              <a:rPr lang="en-US" b="0" dirty="0" err="1"/>
              <a:t>kan</a:t>
            </a:r>
            <a:r>
              <a:rPr lang="en-US" b="0" dirty="0"/>
              <a:t> </a:t>
            </a:r>
            <a:r>
              <a:rPr lang="en-US" b="0" dirty="0" err="1"/>
              <a:t>börja</a:t>
            </a:r>
            <a:r>
              <a:rPr lang="en-US" b="0" dirty="0"/>
              <a:t> </a:t>
            </a:r>
            <a:r>
              <a:rPr lang="en-US" b="0" dirty="0" err="1"/>
              <a:t>lära</a:t>
            </a:r>
            <a:r>
              <a:rPr lang="en-US" b="0" dirty="0"/>
              <a:t> sig </a:t>
            </a:r>
            <a:r>
              <a:rPr lang="en-US" b="0" dirty="0" err="1"/>
              <a:t>cybersäkerhet</a:t>
            </a:r>
            <a:r>
              <a:rPr lang="en-US" b="0" dirty="0"/>
              <a:t> </a:t>
            </a:r>
            <a:r>
              <a:rPr lang="en-US" b="0" dirty="0" err="1"/>
              <a:t>så</a:t>
            </a:r>
            <a:r>
              <a:rPr lang="en-US" b="0" dirty="0"/>
              <a:t> </a:t>
            </a:r>
            <a:r>
              <a:rPr lang="en-US" b="0" dirty="0" err="1"/>
              <a:t>kan</a:t>
            </a:r>
            <a:r>
              <a:rPr lang="en-US" b="0" dirty="0"/>
              <a:t> </a:t>
            </a:r>
            <a:r>
              <a:rPr lang="en-US" b="0" dirty="0" err="1"/>
              <a:t>ni</a:t>
            </a:r>
            <a:r>
              <a:rPr lang="en-US" b="0" dirty="0"/>
              <a:t> </a:t>
            </a:r>
            <a:r>
              <a:rPr lang="en-US" b="0" dirty="0" err="1"/>
              <a:t>gå</a:t>
            </a:r>
            <a:r>
              <a:rPr lang="en-US" b="0" dirty="0"/>
              <a:t> med I </a:t>
            </a:r>
            <a:r>
              <a:rPr lang="en-US" b="0" dirty="0" err="1"/>
              <a:t>vårt</a:t>
            </a:r>
            <a:r>
              <a:rPr lang="en-US" b="0" dirty="0"/>
              <a:t> </a:t>
            </a:r>
            <a:r>
              <a:rPr lang="en-US" b="0" dirty="0" err="1"/>
              <a:t>nätverk</a:t>
            </a:r>
            <a:r>
              <a:rPr lang="en-US" b="0" dirty="0"/>
              <a:t>, </a:t>
            </a:r>
            <a:r>
              <a:rPr lang="en-US" b="0" dirty="0" err="1"/>
              <a:t>här</a:t>
            </a:r>
            <a:r>
              <a:rPr lang="en-US" b="0" dirty="0"/>
              <a:t> </a:t>
            </a:r>
            <a:r>
              <a:rPr lang="en-US" b="0" dirty="0" err="1"/>
              <a:t>är</a:t>
            </a:r>
            <a:r>
              <a:rPr lang="en-US" b="0" dirty="0"/>
              <a:t> </a:t>
            </a:r>
            <a:r>
              <a:rPr lang="en-US" b="0" dirty="0" err="1"/>
              <a:t>vår</a:t>
            </a:r>
            <a:r>
              <a:rPr lang="en-US" b="0" dirty="0"/>
              <a:t> discord.</a:t>
            </a:r>
            <a:endParaRPr dirty="0"/>
          </a:p>
        </p:txBody>
      </p:sp>
      <p:sp>
        <p:nvSpPr>
          <p:cNvPr id="2522" name="Google Shape;2522;p7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3" name="Google Shape;2523;p7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2"/>
        <p:cNvGrpSpPr/>
        <p:nvPr/>
      </p:nvGrpSpPr>
      <p:grpSpPr>
        <a:xfrm>
          <a:off x="0" y="0"/>
          <a:ext cx="0" cy="0"/>
          <a:chOff x="0" y="0"/>
          <a:chExt cx="0" cy="0"/>
        </a:xfrm>
      </p:grpSpPr>
      <p:sp>
        <p:nvSpPr>
          <p:cNvPr id="2533" name="Google Shape;2533;p7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4" name="Google Shape;2534;p7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5" name="Google Shape;2535;p7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36" name="Google Shape;2536;p7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0" i="1" dirty="0"/>
          </a:p>
          <a:p>
            <a:pPr marL="0" lvl="0" indent="0" algn="l" rtl="0">
              <a:spcBef>
                <a:spcPts val="0"/>
              </a:spcBef>
              <a:spcAft>
                <a:spcPts val="0"/>
              </a:spcAft>
              <a:buNone/>
            </a:pPr>
            <a:r>
              <a:rPr lang="en-US" b="1" dirty="0" err="1"/>
              <a:t>Avrunda</a:t>
            </a:r>
            <a:endParaRPr b="1" dirty="0"/>
          </a:p>
          <a:p>
            <a:pPr marL="0" lvl="0" indent="0" algn="l" rtl="0">
              <a:spcBef>
                <a:spcPts val="0"/>
              </a:spcBef>
              <a:spcAft>
                <a:spcPts val="0"/>
              </a:spcAft>
              <a:buNone/>
            </a:pPr>
            <a:endParaRPr b="1" dirty="0"/>
          </a:p>
          <a:p>
            <a:pPr marL="0" lvl="0" indent="0" algn="l" rtl="0">
              <a:spcBef>
                <a:spcPts val="0"/>
              </a:spcBef>
              <a:spcAft>
                <a:spcPts val="0"/>
              </a:spcAft>
              <a:buNone/>
            </a:pPr>
            <a:r>
              <a:rPr lang="en-US" b="1" dirty="0" err="1"/>
              <a:t>Exempel</a:t>
            </a:r>
            <a:r>
              <a:rPr lang="en-US" b="1" dirty="0"/>
              <a:t>-manus:</a:t>
            </a:r>
            <a:endParaRPr dirty="0"/>
          </a:p>
          <a:p>
            <a:pPr marL="0" lvl="0" indent="0" algn="l" rtl="0">
              <a:spcBef>
                <a:spcPts val="0"/>
              </a:spcBef>
              <a:spcAft>
                <a:spcPts val="0"/>
              </a:spcAft>
              <a:buNone/>
            </a:pPr>
            <a:endParaRPr b="1" dirty="0"/>
          </a:p>
          <a:p>
            <a:pPr marL="0" lvl="0" indent="0" algn="l" rtl="0">
              <a:spcBef>
                <a:spcPts val="0"/>
              </a:spcBef>
              <a:spcAft>
                <a:spcPts val="0"/>
              </a:spcAft>
              <a:buNone/>
            </a:pPr>
            <a:r>
              <a:rPr lang="en-US" b="0" dirty="0" err="1"/>
              <a:t>Återigen</a:t>
            </a:r>
            <a:r>
              <a:rPr lang="en-US" b="0" dirty="0"/>
              <a:t> tack för </a:t>
            </a:r>
            <a:r>
              <a:rPr lang="en-US" b="0" dirty="0" err="1"/>
              <a:t>oss</a:t>
            </a:r>
            <a:r>
              <a:rPr lang="en-US" b="0" dirty="0"/>
              <a:t>, </a:t>
            </a:r>
            <a:r>
              <a:rPr lang="en-US" b="0" dirty="0" err="1"/>
              <a:t>ni</a:t>
            </a:r>
            <a:r>
              <a:rPr lang="en-US" b="0" dirty="0"/>
              <a:t> </a:t>
            </a:r>
            <a:r>
              <a:rPr lang="en-US" b="0" dirty="0" err="1"/>
              <a:t>får</a:t>
            </a:r>
            <a:r>
              <a:rPr lang="en-US" b="0" dirty="0"/>
              <a:t> ha det </a:t>
            </a:r>
            <a:r>
              <a:rPr lang="en-US" b="0" dirty="0" err="1"/>
              <a:t>så</a:t>
            </a:r>
            <a:r>
              <a:rPr lang="en-US" b="0" dirty="0"/>
              <a:t> </a:t>
            </a:r>
            <a:r>
              <a:rPr lang="en-US" b="0" dirty="0" err="1"/>
              <a:t>fint</a:t>
            </a:r>
            <a:r>
              <a:rPr lang="en-US" b="0" dirty="0"/>
              <a:t>…</a:t>
            </a:r>
            <a:endParaRPr b="0" dirty="0"/>
          </a:p>
          <a:p>
            <a:pPr marL="0" lvl="0" indent="0" algn="l" rtl="0">
              <a:spcBef>
                <a:spcPts val="0"/>
              </a:spcBef>
              <a:spcAft>
                <a:spcPts val="0"/>
              </a:spcAft>
              <a:buNone/>
            </a:pPr>
            <a:endParaRPr b="0" dirty="0"/>
          </a:p>
          <a:p>
            <a:pPr marL="0" lvl="0" indent="0" algn="l" rtl="0">
              <a:spcBef>
                <a:spcPts val="0"/>
              </a:spcBef>
              <a:spcAft>
                <a:spcPts val="0"/>
              </a:spcAft>
              <a:buNone/>
            </a:pPr>
            <a:endParaRPr dirty="0"/>
          </a:p>
        </p:txBody>
      </p:sp>
      <p:sp>
        <p:nvSpPr>
          <p:cNvPr id="2537" name="Google Shape;2537;p7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8" name="Google Shape;2538;p7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7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7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7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66079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9"/>
        <p:cNvGrpSpPr/>
        <p:nvPr/>
      </p:nvGrpSpPr>
      <p:grpSpPr>
        <a:xfrm>
          <a:off x="0" y="0"/>
          <a:ext cx="0" cy="0"/>
          <a:chOff x="0" y="0"/>
          <a:chExt cx="0" cy="0"/>
        </a:xfrm>
      </p:grpSpPr>
      <p:sp>
        <p:nvSpPr>
          <p:cNvPr id="20" name="Google Shape;20;p8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8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2" name="Google Shape;22;p8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8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8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820711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25"/>
        <p:cNvGrpSpPr/>
        <p:nvPr/>
      </p:nvGrpSpPr>
      <p:grpSpPr>
        <a:xfrm>
          <a:off x="0" y="0"/>
          <a:ext cx="0" cy="0"/>
          <a:chOff x="0" y="0"/>
          <a:chExt cx="0" cy="0"/>
        </a:xfrm>
      </p:grpSpPr>
      <p:sp>
        <p:nvSpPr>
          <p:cNvPr id="26" name="Google Shape;26;p8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81"/>
          <p:cNvSpPr>
            <a:spLocks noGrp="1"/>
          </p:cNvSpPr>
          <p:nvPr>
            <p:ph type="pic" idx="2"/>
          </p:nvPr>
        </p:nvSpPr>
        <p:spPr>
          <a:xfrm>
            <a:off x="1792288" y="612775"/>
            <a:ext cx="5486400" cy="4114800"/>
          </a:xfrm>
          <a:prstGeom prst="rect">
            <a:avLst/>
          </a:prstGeom>
          <a:noFill/>
          <a:ln>
            <a:noFill/>
          </a:ln>
        </p:spPr>
        <p:txBody>
          <a:bodyPr/>
          <a:lstStyle/>
          <a:p>
            <a:endParaRPr lang="sv-SE"/>
          </a:p>
        </p:txBody>
      </p:sp>
      <p:sp>
        <p:nvSpPr>
          <p:cNvPr id="28" name="Google Shape;28;p8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29" name="Google Shape;29;p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8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8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740140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32"/>
        <p:cNvGrpSpPr/>
        <p:nvPr/>
      </p:nvGrpSpPr>
      <p:grpSpPr>
        <a:xfrm>
          <a:off x="0" y="0"/>
          <a:ext cx="0" cy="0"/>
          <a:chOff x="0" y="0"/>
          <a:chExt cx="0" cy="0"/>
        </a:xfrm>
      </p:grpSpPr>
      <p:sp>
        <p:nvSpPr>
          <p:cNvPr id="33" name="Google Shape;33;p8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8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35" name="Google Shape;35;p8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8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940096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8"/>
        <p:cNvGrpSpPr/>
        <p:nvPr/>
      </p:nvGrpSpPr>
      <p:grpSpPr>
        <a:xfrm>
          <a:off x="0" y="0"/>
          <a:ext cx="0" cy="0"/>
          <a:chOff x="0" y="0"/>
          <a:chExt cx="0" cy="0"/>
        </a:xfrm>
      </p:grpSpPr>
      <p:sp>
        <p:nvSpPr>
          <p:cNvPr id="39" name="Google Shape;39;p83"/>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83"/>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1" name="Google Shape;41;p8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8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329727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4"/>
        <p:cNvGrpSpPr/>
        <p:nvPr/>
      </p:nvGrpSpPr>
      <p:grpSpPr>
        <a:xfrm>
          <a:off x="0" y="0"/>
          <a:ext cx="0" cy="0"/>
          <a:chOff x="0" y="0"/>
          <a:chExt cx="0" cy="0"/>
        </a:xfrm>
      </p:grpSpPr>
      <p:sp>
        <p:nvSpPr>
          <p:cNvPr id="45" name="Google Shape;45;p8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84"/>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7" name="Google Shape;47;p84"/>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8" name="Google Shape;48;p8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8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382946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51"/>
        <p:cNvGrpSpPr/>
        <p:nvPr/>
      </p:nvGrpSpPr>
      <p:grpSpPr>
        <a:xfrm>
          <a:off x="0" y="0"/>
          <a:ext cx="0" cy="0"/>
          <a:chOff x="0" y="0"/>
          <a:chExt cx="0" cy="0"/>
        </a:xfrm>
      </p:grpSpPr>
      <p:sp>
        <p:nvSpPr>
          <p:cNvPr id="52" name="Google Shape;52;p8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85"/>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4" name="Google Shape;54;p85"/>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5" name="Google Shape;55;p85"/>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6" name="Google Shape;56;p85"/>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7" name="Google Shape;57;p8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8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8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72724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60"/>
        <p:cNvGrpSpPr/>
        <p:nvPr/>
      </p:nvGrpSpPr>
      <p:grpSpPr>
        <a:xfrm>
          <a:off x="0" y="0"/>
          <a:ext cx="0" cy="0"/>
          <a:chOff x="0" y="0"/>
          <a:chExt cx="0" cy="0"/>
        </a:xfrm>
      </p:grpSpPr>
      <p:sp>
        <p:nvSpPr>
          <p:cNvPr id="61" name="Google Shape;61;p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8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8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8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827665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65"/>
        <p:cNvGrpSpPr/>
        <p:nvPr/>
      </p:nvGrpSpPr>
      <p:grpSpPr>
        <a:xfrm>
          <a:off x="0" y="0"/>
          <a:ext cx="0" cy="0"/>
          <a:chOff x="0" y="0"/>
          <a:chExt cx="0" cy="0"/>
        </a:xfrm>
      </p:grpSpPr>
      <p:sp>
        <p:nvSpPr>
          <p:cNvPr id="66" name="Google Shape;66;p87"/>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87"/>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8" name="Google Shape;68;p87"/>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8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8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8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825129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8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88"/>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8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8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8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049199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89"/>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89"/>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8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8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8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52497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7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7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7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7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7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5839419"/>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8.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8.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9.png"/><Relationship Id="rId9" Type="http://schemas.openxmlformats.org/officeDocument/2006/relationships/image" Target="../media/image22.png"/></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30.jpeg"/><Relationship Id="rId4" Type="http://schemas.openxmlformats.org/officeDocument/2006/relationships/image" Target="../media/image24.png"/><Relationship Id="rId9"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 Id="rId14" Type="http://schemas.openxmlformats.org/officeDocument/2006/relationships/image" Target="../media/image47.svg"/></Relationships>
</file>

<file path=ppt/slides/_rels/slide9.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png"/><Relationship Id="rId3" Type="http://schemas.openxmlformats.org/officeDocument/2006/relationships/image" Target="../media/image36.png"/><Relationship Id="rId7" Type="http://schemas.openxmlformats.org/officeDocument/2006/relationships/image" Target="../media/image51.png"/><Relationship Id="rId12" Type="http://schemas.openxmlformats.org/officeDocument/2006/relationships/image" Target="../media/image56.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s>
</file>

<file path=ppt/slides/_rels/slide10.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66.png"/><Relationship Id="rId3" Type="http://schemas.openxmlformats.org/officeDocument/2006/relationships/image" Target="../media/image36.png"/><Relationship Id="rId7" Type="http://schemas.openxmlformats.org/officeDocument/2006/relationships/image" Target="../media/image61.png"/><Relationship Id="rId12" Type="http://schemas.openxmlformats.org/officeDocument/2006/relationships/image" Target="../media/image65.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60.png"/><Relationship Id="rId11" Type="http://schemas.openxmlformats.org/officeDocument/2006/relationships/image" Target="../media/image64.png"/><Relationship Id="rId5" Type="http://schemas.openxmlformats.org/officeDocument/2006/relationships/image" Target="../media/image59.png"/><Relationship Id="rId15" Type="http://schemas.openxmlformats.org/officeDocument/2006/relationships/image" Target="../media/image68.png"/><Relationship Id="rId10" Type="http://schemas.openxmlformats.org/officeDocument/2006/relationships/image" Target="../media/image63.png"/><Relationship Id="rId4" Type="http://schemas.openxmlformats.org/officeDocument/2006/relationships/image" Target="../media/image58.png"/><Relationship Id="rId9" Type="http://schemas.openxmlformats.org/officeDocument/2006/relationships/image" Target="../media/image57.png"/><Relationship Id="rId14" Type="http://schemas.openxmlformats.org/officeDocument/2006/relationships/image" Target="../media/image67.png"/></Relationships>
</file>

<file path=ppt/slides/_rels/slide11.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jpeg"/><Relationship Id="rId7" Type="http://schemas.openxmlformats.org/officeDocument/2006/relationships/image" Target="../media/image73.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72.png"/><Relationship Id="rId5" Type="http://schemas.openxmlformats.org/officeDocument/2006/relationships/image" Target="../media/image71.png"/><Relationship Id="rId10" Type="http://schemas.openxmlformats.org/officeDocument/2006/relationships/image" Target="../media/image47.svg"/><Relationship Id="rId4" Type="http://schemas.openxmlformats.org/officeDocument/2006/relationships/image" Target="../media/image70.png"/><Relationship Id="rId9" Type="http://schemas.openxmlformats.org/officeDocument/2006/relationships/image" Target="../media/image75.png"/></Relationships>
</file>

<file path=ppt/slides/_rels/slide12.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6.png"/><Relationship Id="rId7" Type="http://schemas.openxmlformats.org/officeDocument/2006/relationships/image" Target="../media/image79.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13.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36.png"/><Relationship Id="rId7" Type="http://schemas.openxmlformats.org/officeDocument/2006/relationships/image" Target="../media/image83.png"/><Relationship Id="rId12" Type="http://schemas.openxmlformats.org/officeDocument/2006/relationships/image" Target="../media/image57.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82.png"/><Relationship Id="rId11" Type="http://schemas.openxmlformats.org/officeDocument/2006/relationships/image" Target="../media/image79.png"/><Relationship Id="rId5" Type="http://schemas.openxmlformats.org/officeDocument/2006/relationships/image" Target="../media/image81.png"/><Relationship Id="rId10" Type="http://schemas.openxmlformats.org/officeDocument/2006/relationships/image" Target="../media/image78.png"/><Relationship Id="rId4" Type="http://schemas.openxmlformats.org/officeDocument/2006/relationships/image" Target="../media/image80.png"/><Relationship Id="rId9" Type="http://schemas.openxmlformats.org/officeDocument/2006/relationships/image" Target="../media/image77.png"/></Relationships>
</file>

<file path=ppt/slides/_rels/slide14.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78.png"/><Relationship Id="rId3" Type="http://schemas.openxmlformats.org/officeDocument/2006/relationships/image" Target="../media/image36.png"/><Relationship Id="rId7" Type="http://schemas.openxmlformats.org/officeDocument/2006/relationships/image" Target="../media/image83.png"/><Relationship Id="rId12" Type="http://schemas.openxmlformats.org/officeDocument/2006/relationships/image" Target="../media/image77.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82.png"/><Relationship Id="rId11" Type="http://schemas.openxmlformats.org/officeDocument/2006/relationships/image" Target="../media/image76.png"/><Relationship Id="rId5" Type="http://schemas.openxmlformats.org/officeDocument/2006/relationships/image" Target="../media/image81.png"/><Relationship Id="rId15" Type="http://schemas.openxmlformats.org/officeDocument/2006/relationships/image" Target="../media/image57.png"/><Relationship Id="rId10" Type="http://schemas.openxmlformats.org/officeDocument/2006/relationships/image" Target="../media/image86.png"/><Relationship Id="rId4" Type="http://schemas.openxmlformats.org/officeDocument/2006/relationships/image" Target="../media/image80.png"/><Relationship Id="rId9" Type="http://schemas.openxmlformats.org/officeDocument/2006/relationships/image" Target="../media/image85.png"/><Relationship Id="rId14" Type="http://schemas.openxmlformats.org/officeDocument/2006/relationships/image" Target="../media/image79.png"/></Relationships>
</file>

<file path=ppt/slides/_rels/slide15.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image" Target="../media/image77.png"/><Relationship Id="rId3" Type="http://schemas.openxmlformats.org/officeDocument/2006/relationships/image" Target="../media/image36.png"/><Relationship Id="rId7" Type="http://schemas.openxmlformats.org/officeDocument/2006/relationships/image" Target="../media/image83.png"/><Relationship Id="rId12" Type="http://schemas.openxmlformats.org/officeDocument/2006/relationships/image" Target="../media/image76.png"/><Relationship Id="rId2" Type="http://schemas.openxmlformats.org/officeDocument/2006/relationships/notesSlide" Target="../notesSlides/notesSlide15.xml"/><Relationship Id="rId16" Type="http://schemas.openxmlformats.org/officeDocument/2006/relationships/image" Target="../media/image57.png"/><Relationship Id="rId1" Type="http://schemas.openxmlformats.org/officeDocument/2006/relationships/slideLayout" Target="../slideLayouts/slideLayout12.xml"/><Relationship Id="rId6" Type="http://schemas.openxmlformats.org/officeDocument/2006/relationships/image" Target="../media/image82.png"/><Relationship Id="rId11" Type="http://schemas.openxmlformats.org/officeDocument/2006/relationships/image" Target="../media/image86.png"/><Relationship Id="rId5" Type="http://schemas.openxmlformats.org/officeDocument/2006/relationships/image" Target="../media/image81.png"/><Relationship Id="rId15" Type="http://schemas.openxmlformats.org/officeDocument/2006/relationships/image" Target="../media/image79.png"/><Relationship Id="rId10" Type="http://schemas.openxmlformats.org/officeDocument/2006/relationships/image" Target="../media/image85.png"/><Relationship Id="rId4" Type="http://schemas.openxmlformats.org/officeDocument/2006/relationships/image" Target="../media/image80.png"/><Relationship Id="rId9" Type="http://schemas.openxmlformats.org/officeDocument/2006/relationships/image" Target="../media/image84.png"/><Relationship Id="rId14" Type="http://schemas.openxmlformats.org/officeDocument/2006/relationships/image" Target="../media/image78.png"/></Relationships>
</file>

<file path=ppt/slides/_rels/slide16.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image" Target="../media/image86.png"/><Relationship Id="rId18" Type="http://schemas.openxmlformats.org/officeDocument/2006/relationships/image" Target="../media/image57.png"/><Relationship Id="rId3" Type="http://schemas.openxmlformats.org/officeDocument/2006/relationships/image" Target="../media/image36.png"/><Relationship Id="rId7" Type="http://schemas.openxmlformats.org/officeDocument/2006/relationships/image" Target="../media/image83.png"/><Relationship Id="rId12" Type="http://schemas.openxmlformats.org/officeDocument/2006/relationships/image" Target="../media/image85.png"/><Relationship Id="rId17" Type="http://schemas.openxmlformats.org/officeDocument/2006/relationships/image" Target="../media/image79.png"/><Relationship Id="rId2" Type="http://schemas.openxmlformats.org/officeDocument/2006/relationships/notesSlide" Target="../notesSlides/notesSlide16.xml"/><Relationship Id="rId16" Type="http://schemas.openxmlformats.org/officeDocument/2006/relationships/image" Target="../media/image78.png"/><Relationship Id="rId1" Type="http://schemas.openxmlformats.org/officeDocument/2006/relationships/slideLayout" Target="../slideLayouts/slideLayout12.xml"/><Relationship Id="rId6" Type="http://schemas.openxmlformats.org/officeDocument/2006/relationships/image" Target="../media/image82.png"/><Relationship Id="rId11" Type="http://schemas.openxmlformats.org/officeDocument/2006/relationships/image" Target="../media/image84.png"/><Relationship Id="rId5" Type="http://schemas.openxmlformats.org/officeDocument/2006/relationships/image" Target="../media/image81.png"/><Relationship Id="rId15" Type="http://schemas.openxmlformats.org/officeDocument/2006/relationships/image" Target="../media/image77.png"/><Relationship Id="rId10" Type="http://schemas.openxmlformats.org/officeDocument/2006/relationships/image" Target="../media/image89.png"/><Relationship Id="rId4" Type="http://schemas.openxmlformats.org/officeDocument/2006/relationships/image" Target="../media/image80.png"/><Relationship Id="rId9" Type="http://schemas.openxmlformats.org/officeDocument/2006/relationships/image" Target="../media/image88.png"/><Relationship Id="rId14" Type="http://schemas.openxmlformats.org/officeDocument/2006/relationships/image" Target="../media/image76.png"/></Relationships>
</file>

<file path=ppt/slides/_rels/slide1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90.jpg"/><Relationship Id="rId7" Type="http://schemas.openxmlformats.org/officeDocument/2006/relationships/image" Target="../media/image94.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18.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36.png"/><Relationship Id="rId7" Type="http://schemas.openxmlformats.org/officeDocument/2006/relationships/image" Target="../media/image97.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41.png"/><Relationship Id="rId9" Type="http://schemas.openxmlformats.org/officeDocument/2006/relationships/image" Target="../media/image47.svg"/></Relationships>
</file>

<file path=ppt/slides/_rels/slide19.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36.png"/><Relationship Id="rId7" Type="http://schemas.openxmlformats.org/officeDocument/2006/relationships/image" Target="../media/image96.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95.png"/><Relationship Id="rId5" Type="http://schemas.openxmlformats.org/officeDocument/2006/relationships/image" Target="../media/image41.png"/><Relationship Id="rId10" Type="http://schemas.openxmlformats.org/officeDocument/2006/relationships/image" Target="../media/image47.svg"/><Relationship Id="rId4" Type="http://schemas.openxmlformats.org/officeDocument/2006/relationships/image" Target="../media/image99.png"/><Relationship Id="rId9" Type="http://schemas.openxmlformats.org/officeDocument/2006/relationships/image" Target="../media/image98.png"/></Relationships>
</file>

<file path=ppt/slides/_rels/slide20.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36.png"/><Relationship Id="rId7" Type="http://schemas.openxmlformats.org/officeDocument/2006/relationships/image" Target="../media/image95.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41.png"/><Relationship Id="rId11" Type="http://schemas.openxmlformats.org/officeDocument/2006/relationships/image" Target="../media/image47.svg"/><Relationship Id="rId5" Type="http://schemas.openxmlformats.org/officeDocument/2006/relationships/image" Target="../media/image100.png"/><Relationship Id="rId10" Type="http://schemas.openxmlformats.org/officeDocument/2006/relationships/image" Target="../media/image98.png"/><Relationship Id="rId4" Type="http://schemas.openxmlformats.org/officeDocument/2006/relationships/image" Target="../media/image99.png"/><Relationship Id="rId9" Type="http://schemas.openxmlformats.org/officeDocument/2006/relationships/image" Target="../media/image97.png"/></Relationships>
</file>

<file path=ppt/slides/_rels/slide21.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36.png"/><Relationship Id="rId7" Type="http://schemas.openxmlformats.org/officeDocument/2006/relationships/image" Target="../media/image41.png"/><Relationship Id="rId12" Type="http://schemas.openxmlformats.org/officeDocument/2006/relationships/image" Target="../media/image47.sv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100.png"/><Relationship Id="rId11" Type="http://schemas.openxmlformats.org/officeDocument/2006/relationships/image" Target="../media/image98.png"/><Relationship Id="rId5" Type="http://schemas.openxmlformats.org/officeDocument/2006/relationships/image" Target="../media/image101.png"/><Relationship Id="rId10" Type="http://schemas.openxmlformats.org/officeDocument/2006/relationships/image" Target="../media/image97.png"/><Relationship Id="rId4" Type="http://schemas.openxmlformats.org/officeDocument/2006/relationships/image" Target="../media/image99.png"/><Relationship Id="rId9" Type="http://schemas.openxmlformats.org/officeDocument/2006/relationships/image" Target="../media/image96.png"/></Relationships>
</file>

<file path=ppt/slides/_rels/slide22.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3.png"/><Relationship Id="rId3" Type="http://schemas.openxmlformats.org/officeDocument/2006/relationships/image" Target="../media/image36.png"/><Relationship Id="rId7" Type="http://schemas.openxmlformats.org/officeDocument/2006/relationships/image" Target="../media/image41.png"/><Relationship Id="rId12" Type="http://schemas.openxmlformats.org/officeDocument/2006/relationships/image" Target="../media/image102.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100.png"/><Relationship Id="rId11" Type="http://schemas.openxmlformats.org/officeDocument/2006/relationships/image" Target="../media/image98.png"/><Relationship Id="rId5" Type="http://schemas.openxmlformats.org/officeDocument/2006/relationships/image" Target="../media/image101.png"/><Relationship Id="rId10" Type="http://schemas.openxmlformats.org/officeDocument/2006/relationships/image" Target="../media/image97.png"/><Relationship Id="rId4" Type="http://schemas.openxmlformats.org/officeDocument/2006/relationships/image" Target="../media/image99.png"/><Relationship Id="rId9" Type="http://schemas.openxmlformats.org/officeDocument/2006/relationships/image" Target="../media/image96.png"/><Relationship Id="rId14" Type="http://schemas.openxmlformats.org/officeDocument/2006/relationships/image" Target="../media/image47.svg"/></Relationships>
</file>

<file path=ppt/slides/_rels/slide23.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notesSlide" Target="../notesSlides/notesSlide23.xml"/><Relationship Id="rId7" Type="http://schemas.openxmlformats.org/officeDocument/2006/relationships/image" Target="../media/image106.png"/><Relationship Id="rId12" Type="http://schemas.openxmlformats.org/officeDocument/2006/relationships/image" Target="../media/image111.png"/><Relationship Id="rId2" Type="http://schemas.openxmlformats.org/officeDocument/2006/relationships/slideLayout" Target="../slideLayouts/slideLayout7.xml"/><Relationship Id="rId1" Type="http://schemas.openxmlformats.org/officeDocument/2006/relationships/video" Target="https://www.youtube.com/embed/K4FqzSqrjwE?feature=oembed" TargetMode="External"/><Relationship Id="rId6" Type="http://schemas.openxmlformats.org/officeDocument/2006/relationships/image" Target="../media/image105.png"/><Relationship Id="rId11" Type="http://schemas.openxmlformats.org/officeDocument/2006/relationships/image" Target="../media/image110.png"/><Relationship Id="rId5" Type="http://schemas.openxmlformats.org/officeDocument/2006/relationships/image" Target="../media/image36.png"/><Relationship Id="rId10" Type="http://schemas.openxmlformats.org/officeDocument/2006/relationships/image" Target="../media/image109.jpeg"/><Relationship Id="rId4" Type="http://schemas.openxmlformats.org/officeDocument/2006/relationships/image" Target="../media/image104.svg"/><Relationship Id="rId9" Type="http://schemas.openxmlformats.org/officeDocument/2006/relationships/image" Target="../media/image108.svg"/></Relationships>
</file>

<file path=ppt/slides/_rels/slide24.xml.rels><?xml version="1.0" encoding="UTF-8" standalone="yes"?>
<Relationships xmlns="http://schemas.openxmlformats.org/package/2006/relationships"><Relationship Id="rId8" Type="http://schemas.openxmlformats.org/officeDocument/2006/relationships/image" Target="../media/image117.png"/><Relationship Id="rId13" Type="http://schemas.openxmlformats.org/officeDocument/2006/relationships/image" Target="../media/image122.png"/><Relationship Id="rId18" Type="http://schemas.openxmlformats.org/officeDocument/2006/relationships/image" Target="../media/image127.png"/><Relationship Id="rId26" Type="http://schemas.openxmlformats.org/officeDocument/2006/relationships/image" Target="../media/image135.png"/><Relationship Id="rId3" Type="http://schemas.openxmlformats.org/officeDocument/2006/relationships/image" Target="../media/image112.png"/><Relationship Id="rId21" Type="http://schemas.openxmlformats.org/officeDocument/2006/relationships/image" Target="../media/image130.png"/><Relationship Id="rId7" Type="http://schemas.openxmlformats.org/officeDocument/2006/relationships/image" Target="../media/image116.png"/><Relationship Id="rId12" Type="http://schemas.openxmlformats.org/officeDocument/2006/relationships/image" Target="../media/image121.png"/><Relationship Id="rId17" Type="http://schemas.openxmlformats.org/officeDocument/2006/relationships/image" Target="../media/image126.png"/><Relationship Id="rId25" Type="http://schemas.openxmlformats.org/officeDocument/2006/relationships/image" Target="../media/image134.png"/><Relationship Id="rId2" Type="http://schemas.openxmlformats.org/officeDocument/2006/relationships/notesSlide" Target="../notesSlides/notesSlide24.xml"/><Relationship Id="rId16" Type="http://schemas.openxmlformats.org/officeDocument/2006/relationships/image" Target="../media/image125.png"/><Relationship Id="rId20" Type="http://schemas.openxmlformats.org/officeDocument/2006/relationships/image" Target="../media/image129.png"/><Relationship Id="rId29" Type="http://schemas.openxmlformats.org/officeDocument/2006/relationships/image" Target="../media/image36.png"/><Relationship Id="rId1" Type="http://schemas.openxmlformats.org/officeDocument/2006/relationships/slideLayout" Target="../slideLayouts/slideLayout12.xml"/><Relationship Id="rId6" Type="http://schemas.openxmlformats.org/officeDocument/2006/relationships/image" Target="../media/image115.png"/><Relationship Id="rId11" Type="http://schemas.openxmlformats.org/officeDocument/2006/relationships/image" Target="../media/image120.png"/><Relationship Id="rId24" Type="http://schemas.openxmlformats.org/officeDocument/2006/relationships/image" Target="../media/image133.png"/><Relationship Id="rId5" Type="http://schemas.openxmlformats.org/officeDocument/2006/relationships/image" Target="../media/image114.png"/><Relationship Id="rId15" Type="http://schemas.openxmlformats.org/officeDocument/2006/relationships/image" Target="../media/image124.png"/><Relationship Id="rId23" Type="http://schemas.openxmlformats.org/officeDocument/2006/relationships/image" Target="../media/image132.png"/><Relationship Id="rId28" Type="http://schemas.openxmlformats.org/officeDocument/2006/relationships/image" Target="../media/image137.png"/><Relationship Id="rId10" Type="http://schemas.openxmlformats.org/officeDocument/2006/relationships/image" Target="../media/image119.png"/><Relationship Id="rId19" Type="http://schemas.openxmlformats.org/officeDocument/2006/relationships/image" Target="../media/image128.png"/><Relationship Id="rId31" Type="http://schemas.openxmlformats.org/officeDocument/2006/relationships/image" Target="../media/image41.png"/><Relationship Id="rId4" Type="http://schemas.openxmlformats.org/officeDocument/2006/relationships/image" Target="../media/image113.png"/><Relationship Id="rId9" Type="http://schemas.openxmlformats.org/officeDocument/2006/relationships/image" Target="../media/image118.png"/><Relationship Id="rId14" Type="http://schemas.openxmlformats.org/officeDocument/2006/relationships/image" Target="../media/image123.png"/><Relationship Id="rId22" Type="http://schemas.openxmlformats.org/officeDocument/2006/relationships/image" Target="../media/image131.png"/><Relationship Id="rId27" Type="http://schemas.openxmlformats.org/officeDocument/2006/relationships/image" Target="../media/image136.png"/><Relationship Id="rId30" Type="http://schemas.openxmlformats.org/officeDocument/2006/relationships/image" Target="../media/image138.png"/></Relationships>
</file>

<file path=ppt/slides/_rels/slide25.xml.rels><?xml version="1.0" encoding="UTF-8" standalone="yes"?>
<Relationships xmlns="http://schemas.openxmlformats.org/package/2006/relationships"><Relationship Id="rId13" Type="http://schemas.openxmlformats.org/officeDocument/2006/relationships/image" Target="../media/image125.png"/><Relationship Id="rId18" Type="http://schemas.openxmlformats.org/officeDocument/2006/relationships/image" Target="../media/image130.png"/><Relationship Id="rId26" Type="http://schemas.openxmlformats.org/officeDocument/2006/relationships/image" Target="../media/image113.png"/><Relationship Id="rId3" Type="http://schemas.openxmlformats.org/officeDocument/2006/relationships/image" Target="../media/image112.png"/><Relationship Id="rId21" Type="http://schemas.openxmlformats.org/officeDocument/2006/relationships/image" Target="../media/image133.png"/><Relationship Id="rId34" Type="http://schemas.openxmlformats.org/officeDocument/2006/relationships/image" Target="../media/image41.png"/><Relationship Id="rId7" Type="http://schemas.openxmlformats.org/officeDocument/2006/relationships/image" Target="../media/image119.png"/><Relationship Id="rId12" Type="http://schemas.openxmlformats.org/officeDocument/2006/relationships/image" Target="../media/image124.png"/><Relationship Id="rId17" Type="http://schemas.openxmlformats.org/officeDocument/2006/relationships/image" Target="../media/image129.png"/><Relationship Id="rId25" Type="http://schemas.openxmlformats.org/officeDocument/2006/relationships/image" Target="../media/image137.png"/><Relationship Id="rId33" Type="http://schemas.openxmlformats.org/officeDocument/2006/relationships/image" Target="../media/image141.png"/><Relationship Id="rId2" Type="http://schemas.openxmlformats.org/officeDocument/2006/relationships/notesSlide" Target="../notesSlides/notesSlide25.xml"/><Relationship Id="rId16" Type="http://schemas.openxmlformats.org/officeDocument/2006/relationships/image" Target="../media/image128.png"/><Relationship Id="rId20" Type="http://schemas.openxmlformats.org/officeDocument/2006/relationships/image" Target="../media/image132.png"/><Relationship Id="rId29" Type="http://schemas.openxmlformats.org/officeDocument/2006/relationships/image" Target="../media/image36.png"/><Relationship Id="rId1" Type="http://schemas.openxmlformats.org/officeDocument/2006/relationships/slideLayout" Target="../slideLayouts/slideLayout12.xml"/><Relationship Id="rId6" Type="http://schemas.openxmlformats.org/officeDocument/2006/relationships/image" Target="../media/image118.png"/><Relationship Id="rId11" Type="http://schemas.openxmlformats.org/officeDocument/2006/relationships/image" Target="../media/image123.png"/><Relationship Id="rId24" Type="http://schemas.openxmlformats.org/officeDocument/2006/relationships/image" Target="../media/image136.png"/><Relationship Id="rId32" Type="http://schemas.openxmlformats.org/officeDocument/2006/relationships/image" Target="../media/image140.png"/><Relationship Id="rId5" Type="http://schemas.openxmlformats.org/officeDocument/2006/relationships/image" Target="../media/image117.png"/><Relationship Id="rId15" Type="http://schemas.openxmlformats.org/officeDocument/2006/relationships/image" Target="../media/image127.png"/><Relationship Id="rId23" Type="http://schemas.openxmlformats.org/officeDocument/2006/relationships/image" Target="../media/image135.png"/><Relationship Id="rId28" Type="http://schemas.openxmlformats.org/officeDocument/2006/relationships/image" Target="../media/image115.png"/><Relationship Id="rId10" Type="http://schemas.openxmlformats.org/officeDocument/2006/relationships/image" Target="../media/image122.png"/><Relationship Id="rId19" Type="http://schemas.openxmlformats.org/officeDocument/2006/relationships/image" Target="../media/image131.png"/><Relationship Id="rId31" Type="http://schemas.openxmlformats.org/officeDocument/2006/relationships/image" Target="../media/image139.png"/><Relationship Id="rId4" Type="http://schemas.openxmlformats.org/officeDocument/2006/relationships/image" Target="../media/image116.png"/><Relationship Id="rId9" Type="http://schemas.openxmlformats.org/officeDocument/2006/relationships/image" Target="../media/image121.png"/><Relationship Id="rId14" Type="http://schemas.openxmlformats.org/officeDocument/2006/relationships/image" Target="../media/image126.png"/><Relationship Id="rId22" Type="http://schemas.openxmlformats.org/officeDocument/2006/relationships/image" Target="../media/image134.png"/><Relationship Id="rId27" Type="http://schemas.openxmlformats.org/officeDocument/2006/relationships/image" Target="../media/image114.png"/><Relationship Id="rId30" Type="http://schemas.openxmlformats.org/officeDocument/2006/relationships/image" Target="../media/image138.png"/><Relationship Id="rId8" Type="http://schemas.openxmlformats.org/officeDocument/2006/relationships/image" Target="../media/image120.png"/></Relationships>
</file>

<file path=ppt/slides/_rels/slide26.xml.rels><?xml version="1.0" encoding="UTF-8" standalone="yes"?>
<Relationships xmlns="http://schemas.openxmlformats.org/package/2006/relationships"><Relationship Id="rId8" Type="http://schemas.openxmlformats.org/officeDocument/2006/relationships/image" Target="../media/image144.png"/><Relationship Id="rId3" Type="http://schemas.openxmlformats.org/officeDocument/2006/relationships/image" Target="../media/image58.png"/><Relationship Id="rId7" Type="http://schemas.openxmlformats.org/officeDocument/2006/relationships/image" Target="../media/image143.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142.png"/><Relationship Id="rId11" Type="http://schemas.openxmlformats.org/officeDocument/2006/relationships/image" Target="../media/image138.png"/><Relationship Id="rId5" Type="http://schemas.openxmlformats.org/officeDocument/2006/relationships/image" Target="../media/image36.png"/><Relationship Id="rId10" Type="http://schemas.openxmlformats.org/officeDocument/2006/relationships/image" Target="../media/image146.png"/><Relationship Id="rId4" Type="http://schemas.openxmlformats.org/officeDocument/2006/relationships/image" Target="../media/image75.png"/><Relationship Id="rId9" Type="http://schemas.openxmlformats.org/officeDocument/2006/relationships/image" Target="../media/image145.png"/></Relationships>
</file>

<file path=ppt/slides/_rels/slide27.xml.rels><?xml version="1.0" encoding="UTF-8" standalone="yes"?>
<Relationships xmlns="http://schemas.openxmlformats.org/package/2006/relationships"><Relationship Id="rId8" Type="http://schemas.openxmlformats.org/officeDocument/2006/relationships/image" Target="../media/image149.svg"/><Relationship Id="rId3" Type="http://schemas.openxmlformats.org/officeDocument/2006/relationships/image" Target="../media/image147.svg"/><Relationship Id="rId7" Type="http://schemas.openxmlformats.org/officeDocument/2006/relationships/image" Target="../media/image143.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142.png"/><Relationship Id="rId5" Type="http://schemas.openxmlformats.org/officeDocument/2006/relationships/image" Target="../media/image36.png"/><Relationship Id="rId10" Type="http://schemas.openxmlformats.org/officeDocument/2006/relationships/image" Target="../media/image108.svg"/><Relationship Id="rId4" Type="http://schemas.openxmlformats.org/officeDocument/2006/relationships/image" Target="../media/image148.svg"/><Relationship Id="rId9" Type="http://schemas.openxmlformats.org/officeDocument/2006/relationships/image" Target="../media/image150.png"/></Relationships>
</file>

<file path=ppt/slides/_rels/slide28.xml.rels><?xml version="1.0" encoding="UTF-8" standalone="yes"?>
<Relationships xmlns="http://schemas.openxmlformats.org/package/2006/relationships"><Relationship Id="rId8" Type="http://schemas.openxmlformats.org/officeDocument/2006/relationships/image" Target="../media/image149.svg"/><Relationship Id="rId3" Type="http://schemas.openxmlformats.org/officeDocument/2006/relationships/image" Target="../media/image147.svg"/><Relationship Id="rId7" Type="http://schemas.openxmlformats.org/officeDocument/2006/relationships/image" Target="../media/image143.png"/><Relationship Id="rId12" Type="http://schemas.openxmlformats.org/officeDocument/2006/relationships/image" Target="../media/image108.sv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142.png"/><Relationship Id="rId11" Type="http://schemas.openxmlformats.org/officeDocument/2006/relationships/image" Target="../media/image150.png"/><Relationship Id="rId5" Type="http://schemas.openxmlformats.org/officeDocument/2006/relationships/image" Target="../media/image36.png"/><Relationship Id="rId10" Type="http://schemas.openxmlformats.org/officeDocument/2006/relationships/image" Target="../media/image152.png"/><Relationship Id="rId4" Type="http://schemas.openxmlformats.org/officeDocument/2006/relationships/image" Target="../media/image148.svg"/><Relationship Id="rId9" Type="http://schemas.openxmlformats.org/officeDocument/2006/relationships/image" Target="../media/image151.svg"/></Relationships>
</file>

<file path=ppt/slides/_rels/slide29.xml.rels><?xml version="1.0" encoding="UTF-8" standalone="yes"?>
<Relationships xmlns="http://schemas.openxmlformats.org/package/2006/relationships"><Relationship Id="rId8" Type="http://schemas.openxmlformats.org/officeDocument/2006/relationships/image" Target="../media/image149.svg"/><Relationship Id="rId13" Type="http://schemas.openxmlformats.org/officeDocument/2006/relationships/image" Target="../media/image108.svg"/><Relationship Id="rId3" Type="http://schemas.openxmlformats.org/officeDocument/2006/relationships/image" Target="../media/image147.svg"/><Relationship Id="rId7" Type="http://schemas.openxmlformats.org/officeDocument/2006/relationships/image" Target="../media/image143.png"/><Relationship Id="rId12" Type="http://schemas.openxmlformats.org/officeDocument/2006/relationships/image" Target="../media/image150.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142.png"/><Relationship Id="rId11" Type="http://schemas.openxmlformats.org/officeDocument/2006/relationships/image" Target="../media/image153.png"/><Relationship Id="rId5" Type="http://schemas.openxmlformats.org/officeDocument/2006/relationships/image" Target="../media/image36.png"/><Relationship Id="rId10" Type="http://schemas.openxmlformats.org/officeDocument/2006/relationships/image" Target="../media/image152.png"/><Relationship Id="rId4" Type="http://schemas.openxmlformats.org/officeDocument/2006/relationships/image" Target="../media/image148.svg"/><Relationship Id="rId9" Type="http://schemas.openxmlformats.org/officeDocument/2006/relationships/image" Target="../media/image151.svg"/></Relationships>
</file>

<file path=ppt/slides/_rels/slide30.xml.rels><?xml version="1.0" encoding="UTF-8" standalone="yes"?>
<Relationships xmlns="http://schemas.openxmlformats.org/package/2006/relationships"><Relationship Id="rId8" Type="http://schemas.openxmlformats.org/officeDocument/2006/relationships/image" Target="../media/image149.svg"/><Relationship Id="rId13" Type="http://schemas.openxmlformats.org/officeDocument/2006/relationships/image" Target="../media/image150.png"/><Relationship Id="rId3" Type="http://schemas.openxmlformats.org/officeDocument/2006/relationships/image" Target="../media/image147.svg"/><Relationship Id="rId7" Type="http://schemas.openxmlformats.org/officeDocument/2006/relationships/image" Target="../media/image143.png"/><Relationship Id="rId12" Type="http://schemas.openxmlformats.org/officeDocument/2006/relationships/image" Target="../media/image153.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42.png"/><Relationship Id="rId11" Type="http://schemas.openxmlformats.org/officeDocument/2006/relationships/image" Target="../media/image154.png"/><Relationship Id="rId5" Type="http://schemas.openxmlformats.org/officeDocument/2006/relationships/image" Target="../media/image36.png"/><Relationship Id="rId10" Type="http://schemas.openxmlformats.org/officeDocument/2006/relationships/image" Target="../media/image152.png"/><Relationship Id="rId4" Type="http://schemas.openxmlformats.org/officeDocument/2006/relationships/image" Target="../media/image148.svg"/><Relationship Id="rId9" Type="http://schemas.openxmlformats.org/officeDocument/2006/relationships/image" Target="../media/image151.svg"/><Relationship Id="rId14" Type="http://schemas.openxmlformats.org/officeDocument/2006/relationships/image" Target="../media/image108.svg"/></Relationships>
</file>

<file path=ppt/slides/_rels/slide31.xml.rels><?xml version="1.0" encoding="UTF-8" standalone="yes"?>
<Relationships xmlns="http://schemas.openxmlformats.org/package/2006/relationships"><Relationship Id="rId8" Type="http://schemas.openxmlformats.org/officeDocument/2006/relationships/image" Target="../media/image149.svg"/><Relationship Id="rId13" Type="http://schemas.openxmlformats.org/officeDocument/2006/relationships/image" Target="../media/image155.png"/><Relationship Id="rId3" Type="http://schemas.openxmlformats.org/officeDocument/2006/relationships/image" Target="../media/image147.svg"/><Relationship Id="rId7" Type="http://schemas.openxmlformats.org/officeDocument/2006/relationships/image" Target="../media/image143.png"/><Relationship Id="rId12" Type="http://schemas.openxmlformats.org/officeDocument/2006/relationships/image" Target="../media/image153.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142.png"/><Relationship Id="rId11" Type="http://schemas.openxmlformats.org/officeDocument/2006/relationships/image" Target="../media/image154.png"/><Relationship Id="rId5" Type="http://schemas.openxmlformats.org/officeDocument/2006/relationships/image" Target="../media/image36.png"/><Relationship Id="rId15" Type="http://schemas.openxmlformats.org/officeDocument/2006/relationships/image" Target="../media/image108.svg"/><Relationship Id="rId10" Type="http://schemas.openxmlformats.org/officeDocument/2006/relationships/image" Target="../media/image152.png"/><Relationship Id="rId4" Type="http://schemas.openxmlformats.org/officeDocument/2006/relationships/image" Target="../media/image148.svg"/><Relationship Id="rId9" Type="http://schemas.openxmlformats.org/officeDocument/2006/relationships/image" Target="../media/image151.svg"/><Relationship Id="rId14" Type="http://schemas.openxmlformats.org/officeDocument/2006/relationships/image" Target="../media/image150.png"/></Relationships>
</file>

<file path=ppt/slides/_rels/slide32.xml.rels><?xml version="1.0" encoding="UTF-8" standalone="yes"?>
<Relationships xmlns="http://schemas.openxmlformats.org/package/2006/relationships"><Relationship Id="rId8" Type="http://schemas.openxmlformats.org/officeDocument/2006/relationships/image" Target="../media/image149.svg"/><Relationship Id="rId13" Type="http://schemas.openxmlformats.org/officeDocument/2006/relationships/image" Target="../media/image155.png"/><Relationship Id="rId3" Type="http://schemas.openxmlformats.org/officeDocument/2006/relationships/image" Target="../media/image147.svg"/><Relationship Id="rId7" Type="http://schemas.openxmlformats.org/officeDocument/2006/relationships/image" Target="../media/image143.png"/><Relationship Id="rId12" Type="http://schemas.openxmlformats.org/officeDocument/2006/relationships/image" Target="../media/image153.png"/><Relationship Id="rId2" Type="http://schemas.openxmlformats.org/officeDocument/2006/relationships/notesSlide" Target="../notesSlides/notesSlide32.xml"/><Relationship Id="rId16" Type="http://schemas.openxmlformats.org/officeDocument/2006/relationships/image" Target="../media/image108.svg"/><Relationship Id="rId1" Type="http://schemas.openxmlformats.org/officeDocument/2006/relationships/slideLayout" Target="../slideLayouts/slideLayout7.xml"/><Relationship Id="rId6" Type="http://schemas.openxmlformats.org/officeDocument/2006/relationships/image" Target="../media/image142.png"/><Relationship Id="rId11" Type="http://schemas.openxmlformats.org/officeDocument/2006/relationships/image" Target="../media/image154.png"/><Relationship Id="rId5" Type="http://schemas.openxmlformats.org/officeDocument/2006/relationships/image" Target="../media/image36.png"/><Relationship Id="rId15" Type="http://schemas.openxmlformats.org/officeDocument/2006/relationships/image" Target="../media/image150.png"/><Relationship Id="rId10" Type="http://schemas.openxmlformats.org/officeDocument/2006/relationships/image" Target="../media/image152.png"/><Relationship Id="rId4" Type="http://schemas.openxmlformats.org/officeDocument/2006/relationships/image" Target="../media/image148.svg"/><Relationship Id="rId9" Type="http://schemas.openxmlformats.org/officeDocument/2006/relationships/image" Target="../media/image151.svg"/><Relationship Id="rId14" Type="http://schemas.openxmlformats.org/officeDocument/2006/relationships/image" Target="../media/image156.png"/></Relationships>
</file>

<file path=ppt/slides/_rels/slide33.xml.rels><?xml version="1.0" encoding="UTF-8" standalone="yes"?>
<Relationships xmlns="http://schemas.openxmlformats.org/package/2006/relationships"><Relationship Id="rId8" Type="http://schemas.openxmlformats.org/officeDocument/2006/relationships/image" Target="../media/image151.svg"/><Relationship Id="rId13" Type="http://schemas.openxmlformats.org/officeDocument/2006/relationships/image" Target="../media/image155.png"/><Relationship Id="rId3" Type="http://schemas.openxmlformats.org/officeDocument/2006/relationships/image" Target="../media/image147.svg"/><Relationship Id="rId7" Type="http://schemas.openxmlformats.org/officeDocument/2006/relationships/image" Target="../media/image143.png"/><Relationship Id="rId12" Type="http://schemas.openxmlformats.org/officeDocument/2006/relationships/image" Target="../media/image153.png"/><Relationship Id="rId17" Type="http://schemas.openxmlformats.org/officeDocument/2006/relationships/image" Target="../media/image108.svg"/><Relationship Id="rId2" Type="http://schemas.openxmlformats.org/officeDocument/2006/relationships/notesSlide" Target="../notesSlides/notesSlide33.xml"/><Relationship Id="rId16" Type="http://schemas.openxmlformats.org/officeDocument/2006/relationships/image" Target="../media/image150.png"/><Relationship Id="rId1" Type="http://schemas.openxmlformats.org/officeDocument/2006/relationships/slideLayout" Target="../slideLayouts/slideLayout7.xml"/><Relationship Id="rId6" Type="http://schemas.openxmlformats.org/officeDocument/2006/relationships/image" Target="../media/image142.png"/><Relationship Id="rId11" Type="http://schemas.openxmlformats.org/officeDocument/2006/relationships/image" Target="../media/image154.png"/><Relationship Id="rId5" Type="http://schemas.openxmlformats.org/officeDocument/2006/relationships/image" Target="../media/image36.png"/><Relationship Id="rId15" Type="http://schemas.openxmlformats.org/officeDocument/2006/relationships/image" Target="../media/image156.png"/><Relationship Id="rId10" Type="http://schemas.openxmlformats.org/officeDocument/2006/relationships/image" Target="../media/image152.png"/><Relationship Id="rId4" Type="http://schemas.openxmlformats.org/officeDocument/2006/relationships/image" Target="../media/image148.svg"/><Relationship Id="rId9" Type="http://schemas.openxmlformats.org/officeDocument/2006/relationships/image" Target="../media/image149.svg"/><Relationship Id="rId14" Type="http://schemas.openxmlformats.org/officeDocument/2006/relationships/image" Target="../media/image157.png"/></Relationships>
</file>

<file path=ppt/slides/_rels/slide34.xml.rels><?xml version="1.0" encoding="UTF-8" standalone="yes"?>
<Relationships xmlns="http://schemas.openxmlformats.org/package/2006/relationships"><Relationship Id="rId8" Type="http://schemas.openxmlformats.org/officeDocument/2006/relationships/image" Target="../media/image149.svg"/><Relationship Id="rId13" Type="http://schemas.openxmlformats.org/officeDocument/2006/relationships/image" Target="../media/image155.png"/><Relationship Id="rId18" Type="http://schemas.openxmlformats.org/officeDocument/2006/relationships/image" Target="../media/image108.svg"/><Relationship Id="rId3" Type="http://schemas.openxmlformats.org/officeDocument/2006/relationships/image" Target="../media/image147.svg"/><Relationship Id="rId7" Type="http://schemas.openxmlformats.org/officeDocument/2006/relationships/image" Target="../media/image143.png"/><Relationship Id="rId12" Type="http://schemas.openxmlformats.org/officeDocument/2006/relationships/image" Target="../media/image153.png"/><Relationship Id="rId17" Type="http://schemas.openxmlformats.org/officeDocument/2006/relationships/image" Target="../media/image150.png"/><Relationship Id="rId2" Type="http://schemas.openxmlformats.org/officeDocument/2006/relationships/notesSlide" Target="../notesSlides/notesSlide34.xml"/><Relationship Id="rId16" Type="http://schemas.openxmlformats.org/officeDocument/2006/relationships/image" Target="../media/image158.png"/><Relationship Id="rId1" Type="http://schemas.openxmlformats.org/officeDocument/2006/relationships/slideLayout" Target="../slideLayouts/slideLayout7.xml"/><Relationship Id="rId6" Type="http://schemas.openxmlformats.org/officeDocument/2006/relationships/image" Target="../media/image142.png"/><Relationship Id="rId11" Type="http://schemas.openxmlformats.org/officeDocument/2006/relationships/image" Target="../media/image154.png"/><Relationship Id="rId5" Type="http://schemas.openxmlformats.org/officeDocument/2006/relationships/image" Target="../media/image36.png"/><Relationship Id="rId15" Type="http://schemas.openxmlformats.org/officeDocument/2006/relationships/image" Target="../media/image156.png"/><Relationship Id="rId10" Type="http://schemas.openxmlformats.org/officeDocument/2006/relationships/image" Target="../media/image152.png"/><Relationship Id="rId4" Type="http://schemas.openxmlformats.org/officeDocument/2006/relationships/image" Target="../media/image148.svg"/><Relationship Id="rId9" Type="http://schemas.openxmlformats.org/officeDocument/2006/relationships/image" Target="../media/image151.svg"/><Relationship Id="rId14" Type="http://schemas.openxmlformats.org/officeDocument/2006/relationships/image" Target="../media/image157.png"/></Relationships>
</file>

<file path=ppt/slides/_rels/slide35.xml.rels><?xml version="1.0" encoding="UTF-8" standalone="yes"?>
<Relationships xmlns="http://schemas.openxmlformats.org/package/2006/relationships"><Relationship Id="rId8" Type="http://schemas.openxmlformats.org/officeDocument/2006/relationships/image" Target="../media/image149.svg"/><Relationship Id="rId13" Type="http://schemas.openxmlformats.org/officeDocument/2006/relationships/image" Target="../media/image155.png"/><Relationship Id="rId18" Type="http://schemas.openxmlformats.org/officeDocument/2006/relationships/image" Target="../media/image161.png"/><Relationship Id="rId3" Type="http://schemas.openxmlformats.org/officeDocument/2006/relationships/image" Target="../media/image147.svg"/><Relationship Id="rId21" Type="http://schemas.openxmlformats.org/officeDocument/2006/relationships/image" Target="../media/image150.png"/><Relationship Id="rId7" Type="http://schemas.openxmlformats.org/officeDocument/2006/relationships/image" Target="../media/image143.png"/><Relationship Id="rId12" Type="http://schemas.openxmlformats.org/officeDocument/2006/relationships/image" Target="../media/image153.png"/><Relationship Id="rId17" Type="http://schemas.openxmlformats.org/officeDocument/2006/relationships/image" Target="../media/image160.png"/><Relationship Id="rId2" Type="http://schemas.openxmlformats.org/officeDocument/2006/relationships/notesSlide" Target="../notesSlides/notesSlide35.xml"/><Relationship Id="rId16" Type="http://schemas.openxmlformats.org/officeDocument/2006/relationships/image" Target="../media/image159.png"/><Relationship Id="rId20" Type="http://schemas.openxmlformats.org/officeDocument/2006/relationships/image" Target="../media/image163.png"/><Relationship Id="rId1" Type="http://schemas.openxmlformats.org/officeDocument/2006/relationships/slideLayout" Target="../slideLayouts/slideLayout7.xml"/><Relationship Id="rId6" Type="http://schemas.openxmlformats.org/officeDocument/2006/relationships/image" Target="../media/image142.png"/><Relationship Id="rId11" Type="http://schemas.openxmlformats.org/officeDocument/2006/relationships/image" Target="../media/image154.png"/><Relationship Id="rId5" Type="http://schemas.openxmlformats.org/officeDocument/2006/relationships/image" Target="../media/image36.png"/><Relationship Id="rId15" Type="http://schemas.openxmlformats.org/officeDocument/2006/relationships/image" Target="../media/image156.png"/><Relationship Id="rId10" Type="http://schemas.openxmlformats.org/officeDocument/2006/relationships/image" Target="../media/image152.png"/><Relationship Id="rId19" Type="http://schemas.openxmlformats.org/officeDocument/2006/relationships/image" Target="../media/image162.png"/><Relationship Id="rId4" Type="http://schemas.openxmlformats.org/officeDocument/2006/relationships/image" Target="../media/image148.svg"/><Relationship Id="rId9" Type="http://schemas.openxmlformats.org/officeDocument/2006/relationships/image" Target="../media/image151.svg"/><Relationship Id="rId14" Type="http://schemas.openxmlformats.org/officeDocument/2006/relationships/image" Target="../media/image157.png"/><Relationship Id="rId22" Type="http://schemas.openxmlformats.org/officeDocument/2006/relationships/image" Target="../media/image108.svg"/></Relationships>
</file>

<file path=ppt/slides/_rels/slide36.xml.rels><?xml version="1.0" encoding="UTF-8" standalone="yes"?>
<Relationships xmlns="http://schemas.openxmlformats.org/package/2006/relationships"><Relationship Id="rId8" Type="http://schemas.openxmlformats.org/officeDocument/2006/relationships/image" Target="../media/image169.png"/><Relationship Id="rId3" Type="http://schemas.openxmlformats.org/officeDocument/2006/relationships/image" Target="../media/image164.jpg"/><Relationship Id="rId7" Type="http://schemas.openxmlformats.org/officeDocument/2006/relationships/image" Target="../media/image168.png"/><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image" Target="../media/image167.png"/><Relationship Id="rId5" Type="http://schemas.openxmlformats.org/officeDocument/2006/relationships/image" Target="../media/image166.png"/><Relationship Id="rId4" Type="http://schemas.openxmlformats.org/officeDocument/2006/relationships/image" Target="../media/image165.png"/></Relationships>
</file>

<file path=ppt/slides/_rels/slide37.xml.rels><?xml version="1.0" encoding="UTF-8" standalone="yes"?>
<Relationships xmlns="http://schemas.openxmlformats.org/package/2006/relationships"><Relationship Id="rId8" Type="http://schemas.openxmlformats.org/officeDocument/2006/relationships/image" Target="../media/image174.png"/><Relationship Id="rId3" Type="http://schemas.openxmlformats.org/officeDocument/2006/relationships/image" Target="../media/image170.jpeg"/><Relationship Id="rId7" Type="http://schemas.openxmlformats.org/officeDocument/2006/relationships/image" Target="../media/image173.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172.svg"/><Relationship Id="rId11" Type="http://schemas.openxmlformats.org/officeDocument/2006/relationships/image" Target="../media/image148.svg"/><Relationship Id="rId5" Type="http://schemas.openxmlformats.org/officeDocument/2006/relationships/image" Target="../media/image171.jpeg"/><Relationship Id="rId10" Type="http://schemas.openxmlformats.org/officeDocument/2006/relationships/image" Target="../media/image176.svg"/><Relationship Id="rId4" Type="http://schemas.openxmlformats.org/officeDocument/2006/relationships/image" Target="../media/image36.png"/><Relationship Id="rId9" Type="http://schemas.openxmlformats.org/officeDocument/2006/relationships/image" Target="../media/image175.png"/></Relationships>
</file>

<file path=ppt/slides/_rels/slide38.xml.rels><?xml version="1.0" encoding="UTF-8" standalone="yes"?>
<Relationships xmlns="http://schemas.openxmlformats.org/package/2006/relationships"><Relationship Id="rId8" Type="http://schemas.openxmlformats.org/officeDocument/2006/relationships/image" Target="../media/image174.png"/><Relationship Id="rId3" Type="http://schemas.openxmlformats.org/officeDocument/2006/relationships/image" Target="../media/image170.jpeg"/><Relationship Id="rId7" Type="http://schemas.openxmlformats.org/officeDocument/2006/relationships/image" Target="../media/image173.png"/><Relationship Id="rId12" Type="http://schemas.openxmlformats.org/officeDocument/2006/relationships/image" Target="../media/image148.sv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172.svg"/><Relationship Id="rId11" Type="http://schemas.openxmlformats.org/officeDocument/2006/relationships/image" Target="../media/image176.svg"/><Relationship Id="rId5" Type="http://schemas.openxmlformats.org/officeDocument/2006/relationships/image" Target="../media/image171.jpeg"/><Relationship Id="rId10" Type="http://schemas.openxmlformats.org/officeDocument/2006/relationships/image" Target="../media/image177.svg"/><Relationship Id="rId4" Type="http://schemas.openxmlformats.org/officeDocument/2006/relationships/image" Target="../media/image36.png"/><Relationship Id="rId9" Type="http://schemas.openxmlformats.org/officeDocument/2006/relationships/image" Target="../media/image175.png"/></Relationships>
</file>

<file path=ppt/slides/_rels/slide39.xml.rels><?xml version="1.0" encoding="UTF-8" standalone="yes"?>
<Relationships xmlns="http://schemas.openxmlformats.org/package/2006/relationships"><Relationship Id="rId8" Type="http://schemas.openxmlformats.org/officeDocument/2006/relationships/image" Target="../media/image182.png"/><Relationship Id="rId3" Type="http://schemas.openxmlformats.org/officeDocument/2006/relationships/image" Target="../media/image148.svg"/><Relationship Id="rId7" Type="http://schemas.openxmlformats.org/officeDocument/2006/relationships/image" Target="../media/image181.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180.png"/><Relationship Id="rId11" Type="http://schemas.openxmlformats.org/officeDocument/2006/relationships/image" Target="../media/image176.svg"/><Relationship Id="rId5" Type="http://schemas.openxmlformats.org/officeDocument/2006/relationships/image" Target="../media/image179.png"/><Relationship Id="rId10" Type="http://schemas.openxmlformats.org/officeDocument/2006/relationships/image" Target="../media/image36.png"/><Relationship Id="rId4" Type="http://schemas.openxmlformats.org/officeDocument/2006/relationships/image" Target="../media/image178.png"/><Relationship Id="rId9" Type="http://schemas.openxmlformats.org/officeDocument/2006/relationships/image" Target="../media/image183.png"/></Relationships>
</file>

<file path=ppt/slides/_rels/slide40.xml.rels><?xml version="1.0" encoding="UTF-8" standalone="yes"?>
<Relationships xmlns="http://schemas.openxmlformats.org/package/2006/relationships"><Relationship Id="rId8" Type="http://schemas.openxmlformats.org/officeDocument/2006/relationships/image" Target="../media/image182.png"/><Relationship Id="rId3" Type="http://schemas.openxmlformats.org/officeDocument/2006/relationships/image" Target="../media/image148.svg"/><Relationship Id="rId7" Type="http://schemas.openxmlformats.org/officeDocument/2006/relationships/image" Target="../media/image181.png"/><Relationship Id="rId12" Type="http://schemas.openxmlformats.org/officeDocument/2006/relationships/image" Target="../media/image176.sv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180.png"/><Relationship Id="rId11" Type="http://schemas.openxmlformats.org/officeDocument/2006/relationships/image" Target="../media/image184.png"/><Relationship Id="rId5" Type="http://schemas.openxmlformats.org/officeDocument/2006/relationships/image" Target="../media/image179.png"/><Relationship Id="rId10" Type="http://schemas.openxmlformats.org/officeDocument/2006/relationships/image" Target="../media/image36.png"/><Relationship Id="rId4" Type="http://schemas.openxmlformats.org/officeDocument/2006/relationships/image" Target="../media/image178.png"/><Relationship Id="rId9" Type="http://schemas.openxmlformats.org/officeDocument/2006/relationships/image" Target="../media/image183.png"/></Relationships>
</file>

<file path=ppt/slides/_rels/slide41.xml.rels><?xml version="1.0" encoding="UTF-8" standalone="yes"?>
<Relationships xmlns="http://schemas.openxmlformats.org/package/2006/relationships"><Relationship Id="rId8" Type="http://schemas.openxmlformats.org/officeDocument/2006/relationships/image" Target="../media/image182.png"/><Relationship Id="rId13" Type="http://schemas.openxmlformats.org/officeDocument/2006/relationships/image" Target="../media/image176.svg"/><Relationship Id="rId3" Type="http://schemas.openxmlformats.org/officeDocument/2006/relationships/image" Target="../media/image148.svg"/><Relationship Id="rId7" Type="http://schemas.openxmlformats.org/officeDocument/2006/relationships/image" Target="../media/image181.png"/><Relationship Id="rId12" Type="http://schemas.openxmlformats.org/officeDocument/2006/relationships/image" Target="../media/image185.pn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180.png"/><Relationship Id="rId11" Type="http://schemas.openxmlformats.org/officeDocument/2006/relationships/image" Target="../media/image184.png"/><Relationship Id="rId5" Type="http://schemas.openxmlformats.org/officeDocument/2006/relationships/image" Target="../media/image179.png"/><Relationship Id="rId10" Type="http://schemas.openxmlformats.org/officeDocument/2006/relationships/image" Target="../media/image36.png"/><Relationship Id="rId4" Type="http://schemas.openxmlformats.org/officeDocument/2006/relationships/image" Target="../media/image178.png"/><Relationship Id="rId9" Type="http://schemas.openxmlformats.org/officeDocument/2006/relationships/image" Target="../media/image183.png"/></Relationships>
</file>

<file path=ppt/slides/_rels/slide42.xml.rels><?xml version="1.0" encoding="UTF-8" standalone="yes"?>
<Relationships xmlns="http://schemas.openxmlformats.org/package/2006/relationships"><Relationship Id="rId8" Type="http://schemas.openxmlformats.org/officeDocument/2006/relationships/image" Target="../media/image182.png"/><Relationship Id="rId13" Type="http://schemas.openxmlformats.org/officeDocument/2006/relationships/image" Target="../media/image186.png"/><Relationship Id="rId3" Type="http://schemas.openxmlformats.org/officeDocument/2006/relationships/image" Target="../media/image148.svg"/><Relationship Id="rId7" Type="http://schemas.openxmlformats.org/officeDocument/2006/relationships/image" Target="../media/image181.png"/><Relationship Id="rId12" Type="http://schemas.openxmlformats.org/officeDocument/2006/relationships/image" Target="../media/image185.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180.png"/><Relationship Id="rId11" Type="http://schemas.openxmlformats.org/officeDocument/2006/relationships/image" Target="../media/image184.png"/><Relationship Id="rId5" Type="http://schemas.openxmlformats.org/officeDocument/2006/relationships/image" Target="../media/image179.png"/><Relationship Id="rId15" Type="http://schemas.openxmlformats.org/officeDocument/2006/relationships/image" Target="../media/image176.svg"/><Relationship Id="rId10" Type="http://schemas.openxmlformats.org/officeDocument/2006/relationships/image" Target="../media/image36.png"/><Relationship Id="rId4" Type="http://schemas.openxmlformats.org/officeDocument/2006/relationships/image" Target="../media/image178.png"/><Relationship Id="rId9" Type="http://schemas.openxmlformats.org/officeDocument/2006/relationships/image" Target="../media/image183.png"/><Relationship Id="rId14" Type="http://schemas.openxmlformats.org/officeDocument/2006/relationships/image" Target="../media/image187.png"/></Relationships>
</file>

<file path=ppt/slides/_rels/slide43.xml.rels><?xml version="1.0" encoding="UTF-8" standalone="yes"?>
<Relationships xmlns="http://schemas.openxmlformats.org/package/2006/relationships"><Relationship Id="rId8" Type="http://schemas.openxmlformats.org/officeDocument/2006/relationships/image" Target="../media/image182.png"/><Relationship Id="rId13" Type="http://schemas.openxmlformats.org/officeDocument/2006/relationships/image" Target="../media/image186.png"/><Relationship Id="rId3" Type="http://schemas.openxmlformats.org/officeDocument/2006/relationships/image" Target="../media/image148.svg"/><Relationship Id="rId7" Type="http://schemas.openxmlformats.org/officeDocument/2006/relationships/image" Target="../media/image181.png"/><Relationship Id="rId12" Type="http://schemas.openxmlformats.org/officeDocument/2006/relationships/image" Target="../media/image185.png"/><Relationship Id="rId2" Type="http://schemas.openxmlformats.org/officeDocument/2006/relationships/notesSlide" Target="../notesSlides/notesSlide43.xml"/><Relationship Id="rId16" Type="http://schemas.openxmlformats.org/officeDocument/2006/relationships/image" Target="../media/image188.png"/><Relationship Id="rId1" Type="http://schemas.openxmlformats.org/officeDocument/2006/relationships/slideLayout" Target="../slideLayouts/slideLayout7.xml"/><Relationship Id="rId6" Type="http://schemas.openxmlformats.org/officeDocument/2006/relationships/image" Target="../media/image180.png"/><Relationship Id="rId11" Type="http://schemas.openxmlformats.org/officeDocument/2006/relationships/image" Target="../media/image184.png"/><Relationship Id="rId5" Type="http://schemas.openxmlformats.org/officeDocument/2006/relationships/image" Target="../media/image179.png"/><Relationship Id="rId15" Type="http://schemas.openxmlformats.org/officeDocument/2006/relationships/image" Target="../media/image176.svg"/><Relationship Id="rId10" Type="http://schemas.openxmlformats.org/officeDocument/2006/relationships/image" Target="../media/image36.png"/><Relationship Id="rId4" Type="http://schemas.openxmlformats.org/officeDocument/2006/relationships/image" Target="../media/image178.png"/><Relationship Id="rId9" Type="http://schemas.openxmlformats.org/officeDocument/2006/relationships/image" Target="../media/image183.png"/><Relationship Id="rId14" Type="http://schemas.openxmlformats.org/officeDocument/2006/relationships/image" Target="../media/image187.png"/></Relationships>
</file>

<file path=ppt/slides/_rels/slide44.xml.rels><?xml version="1.0" encoding="UTF-8" standalone="yes"?>
<Relationships xmlns="http://schemas.openxmlformats.org/package/2006/relationships"><Relationship Id="rId8" Type="http://schemas.openxmlformats.org/officeDocument/2006/relationships/image" Target="../media/image182.png"/><Relationship Id="rId13" Type="http://schemas.openxmlformats.org/officeDocument/2006/relationships/image" Target="../media/image185.png"/><Relationship Id="rId3" Type="http://schemas.openxmlformats.org/officeDocument/2006/relationships/image" Target="../media/image148.svg"/><Relationship Id="rId7" Type="http://schemas.openxmlformats.org/officeDocument/2006/relationships/image" Target="../media/image181.png"/><Relationship Id="rId12" Type="http://schemas.openxmlformats.org/officeDocument/2006/relationships/image" Target="../media/image184.png"/><Relationship Id="rId17" Type="http://schemas.openxmlformats.org/officeDocument/2006/relationships/image" Target="../media/image188.png"/><Relationship Id="rId2" Type="http://schemas.openxmlformats.org/officeDocument/2006/relationships/notesSlide" Target="../notesSlides/notesSlide44.xml"/><Relationship Id="rId16" Type="http://schemas.openxmlformats.org/officeDocument/2006/relationships/image" Target="../media/image176.svg"/><Relationship Id="rId1" Type="http://schemas.openxmlformats.org/officeDocument/2006/relationships/slideLayout" Target="../slideLayouts/slideLayout7.xml"/><Relationship Id="rId6" Type="http://schemas.openxmlformats.org/officeDocument/2006/relationships/image" Target="../media/image180.png"/><Relationship Id="rId11" Type="http://schemas.openxmlformats.org/officeDocument/2006/relationships/image" Target="../media/image189.png"/><Relationship Id="rId5" Type="http://schemas.openxmlformats.org/officeDocument/2006/relationships/image" Target="../media/image179.png"/><Relationship Id="rId15" Type="http://schemas.openxmlformats.org/officeDocument/2006/relationships/image" Target="../media/image187.png"/><Relationship Id="rId10" Type="http://schemas.openxmlformats.org/officeDocument/2006/relationships/image" Target="../media/image36.png"/><Relationship Id="rId4" Type="http://schemas.openxmlformats.org/officeDocument/2006/relationships/image" Target="../media/image178.png"/><Relationship Id="rId9" Type="http://schemas.openxmlformats.org/officeDocument/2006/relationships/image" Target="../media/image183.png"/><Relationship Id="rId14" Type="http://schemas.openxmlformats.org/officeDocument/2006/relationships/image" Target="../media/image186.png"/></Relationships>
</file>

<file path=ppt/slides/_rels/slide45.xml.rels><?xml version="1.0" encoding="UTF-8" standalone="yes"?>
<Relationships xmlns="http://schemas.openxmlformats.org/package/2006/relationships"><Relationship Id="rId8" Type="http://schemas.openxmlformats.org/officeDocument/2006/relationships/image" Target="../media/image193.png"/><Relationship Id="rId3" Type="http://schemas.openxmlformats.org/officeDocument/2006/relationships/image" Target="../media/image58.png"/><Relationship Id="rId7" Type="http://schemas.openxmlformats.org/officeDocument/2006/relationships/image" Target="../media/image192.png"/><Relationship Id="rId2" Type="http://schemas.openxmlformats.org/officeDocument/2006/relationships/notesSlide" Target="../notesSlides/notesSlide45.xml"/><Relationship Id="rId1" Type="http://schemas.openxmlformats.org/officeDocument/2006/relationships/slideLayout" Target="../slideLayouts/slideLayout12.xml"/><Relationship Id="rId6" Type="http://schemas.openxmlformats.org/officeDocument/2006/relationships/image" Target="../media/image191.png"/><Relationship Id="rId5" Type="http://schemas.openxmlformats.org/officeDocument/2006/relationships/image" Target="../media/image190.png"/><Relationship Id="rId10" Type="http://schemas.openxmlformats.org/officeDocument/2006/relationships/image" Target="../media/image41.png"/><Relationship Id="rId4" Type="http://schemas.openxmlformats.org/officeDocument/2006/relationships/image" Target="../media/image36.png"/><Relationship Id="rId9" Type="http://schemas.openxmlformats.org/officeDocument/2006/relationships/image" Target="../media/image194.png"/></Relationships>
</file>

<file path=ppt/slides/_rels/slide46.xml.rels><?xml version="1.0" encoding="UTF-8" standalone="yes"?>
<Relationships xmlns="http://schemas.openxmlformats.org/package/2006/relationships"><Relationship Id="rId8" Type="http://schemas.openxmlformats.org/officeDocument/2006/relationships/image" Target="../media/image190.png"/><Relationship Id="rId13" Type="http://schemas.openxmlformats.org/officeDocument/2006/relationships/image" Target="../media/image194.png"/><Relationship Id="rId3" Type="http://schemas.openxmlformats.org/officeDocument/2006/relationships/image" Target="../media/image58.png"/><Relationship Id="rId7" Type="http://schemas.openxmlformats.org/officeDocument/2006/relationships/image" Target="../media/image197.png"/><Relationship Id="rId12" Type="http://schemas.openxmlformats.org/officeDocument/2006/relationships/image" Target="../media/image193.png"/><Relationship Id="rId2" Type="http://schemas.openxmlformats.org/officeDocument/2006/relationships/notesSlide" Target="../notesSlides/notesSlide46.xml"/><Relationship Id="rId1" Type="http://schemas.openxmlformats.org/officeDocument/2006/relationships/slideLayout" Target="../slideLayouts/slideLayout12.xml"/><Relationship Id="rId6" Type="http://schemas.openxmlformats.org/officeDocument/2006/relationships/image" Target="../media/image196.png"/><Relationship Id="rId11" Type="http://schemas.openxmlformats.org/officeDocument/2006/relationships/image" Target="../media/image192.png"/><Relationship Id="rId5" Type="http://schemas.openxmlformats.org/officeDocument/2006/relationships/image" Target="../media/image195.png"/><Relationship Id="rId10" Type="http://schemas.openxmlformats.org/officeDocument/2006/relationships/image" Target="../media/image191.png"/><Relationship Id="rId4" Type="http://schemas.openxmlformats.org/officeDocument/2006/relationships/image" Target="../media/image36.png"/><Relationship Id="rId9" Type="http://schemas.openxmlformats.org/officeDocument/2006/relationships/image" Target="../media/image198.png"/><Relationship Id="rId14" Type="http://schemas.openxmlformats.org/officeDocument/2006/relationships/image" Target="../media/image41.png"/></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202.svg"/><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201.png"/><Relationship Id="rId5" Type="http://schemas.openxmlformats.org/officeDocument/2006/relationships/image" Target="../media/image200.png"/><Relationship Id="rId4" Type="http://schemas.openxmlformats.org/officeDocument/2006/relationships/image" Target="../media/image199.png"/></Relationships>
</file>

<file path=ppt/slides/_rels/slide48.xml.rels><?xml version="1.0" encoding="UTF-8" standalone="yes"?>
<Relationships xmlns="http://schemas.openxmlformats.org/package/2006/relationships"><Relationship Id="rId8" Type="http://schemas.openxmlformats.org/officeDocument/2006/relationships/image" Target="../media/image205.png"/><Relationship Id="rId13" Type="http://schemas.openxmlformats.org/officeDocument/2006/relationships/image" Target="../media/image210.png"/><Relationship Id="rId3" Type="http://schemas.openxmlformats.org/officeDocument/2006/relationships/image" Target="../media/image36.png"/><Relationship Id="rId7" Type="http://schemas.openxmlformats.org/officeDocument/2006/relationships/image" Target="../media/image204.png"/><Relationship Id="rId12" Type="http://schemas.openxmlformats.org/officeDocument/2006/relationships/image" Target="../media/image209.png"/><Relationship Id="rId2" Type="http://schemas.openxmlformats.org/officeDocument/2006/relationships/notesSlide" Target="../notesSlides/notesSlide48.xml"/><Relationship Id="rId16" Type="http://schemas.openxmlformats.org/officeDocument/2006/relationships/image" Target="../media/image202.svg"/><Relationship Id="rId1" Type="http://schemas.openxmlformats.org/officeDocument/2006/relationships/slideLayout" Target="../slideLayouts/slideLayout7.xml"/><Relationship Id="rId6" Type="http://schemas.openxmlformats.org/officeDocument/2006/relationships/image" Target="../media/image200.png"/><Relationship Id="rId11" Type="http://schemas.openxmlformats.org/officeDocument/2006/relationships/image" Target="../media/image208.png"/><Relationship Id="rId5" Type="http://schemas.openxmlformats.org/officeDocument/2006/relationships/image" Target="../media/image199.png"/><Relationship Id="rId15" Type="http://schemas.openxmlformats.org/officeDocument/2006/relationships/image" Target="../media/image201.png"/><Relationship Id="rId10" Type="http://schemas.openxmlformats.org/officeDocument/2006/relationships/image" Target="../media/image207.png"/><Relationship Id="rId4" Type="http://schemas.openxmlformats.org/officeDocument/2006/relationships/image" Target="../media/image203.png"/><Relationship Id="rId9" Type="http://schemas.openxmlformats.org/officeDocument/2006/relationships/image" Target="../media/image206.png"/><Relationship Id="rId14" Type="http://schemas.openxmlformats.org/officeDocument/2006/relationships/image" Target="../media/image211.png"/></Relationships>
</file>

<file path=ppt/slides/_rels/slide49.xml.rels><?xml version="1.0" encoding="UTF-8" standalone="yes"?>
<Relationships xmlns="http://schemas.openxmlformats.org/package/2006/relationships"><Relationship Id="rId8" Type="http://schemas.openxmlformats.org/officeDocument/2006/relationships/image" Target="../media/image205.png"/><Relationship Id="rId13" Type="http://schemas.openxmlformats.org/officeDocument/2006/relationships/image" Target="../media/image210.png"/><Relationship Id="rId3" Type="http://schemas.openxmlformats.org/officeDocument/2006/relationships/image" Target="../media/image36.png"/><Relationship Id="rId7" Type="http://schemas.openxmlformats.org/officeDocument/2006/relationships/image" Target="../media/image204.png"/><Relationship Id="rId12" Type="http://schemas.openxmlformats.org/officeDocument/2006/relationships/image" Target="../media/image209.png"/><Relationship Id="rId2" Type="http://schemas.openxmlformats.org/officeDocument/2006/relationships/notesSlide" Target="../notesSlides/notesSlide49.xml"/><Relationship Id="rId16" Type="http://schemas.openxmlformats.org/officeDocument/2006/relationships/image" Target="../media/image202.svg"/><Relationship Id="rId1" Type="http://schemas.openxmlformats.org/officeDocument/2006/relationships/slideLayout" Target="../slideLayouts/slideLayout7.xml"/><Relationship Id="rId6" Type="http://schemas.openxmlformats.org/officeDocument/2006/relationships/image" Target="../media/image200.png"/><Relationship Id="rId11" Type="http://schemas.openxmlformats.org/officeDocument/2006/relationships/image" Target="../media/image208.png"/><Relationship Id="rId5" Type="http://schemas.openxmlformats.org/officeDocument/2006/relationships/image" Target="../media/image199.png"/><Relationship Id="rId15" Type="http://schemas.openxmlformats.org/officeDocument/2006/relationships/image" Target="../media/image201.png"/><Relationship Id="rId10" Type="http://schemas.openxmlformats.org/officeDocument/2006/relationships/image" Target="../media/image207.png"/><Relationship Id="rId4" Type="http://schemas.openxmlformats.org/officeDocument/2006/relationships/image" Target="../media/image203.png"/><Relationship Id="rId9" Type="http://schemas.openxmlformats.org/officeDocument/2006/relationships/image" Target="../media/image206.png"/><Relationship Id="rId14" Type="http://schemas.openxmlformats.org/officeDocument/2006/relationships/image" Target="../media/image211.png"/></Relationships>
</file>

<file path=ppt/slides/_rels/slide50.xml.rels><?xml version="1.0" encoding="UTF-8" standalone="yes"?>
<Relationships xmlns="http://schemas.openxmlformats.org/package/2006/relationships"><Relationship Id="rId8" Type="http://schemas.openxmlformats.org/officeDocument/2006/relationships/image" Target="../media/image205.png"/><Relationship Id="rId13" Type="http://schemas.openxmlformats.org/officeDocument/2006/relationships/image" Target="../media/image210.png"/><Relationship Id="rId3" Type="http://schemas.openxmlformats.org/officeDocument/2006/relationships/image" Target="../media/image36.png"/><Relationship Id="rId7" Type="http://schemas.openxmlformats.org/officeDocument/2006/relationships/image" Target="../media/image204.png"/><Relationship Id="rId12" Type="http://schemas.openxmlformats.org/officeDocument/2006/relationships/image" Target="../media/image209.png"/><Relationship Id="rId17" Type="http://schemas.openxmlformats.org/officeDocument/2006/relationships/image" Target="../media/image202.svg"/><Relationship Id="rId2" Type="http://schemas.openxmlformats.org/officeDocument/2006/relationships/notesSlide" Target="../notesSlides/notesSlide50.xml"/><Relationship Id="rId16" Type="http://schemas.openxmlformats.org/officeDocument/2006/relationships/image" Target="../media/image201.png"/><Relationship Id="rId1" Type="http://schemas.openxmlformats.org/officeDocument/2006/relationships/slideLayout" Target="../slideLayouts/slideLayout7.xml"/><Relationship Id="rId6" Type="http://schemas.openxmlformats.org/officeDocument/2006/relationships/image" Target="../media/image200.png"/><Relationship Id="rId11" Type="http://schemas.openxmlformats.org/officeDocument/2006/relationships/image" Target="../media/image208.png"/><Relationship Id="rId5" Type="http://schemas.openxmlformats.org/officeDocument/2006/relationships/image" Target="../media/image199.png"/><Relationship Id="rId15" Type="http://schemas.openxmlformats.org/officeDocument/2006/relationships/image" Target="../media/image177.svg"/><Relationship Id="rId10" Type="http://schemas.openxmlformats.org/officeDocument/2006/relationships/image" Target="../media/image207.png"/><Relationship Id="rId4" Type="http://schemas.openxmlformats.org/officeDocument/2006/relationships/image" Target="../media/image203.png"/><Relationship Id="rId9" Type="http://schemas.openxmlformats.org/officeDocument/2006/relationships/image" Target="../media/image206.png"/><Relationship Id="rId14" Type="http://schemas.openxmlformats.org/officeDocument/2006/relationships/image" Target="../media/image211.png"/></Relationships>
</file>

<file path=ppt/slides/_rels/slide5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12.jpeg"/><Relationship Id="rId7" Type="http://schemas.openxmlformats.org/officeDocument/2006/relationships/image" Target="../media/image216.png"/><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image" Target="../media/image215.png"/><Relationship Id="rId5" Type="http://schemas.openxmlformats.org/officeDocument/2006/relationships/image" Target="../media/image214.png"/><Relationship Id="rId4" Type="http://schemas.openxmlformats.org/officeDocument/2006/relationships/image" Target="../media/image213.svg"/></Relationships>
</file>

<file path=ppt/slides/_rels/slide52.xml.rels><?xml version="1.0" encoding="UTF-8" standalone="yes"?>
<Relationships xmlns="http://schemas.openxmlformats.org/package/2006/relationships"><Relationship Id="rId8" Type="http://schemas.openxmlformats.org/officeDocument/2006/relationships/image" Target="../media/image220.png"/><Relationship Id="rId3" Type="http://schemas.openxmlformats.org/officeDocument/2006/relationships/image" Target="../media/image36.png"/><Relationship Id="rId7" Type="http://schemas.openxmlformats.org/officeDocument/2006/relationships/image" Target="../media/image219.png"/><Relationship Id="rId2" Type="http://schemas.openxmlformats.org/officeDocument/2006/relationships/notesSlide" Target="../notesSlides/notesSlide52.xml"/><Relationship Id="rId1" Type="http://schemas.openxmlformats.org/officeDocument/2006/relationships/slideLayout" Target="../slideLayouts/slideLayout12.xml"/><Relationship Id="rId6" Type="http://schemas.openxmlformats.org/officeDocument/2006/relationships/image" Target="../media/image218.png"/><Relationship Id="rId5" Type="http://schemas.openxmlformats.org/officeDocument/2006/relationships/image" Target="../media/image217.png"/><Relationship Id="rId10" Type="http://schemas.openxmlformats.org/officeDocument/2006/relationships/image" Target="../media/image75.png"/><Relationship Id="rId4" Type="http://schemas.openxmlformats.org/officeDocument/2006/relationships/image" Target="../media/image32.png"/><Relationship Id="rId9" Type="http://schemas.openxmlformats.org/officeDocument/2006/relationships/image" Target="../media/image221.png"/></Relationships>
</file>

<file path=ppt/slides/_rels/slide53.xml.rels><?xml version="1.0" encoding="UTF-8" standalone="yes"?>
<Relationships xmlns="http://schemas.openxmlformats.org/package/2006/relationships"><Relationship Id="rId8" Type="http://schemas.openxmlformats.org/officeDocument/2006/relationships/image" Target="../media/image217.png"/><Relationship Id="rId3" Type="http://schemas.openxmlformats.org/officeDocument/2006/relationships/image" Target="../media/image36.png"/><Relationship Id="rId7" Type="http://schemas.openxmlformats.org/officeDocument/2006/relationships/image" Target="../media/image223.png"/><Relationship Id="rId12" Type="http://schemas.openxmlformats.org/officeDocument/2006/relationships/image" Target="../media/image75.png"/><Relationship Id="rId2" Type="http://schemas.openxmlformats.org/officeDocument/2006/relationships/notesSlide" Target="../notesSlides/notesSlide53.xml"/><Relationship Id="rId1" Type="http://schemas.openxmlformats.org/officeDocument/2006/relationships/slideLayout" Target="../slideLayouts/slideLayout12.xml"/><Relationship Id="rId6" Type="http://schemas.openxmlformats.org/officeDocument/2006/relationships/image" Target="../media/image222.png"/><Relationship Id="rId11" Type="http://schemas.openxmlformats.org/officeDocument/2006/relationships/image" Target="../media/image220.png"/><Relationship Id="rId5" Type="http://schemas.openxmlformats.org/officeDocument/2006/relationships/image" Target="../media/image32.png"/><Relationship Id="rId10" Type="http://schemas.openxmlformats.org/officeDocument/2006/relationships/image" Target="../media/image219.png"/><Relationship Id="rId4" Type="http://schemas.openxmlformats.org/officeDocument/2006/relationships/image" Target="../media/image221.png"/><Relationship Id="rId9" Type="http://schemas.openxmlformats.org/officeDocument/2006/relationships/image" Target="../media/image218.png"/></Relationships>
</file>

<file path=ppt/slides/_rels/slide54.xml.rels><?xml version="1.0" encoding="UTF-8" standalone="yes"?>
<Relationships xmlns="http://schemas.openxmlformats.org/package/2006/relationships"><Relationship Id="rId3" Type="http://schemas.openxmlformats.org/officeDocument/2006/relationships/image" Target="../media/image224.png"/><Relationship Id="rId7" Type="http://schemas.openxmlformats.org/officeDocument/2006/relationships/image" Target="../media/image148.svg"/><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226.svg"/><Relationship Id="rId4" Type="http://schemas.openxmlformats.org/officeDocument/2006/relationships/image" Target="../media/image225.png"/></Relationships>
</file>

<file path=ppt/slides/_rels/slide55.xml.rels><?xml version="1.0" encoding="UTF-8" standalone="yes"?>
<Relationships xmlns="http://schemas.openxmlformats.org/package/2006/relationships"><Relationship Id="rId8" Type="http://schemas.openxmlformats.org/officeDocument/2006/relationships/image" Target="../media/image148.svg"/><Relationship Id="rId3" Type="http://schemas.openxmlformats.org/officeDocument/2006/relationships/image" Target="../media/image227.png"/><Relationship Id="rId7" Type="http://schemas.openxmlformats.org/officeDocument/2006/relationships/image" Target="../media/image36.png"/><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image" Target="../media/image225.png"/><Relationship Id="rId5" Type="http://schemas.openxmlformats.org/officeDocument/2006/relationships/image" Target="../media/image226.svg"/><Relationship Id="rId4" Type="http://schemas.openxmlformats.org/officeDocument/2006/relationships/image" Target="../media/image224.png"/></Relationships>
</file>

<file path=ppt/slides/_rels/slide5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28.png"/><Relationship Id="rId7" Type="http://schemas.openxmlformats.org/officeDocument/2006/relationships/image" Target="../media/image225.png"/><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image" Target="../media/image226.svg"/><Relationship Id="rId5" Type="http://schemas.openxmlformats.org/officeDocument/2006/relationships/image" Target="../media/image224.png"/><Relationship Id="rId4" Type="http://schemas.openxmlformats.org/officeDocument/2006/relationships/image" Target="../media/image227.png"/><Relationship Id="rId9" Type="http://schemas.openxmlformats.org/officeDocument/2006/relationships/image" Target="../media/image148.svg"/></Relationships>
</file>

<file path=ppt/slides/_rels/slide57.xml.rels><?xml version="1.0" encoding="UTF-8" standalone="yes"?>
<Relationships xmlns="http://schemas.openxmlformats.org/package/2006/relationships"><Relationship Id="rId8" Type="http://schemas.openxmlformats.org/officeDocument/2006/relationships/image" Target="../media/image232.png"/><Relationship Id="rId3" Type="http://schemas.openxmlformats.org/officeDocument/2006/relationships/image" Target="../media/image58.png"/><Relationship Id="rId7" Type="http://schemas.openxmlformats.org/officeDocument/2006/relationships/image" Target="../media/image231.png"/><Relationship Id="rId12" Type="http://schemas.openxmlformats.org/officeDocument/2006/relationships/image" Target="../media/image75.png"/><Relationship Id="rId2" Type="http://schemas.openxmlformats.org/officeDocument/2006/relationships/notesSlide" Target="../notesSlides/notesSlide57.xml"/><Relationship Id="rId1" Type="http://schemas.openxmlformats.org/officeDocument/2006/relationships/slideLayout" Target="../slideLayouts/slideLayout12.xml"/><Relationship Id="rId6" Type="http://schemas.openxmlformats.org/officeDocument/2006/relationships/image" Target="../media/image230.png"/><Relationship Id="rId11" Type="http://schemas.openxmlformats.org/officeDocument/2006/relationships/image" Target="../media/image234.png"/><Relationship Id="rId5" Type="http://schemas.openxmlformats.org/officeDocument/2006/relationships/image" Target="../media/image229.png"/><Relationship Id="rId10" Type="http://schemas.openxmlformats.org/officeDocument/2006/relationships/hyperlink" Target="https://www.vpn.com/password-checker/" TargetMode="External"/><Relationship Id="rId4" Type="http://schemas.openxmlformats.org/officeDocument/2006/relationships/image" Target="../media/image36.png"/><Relationship Id="rId9" Type="http://schemas.openxmlformats.org/officeDocument/2006/relationships/image" Target="../media/image233.png"/></Relationships>
</file>

<file path=ppt/slides/_rels/slide58.xml.rels><?xml version="1.0" encoding="UTF-8" standalone="yes"?>
<Relationships xmlns="http://schemas.openxmlformats.org/package/2006/relationships"><Relationship Id="rId8" Type="http://schemas.openxmlformats.org/officeDocument/2006/relationships/image" Target="../media/image239.png"/><Relationship Id="rId3" Type="http://schemas.openxmlformats.org/officeDocument/2006/relationships/image" Target="../media/image235.jpeg"/><Relationship Id="rId7" Type="http://schemas.openxmlformats.org/officeDocument/2006/relationships/image" Target="../media/image238.png"/><Relationship Id="rId2" Type="http://schemas.openxmlformats.org/officeDocument/2006/relationships/notesSlide" Target="../notesSlides/notesSlide58.xml"/><Relationship Id="rId1" Type="http://schemas.openxmlformats.org/officeDocument/2006/relationships/slideLayout" Target="../slideLayouts/slideLayout7.xml"/><Relationship Id="rId6" Type="http://schemas.openxmlformats.org/officeDocument/2006/relationships/image" Target="../media/image237.png"/><Relationship Id="rId5" Type="http://schemas.openxmlformats.org/officeDocument/2006/relationships/image" Target="../media/image236.png"/><Relationship Id="rId4" Type="http://schemas.openxmlformats.org/officeDocument/2006/relationships/image" Target="../media/image172.svg"/><Relationship Id="rId9" Type="http://schemas.openxmlformats.org/officeDocument/2006/relationships/image" Target="../media/image240.png"/></Relationships>
</file>

<file path=ppt/slides/_rels/slide5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9.xml"/><Relationship Id="rId1" Type="http://schemas.openxmlformats.org/officeDocument/2006/relationships/slideLayout" Target="../slideLayouts/slideLayout12.xml"/><Relationship Id="rId5" Type="http://schemas.openxmlformats.org/officeDocument/2006/relationships/image" Target="../media/image242.png"/><Relationship Id="rId4" Type="http://schemas.openxmlformats.org/officeDocument/2006/relationships/image" Target="../media/image241.png"/></Relationships>
</file>

<file path=ppt/slides/_rels/slide6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0.xml"/><Relationship Id="rId1" Type="http://schemas.openxmlformats.org/officeDocument/2006/relationships/slideLayout" Target="../slideLayouts/slideLayout12.xml"/><Relationship Id="rId6" Type="http://schemas.openxmlformats.org/officeDocument/2006/relationships/image" Target="../media/image242.png"/><Relationship Id="rId5" Type="http://schemas.openxmlformats.org/officeDocument/2006/relationships/image" Target="../media/image241.png"/><Relationship Id="rId4" Type="http://schemas.openxmlformats.org/officeDocument/2006/relationships/image" Target="../media/image243.png"/></Relationships>
</file>

<file path=ppt/slides/_rels/slide61.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242.png"/><Relationship Id="rId2" Type="http://schemas.openxmlformats.org/officeDocument/2006/relationships/notesSlide" Target="../notesSlides/notesSlide61.xml"/><Relationship Id="rId1" Type="http://schemas.openxmlformats.org/officeDocument/2006/relationships/slideLayout" Target="../slideLayouts/slideLayout12.xml"/><Relationship Id="rId6" Type="http://schemas.openxmlformats.org/officeDocument/2006/relationships/image" Target="../media/image241.png"/><Relationship Id="rId5" Type="http://schemas.openxmlformats.org/officeDocument/2006/relationships/image" Target="../media/image244.png"/><Relationship Id="rId4" Type="http://schemas.openxmlformats.org/officeDocument/2006/relationships/image" Target="../media/image243.png"/></Relationships>
</file>

<file path=ppt/slides/_rels/slide62.xml.rels><?xml version="1.0" encoding="UTF-8" standalone="yes"?>
<Relationships xmlns="http://schemas.openxmlformats.org/package/2006/relationships"><Relationship Id="rId8" Type="http://schemas.openxmlformats.org/officeDocument/2006/relationships/image" Target="../media/image241.png"/><Relationship Id="rId3" Type="http://schemas.openxmlformats.org/officeDocument/2006/relationships/image" Target="../media/image36.png"/><Relationship Id="rId7" Type="http://schemas.openxmlformats.org/officeDocument/2006/relationships/image" Target="../media/image246.png"/><Relationship Id="rId2" Type="http://schemas.openxmlformats.org/officeDocument/2006/relationships/notesSlide" Target="../notesSlides/notesSlide62.xml"/><Relationship Id="rId1" Type="http://schemas.openxmlformats.org/officeDocument/2006/relationships/slideLayout" Target="../slideLayouts/slideLayout12.xml"/><Relationship Id="rId6" Type="http://schemas.openxmlformats.org/officeDocument/2006/relationships/image" Target="../media/image245.png"/><Relationship Id="rId5" Type="http://schemas.openxmlformats.org/officeDocument/2006/relationships/image" Target="../media/image244.png"/><Relationship Id="rId4" Type="http://schemas.openxmlformats.org/officeDocument/2006/relationships/image" Target="../media/image243.png"/><Relationship Id="rId9" Type="http://schemas.openxmlformats.org/officeDocument/2006/relationships/image" Target="../media/image242.png"/></Relationships>
</file>

<file path=ppt/slides/_rels/slide63.xml.rels><?xml version="1.0" encoding="UTF-8" standalone="yes"?>
<Relationships xmlns="http://schemas.openxmlformats.org/package/2006/relationships"><Relationship Id="rId8" Type="http://schemas.openxmlformats.org/officeDocument/2006/relationships/image" Target="../media/image245.png"/><Relationship Id="rId3" Type="http://schemas.openxmlformats.org/officeDocument/2006/relationships/image" Target="../media/image36.png"/><Relationship Id="rId7" Type="http://schemas.openxmlformats.org/officeDocument/2006/relationships/image" Target="../media/image244.png"/><Relationship Id="rId2" Type="http://schemas.openxmlformats.org/officeDocument/2006/relationships/notesSlide" Target="../notesSlides/notesSlide63.xml"/><Relationship Id="rId1" Type="http://schemas.openxmlformats.org/officeDocument/2006/relationships/slideLayout" Target="../slideLayouts/slideLayout12.xml"/><Relationship Id="rId6" Type="http://schemas.openxmlformats.org/officeDocument/2006/relationships/image" Target="../media/image248.png"/><Relationship Id="rId11" Type="http://schemas.openxmlformats.org/officeDocument/2006/relationships/image" Target="../media/image242.png"/><Relationship Id="rId5" Type="http://schemas.openxmlformats.org/officeDocument/2006/relationships/image" Target="../media/image247.png"/><Relationship Id="rId10" Type="http://schemas.openxmlformats.org/officeDocument/2006/relationships/image" Target="../media/image241.png"/><Relationship Id="rId4" Type="http://schemas.openxmlformats.org/officeDocument/2006/relationships/image" Target="../media/image243.png"/><Relationship Id="rId9" Type="http://schemas.openxmlformats.org/officeDocument/2006/relationships/image" Target="../media/image246.png"/></Relationships>
</file>

<file path=ppt/slides/_rels/slide64.xml.rels><?xml version="1.0" encoding="UTF-8" standalone="yes"?>
<Relationships xmlns="http://schemas.openxmlformats.org/package/2006/relationships"><Relationship Id="rId8" Type="http://schemas.openxmlformats.org/officeDocument/2006/relationships/image" Target="../media/image244.png"/><Relationship Id="rId3" Type="http://schemas.openxmlformats.org/officeDocument/2006/relationships/image" Target="../media/image36.png"/><Relationship Id="rId7" Type="http://schemas.openxmlformats.org/officeDocument/2006/relationships/image" Target="../media/image248.png"/><Relationship Id="rId12" Type="http://schemas.openxmlformats.org/officeDocument/2006/relationships/image" Target="../media/image242.png"/><Relationship Id="rId2" Type="http://schemas.openxmlformats.org/officeDocument/2006/relationships/notesSlide" Target="../notesSlides/notesSlide64.xml"/><Relationship Id="rId1" Type="http://schemas.openxmlformats.org/officeDocument/2006/relationships/slideLayout" Target="../slideLayouts/slideLayout12.xml"/><Relationship Id="rId6" Type="http://schemas.openxmlformats.org/officeDocument/2006/relationships/image" Target="../media/image247.png"/><Relationship Id="rId11" Type="http://schemas.openxmlformats.org/officeDocument/2006/relationships/image" Target="../media/image241.png"/><Relationship Id="rId5" Type="http://schemas.openxmlformats.org/officeDocument/2006/relationships/image" Target="../media/image249.png"/><Relationship Id="rId10" Type="http://schemas.openxmlformats.org/officeDocument/2006/relationships/image" Target="../media/image246.png"/><Relationship Id="rId4" Type="http://schemas.openxmlformats.org/officeDocument/2006/relationships/image" Target="../media/image243.png"/><Relationship Id="rId9" Type="http://schemas.openxmlformats.org/officeDocument/2006/relationships/image" Target="../media/image245.png"/></Relationships>
</file>

<file path=ppt/slides/_rels/slide65.xml.rels><?xml version="1.0" encoding="UTF-8" standalone="yes"?>
<Relationships xmlns="http://schemas.openxmlformats.org/package/2006/relationships"><Relationship Id="rId8" Type="http://schemas.openxmlformats.org/officeDocument/2006/relationships/image" Target="../media/image250.png"/><Relationship Id="rId13" Type="http://schemas.openxmlformats.org/officeDocument/2006/relationships/image" Target="../media/image242.png"/><Relationship Id="rId3" Type="http://schemas.openxmlformats.org/officeDocument/2006/relationships/image" Target="../media/image36.png"/><Relationship Id="rId7" Type="http://schemas.openxmlformats.org/officeDocument/2006/relationships/image" Target="../media/image248.png"/><Relationship Id="rId12" Type="http://schemas.openxmlformats.org/officeDocument/2006/relationships/image" Target="../media/image241.png"/><Relationship Id="rId2" Type="http://schemas.openxmlformats.org/officeDocument/2006/relationships/notesSlide" Target="../notesSlides/notesSlide65.xml"/><Relationship Id="rId1" Type="http://schemas.openxmlformats.org/officeDocument/2006/relationships/slideLayout" Target="../slideLayouts/slideLayout12.xml"/><Relationship Id="rId6" Type="http://schemas.openxmlformats.org/officeDocument/2006/relationships/image" Target="../media/image247.png"/><Relationship Id="rId11" Type="http://schemas.openxmlformats.org/officeDocument/2006/relationships/image" Target="../media/image246.png"/><Relationship Id="rId5" Type="http://schemas.openxmlformats.org/officeDocument/2006/relationships/image" Target="../media/image249.png"/><Relationship Id="rId10" Type="http://schemas.openxmlformats.org/officeDocument/2006/relationships/image" Target="../media/image245.png"/><Relationship Id="rId4" Type="http://schemas.openxmlformats.org/officeDocument/2006/relationships/image" Target="../media/image243.png"/><Relationship Id="rId9" Type="http://schemas.openxmlformats.org/officeDocument/2006/relationships/image" Target="../media/image244.png"/></Relationships>
</file>

<file path=ppt/slides/_rels/slide66.xml.rels><?xml version="1.0" encoding="UTF-8" standalone="yes"?>
<Relationships xmlns="http://schemas.openxmlformats.org/package/2006/relationships"><Relationship Id="rId8" Type="http://schemas.openxmlformats.org/officeDocument/2006/relationships/image" Target="../media/image255.png"/><Relationship Id="rId3" Type="http://schemas.openxmlformats.org/officeDocument/2006/relationships/image" Target="../media/image36.png"/><Relationship Id="rId7" Type="http://schemas.openxmlformats.org/officeDocument/2006/relationships/image" Target="../media/image254.png"/><Relationship Id="rId12" Type="http://schemas.openxmlformats.org/officeDocument/2006/relationships/image" Target="../media/image257.png"/><Relationship Id="rId2" Type="http://schemas.openxmlformats.org/officeDocument/2006/relationships/notesSlide" Target="../notesSlides/notesSlide66.xml"/><Relationship Id="rId1" Type="http://schemas.openxmlformats.org/officeDocument/2006/relationships/slideLayout" Target="../slideLayouts/slideLayout7.xml"/><Relationship Id="rId6" Type="http://schemas.openxmlformats.org/officeDocument/2006/relationships/image" Target="../media/image253.png"/><Relationship Id="rId11" Type="http://schemas.openxmlformats.org/officeDocument/2006/relationships/image" Target="../media/image256.png"/><Relationship Id="rId5" Type="http://schemas.openxmlformats.org/officeDocument/2006/relationships/image" Target="../media/image252.png"/><Relationship Id="rId10" Type="http://schemas.openxmlformats.org/officeDocument/2006/relationships/image" Target="../media/image213.svg"/><Relationship Id="rId4" Type="http://schemas.openxmlformats.org/officeDocument/2006/relationships/image" Target="../media/image251.svg"/><Relationship Id="rId9" Type="http://schemas.openxmlformats.org/officeDocument/2006/relationships/image" Target="../media/image176.svg"/></Relationships>
</file>

<file path=ppt/slides/_rels/slide67.xml.rels><?xml version="1.0" encoding="UTF-8" standalone="yes"?>
<Relationships xmlns="http://schemas.openxmlformats.org/package/2006/relationships"><Relationship Id="rId8" Type="http://schemas.openxmlformats.org/officeDocument/2006/relationships/image" Target="../media/image254.png"/><Relationship Id="rId13" Type="http://schemas.openxmlformats.org/officeDocument/2006/relationships/image" Target="../media/image261.svg"/><Relationship Id="rId3" Type="http://schemas.openxmlformats.org/officeDocument/2006/relationships/image" Target="../media/image36.png"/><Relationship Id="rId7" Type="http://schemas.openxmlformats.org/officeDocument/2006/relationships/image" Target="../media/image253.png"/><Relationship Id="rId12" Type="http://schemas.openxmlformats.org/officeDocument/2006/relationships/image" Target="../media/image260.png"/><Relationship Id="rId2" Type="http://schemas.openxmlformats.org/officeDocument/2006/relationships/notesSlide" Target="../notesSlides/notesSlide67.xml"/><Relationship Id="rId1" Type="http://schemas.openxmlformats.org/officeDocument/2006/relationships/slideLayout" Target="../slideLayouts/slideLayout7.xml"/><Relationship Id="rId6" Type="http://schemas.openxmlformats.org/officeDocument/2006/relationships/image" Target="../media/image252.png"/><Relationship Id="rId11" Type="http://schemas.openxmlformats.org/officeDocument/2006/relationships/image" Target="../media/image259.png"/><Relationship Id="rId5" Type="http://schemas.openxmlformats.org/officeDocument/2006/relationships/image" Target="../media/image251.svg"/><Relationship Id="rId15" Type="http://schemas.openxmlformats.org/officeDocument/2006/relationships/image" Target="../media/image176.svg"/><Relationship Id="rId10" Type="http://schemas.openxmlformats.org/officeDocument/2006/relationships/image" Target="../media/image258.jpeg"/><Relationship Id="rId4" Type="http://schemas.openxmlformats.org/officeDocument/2006/relationships/image" Target="../media/image172.svg"/><Relationship Id="rId9" Type="http://schemas.openxmlformats.org/officeDocument/2006/relationships/image" Target="../media/image255.png"/><Relationship Id="rId14" Type="http://schemas.openxmlformats.org/officeDocument/2006/relationships/image" Target="../media/image262.png"/></Relationships>
</file>

<file path=ppt/slides/_rels/slide68.xml.rels><?xml version="1.0" encoding="UTF-8" standalone="yes"?>
<Relationships xmlns="http://schemas.openxmlformats.org/package/2006/relationships"><Relationship Id="rId8" Type="http://schemas.openxmlformats.org/officeDocument/2006/relationships/image" Target="../media/image254.png"/><Relationship Id="rId3" Type="http://schemas.openxmlformats.org/officeDocument/2006/relationships/image" Target="../media/image36.png"/><Relationship Id="rId7" Type="http://schemas.openxmlformats.org/officeDocument/2006/relationships/image" Target="../media/image253.png"/><Relationship Id="rId2" Type="http://schemas.openxmlformats.org/officeDocument/2006/relationships/notesSlide" Target="../notesSlides/notesSlide68.xml"/><Relationship Id="rId1" Type="http://schemas.openxmlformats.org/officeDocument/2006/relationships/slideLayout" Target="../slideLayouts/slideLayout7.xml"/><Relationship Id="rId6" Type="http://schemas.openxmlformats.org/officeDocument/2006/relationships/image" Target="../media/image252.png"/><Relationship Id="rId11" Type="http://schemas.openxmlformats.org/officeDocument/2006/relationships/image" Target="../media/image176.svg"/><Relationship Id="rId5" Type="http://schemas.openxmlformats.org/officeDocument/2006/relationships/image" Target="../media/image251.svg"/><Relationship Id="rId10" Type="http://schemas.openxmlformats.org/officeDocument/2006/relationships/image" Target="../media/image263.png"/><Relationship Id="rId4" Type="http://schemas.openxmlformats.org/officeDocument/2006/relationships/image" Target="../media/image172.svg"/><Relationship Id="rId9" Type="http://schemas.openxmlformats.org/officeDocument/2006/relationships/image" Target="../media/image255.png"/></Relationships>
</file>

<file path=ppt/slides/_rels/slide69.xml.rels><?xml version="1.0" encoding="UTF-8" standalone="yes"?>
<Relationships xmlns="http://schemas.openxmlformats.org/package/2006/relationships"><Relationship Id="rId8" Type="http://schemas.openxmlformats.org/officeDocument/2006/relationships/image" Target="../media/image254.png"/><Relationship Id="rId3" Type="http://schemas.openxmlformats.org/officeDocument/2006/relationships/image" Target="../media/image36.png"/><Relationship Id="rId7" Type="http://schemas.openxmlformats.org/officeDocument/2006/relationships/image" Target="../media/image253.png"/><Relationship Id="rId2" Type="http://schemas.openxmlformats.org/officeDocument/2006/relationships/notesSlide" Target="../notesSlides/notesSlide69.xml"/><Relationship Id="rId1" Type="http://schemas.openxmlformats.org/officeDocument/2006/relationships/slideLayout" Target="../slideLayouts/slideLayout7.xml"/><Relationship Id="rId6" Type="http://schemas.openxmlformats.org/officeDocument/2006/relationships/image" Target="../media/image252.png"/><Relationship Id="rId11" Type="http://schemas.openxmlformats.org/officeDocument/2006/relationships/image" Target="../media/image176.svg"/><Relationship Id="rId5" Type="http://schemas.openxmlformats.org/officeDocument/2006/relationships/image" Target="../media/image251.svg"/><Relationship Id="rId10" Type="http://schemas.openxmlformats.org/officeDocument/2006/relationships/image" Target="../media/image264.png"/><Relationship Id="rId4" Type="http://schemas.openxmlformats.org/officeDocument/2006/relationships/image" Target="../media/image172.svg"/><Relationship Id="rId9" Type="http://schemas.openxmlformats.org/officeDocument/2006/relationships/image" Target="../media/image255.png"/></Relationships>
</file>

<file path=ppt/slides/_rels/slide70.xml.rels><?xml version="1.0" encoding="UTF-8" standalone="yes"?>
<Relationships xmlns="http://schemas.openxmlformats.org/package/2006/relationships"><Relationship Id="rId8" Type="http://schemas.openxmlformats.org/officeDocument/2006/relationships/image" Target="../media/image253.png"/><Relationship Id="rId3" Type="http://schemas.openxmlformats.org/officeDocument/2006/relationships/image" Target="../media/image36.png"/><Relationship Id="rId7" Type="http://schemas.openxmlformats.org/officeDocument/2006/relationships/image" Target="../media/image252.png"/><Relationship Id="rId2" Type="http://schemas.openxmlformats.org/officeDocument/2006/relationships/notesSlide" Target="../notesSlides/notesSlide70.xml"/><Relationship Id="rId1" Type="http://schemas.openxmlformats.org/officeDocument/2006/relationships/slideLayout" Target="../slideLayouts/slideLayout7.xml"/><Relationship Id="rId6" Type="http://schemas.openxmlformats.org/officeDocument/2006/relationships/image" Target="../media/image265.png"/><Relationship Id="rId11" Type="http://schemas.openxmlformats.org/officeDocument/2006/relationships/image" Target="../media/image176.svg"/><Relationship Id="rId5" Type="http://schemas.openxmlformats.org/officeDocument/2006/relationships/image" Target="../media/image251.svg"/><Relationship Id="rId10" Type="http://schemas.openxmlformats.org/officeDocument/2006/relationships/image" Target="../media/image255.png"/><Relationship Id="rId4" Type="http://schemas.openxmlformats.org/officeDocument/2006/relationships/image" Target="../media/image172.svg"/><Relationship Id="rId9" Type="http://schemas.openxmlformats.org/officeDocument/2006/relationships/image" Target="../media/image254.png"/></Relationships>
</file>

<file path=ppt/slides/_rels/slide71.xml.rels><?xml version="1.0" encoding="UTF-8" standalone="yes"?>
<Relationships xmlns="http://schemas.openxmlformats.org/package/2006/relationships"><Relationship Id="rId8" Type="http://schemas.openxmlformats.org/officeDocument/2006/relationships/image" Target="../media/image270.png"/><Relationship Id="rId3" Type="http://schemas.openxmlformats.org/officeDocument/2006/relationships/image" Target="../media/image266.svg"/><Relationship Id="rId7" Type="http://schemas.openxmlformats.org/officeDocument/2006/relationships/image" Target="../media/image269.png"/><Relationship Id="rId2" Type="http://schemas.openxmlformats.org/officeDocument/2006/relationships/notesSlide" Target="../notesSlides/notesSlide71.xml"/><Relationship Id="rId1" Type="http://schemas.openxmlformats.org/officeDocument/2006/relationships/slideLayout" Target="../slideLayouts/slideLayout7.xml"/><Relationship Id="rId6" Type="http://schemas.openxmlformats.org/officeDocument/2006/relationships/image" Target="../media/image268.png"/><Relationship Id="rId11" Type="http://schemas.openxmlformats.org/officeDocument/2006/relationships/image" Target="../media/image273.svg"/><Relationship Id="rId5" Type="http://schemas.openxmlformats.org/officeDocument/2006/relationships/image" Target="../media/image267.png"/><Relationship Id="rId10" Type="http://schemas.openxmlformats.org/officeDocument/2006/relationships/image" Target="../media/image272.png"/><Relationship Id="rId4" Type="http://schemas.openxmlformats.org/officeDocument/2006/relationships/image" Target="../media/image36.png"/><Relationship Id="rId9" Type="http://schemas.openxmlformats.org/officeDocument/2006/relationships/image" Target="../media/image271.png"/></Relationships>
</file>

<file path=ppt/slides/_rels/slide72.xml.rels><?xml version="1.0" encoding="UTF-8" standalone="yes"?>
<Relationships xmlns="http://schemas.openxmlformats.org/package/2006/relationships"><Relationship Id="rId8" Type="http://schemas.openxmlformats.org/officeDocument/2006/relationships/image" Target="../media/image278.png"/><Relationship Id="rId3" Type="http://schemas.openxmlformats.org/officeDocument/2006/relationships/image" Target="../media/image36.png"/><Relationship Id="rId7" Type="http://schemas.openxmlformats.org/officeDocument/2006/relationships/image" Target="../media/image277.png"/><Relationship Id="rId2" Type="http://schemas.openxmlformats.org/officeDocument/2006/relationships/notesSlide" Target="../notesSlides/notesSlide72.xml"/><Relationship Id="rId1" Type="http://schemas.openxmlformats.org/officeDocument/2006/relationships/slideLayout" Target="../slideLayouts/slideLayout7.xml"/><Relationship Id="rId6" Type="http://schemas.openxmlformats.org/officeDocument/2006/relationships/image" Target="../media/image276.png"/><Relationship Id="rId5" Type="http://schemas.openxmlformats.org/officeDocument/2006/relationships/image" Target="../media/image275.png"/><Relationship Id="rId10" Type="http://schemas.openxmlformats.org/officeDocument/2006/relationships/image" Target="../media/image279.svg"/><Relationship Id="rId4" Type="http://schemas.openxmlformats.org/officeDocument/2006/relationships/image" Target="../media/image274.svg"/><Relationship Id="rId9" Type="http://schemas.openxmlformats.org/officeDocument/2006/relationships/image" Target="../media/image176.svg"/></Relationships>
</file>

<file path=ppt/slides/_rels/slide7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3.xml"/><Relationship Id="rId1" Type="http://schemas.openxmlformats.org/officeDocument/2006/relationships/slideLayout" Target="../slideLayouts/slideLayout7.xml"/><Relationship Id="rId5" Type="http://schemas.openxmlformats.org/officeDocument/2006/relationships/image" Target="../media/image274.svg"/><Relationship Id="rId4" Type="http://schemas.openxmlformats.org/officeDocument/2006/relationships/image" Target="../media/image176.svg"/></Relationships>
</file>

<file path=ppt/slides/_rels/slide74.xml.rels><?xml version="1.0" encoding="UTF-8" standalone="yes"?>
<Relationships xmlns="http://schemas.openxmlformats.org/package/2006/relationships"><Relationship Id="rId3" Type="http://schemas.openxmlformats.org/officeDocument/2006/relationships/image" Target="../media/image280.jpeg"/><Relationship Id="rId7" Type="http://schemas.openxmlformats.org/officeDocument/2006/relationships/image" Target="../media/image283.png"/><Relationship Id="rId2" Type="http://schemas.openxmlformats.org/officeDocument/2006/relationships/notesSlide" Target="../notesSlides/notesSlide74.xml"/><Relationship Id="rId1" Type="http://schemas.openxmlformats.org/officeDocument/2006/relationships/slideLayout" Target="../slideLayouts/slideLayout12.xml"/><Relationship Id="rId6" Type="http://schemas.openxmlformats.org/officeDocument/2006/relationships/image" Target="../media/image282.png"/><Relationship Id="rId5" Type="http://schemas.openxmlformats.org/officeDocument/2006/relationships/image" Target="../media/image281.png"/><Relationship Id="rId4" Type="http://schemas.openxmlformats.org/officeDocument/2006/relationships/image" Target="../media/image36.png"/></Relationships>
</file>

<file path=ppt/slides/_rels/slide75.xml.rels><?xml version="1.0" encoding="UTF-8" standalone="yes"?>
<Relationships xmlns="http://schemas.openxmlformats.org/package/2006/relationships"><Relationship Id="rId8" Type="http://schemas.openxmlformats.org/officeDocument/2006/relationships/image" Target="../media/image283.png"/><Relationship Id="rId3" Type="http://schemas.openxmlformats.org/officeDocument/2006/relationships/image" Target="../media/image280.jpeg"/><Relationship Id="rId7" Type="http://schemas.openxmlformats.org/officeDocument/2006/relationships/image" Target="../media/image282.png"/><Relationship Id="rId2" Type="http://schemas.openxmlformats.org/officeDocument/2006/relationships/notesSlide" Target="../notesSlides/notesSlide75.xml"/><Relationship Id="rId1" Type="http://schemas.openxmlformats.org/officeDocument/2006/relationships/slideLayout" Target="../slideLayouts/slideLayout12.xml"/><Relationship Id="rId6" Type="http://schemas.openxmlformats.org/officeDocument/2006/relationships/image" Target="../media/image284.png"/><Relationship Id="rId5" Type="http://schemas.openxmlformats.org/officeDocument/2006/relationships/image" Target="../media/image281.png"/><Relationship Id="rId4" Type="http://schemas.openxmlformats.org/officeDocument/2006/relationships/image" Target="../media/image36.png"/></Relationships>
</file>

<file path=ppt/slides/_rels/slide76.xml.rels><?xml version="1.0" encoding="UTF-8" standalone="yes"?>
<Relationships xmlns="http://schemas.openxmlformats.org/package/2006/relationships"><Relationship Id="rId8" Type="http://schemas.openxmlformats.org/officeDocument/2006/relationships/image" Target="../media/image282.png"/><Relationship Id="rId3" Type="http://schemas.openxmlformats.org/officeDocument/2006/relationships/image" Target="../media/image280.jpeg"/><Relationship Id="rId7" Type="http://schemas.openxmlformats.org/officeDocument/2006/relationships/image" Target="../media/image285.png"/><Relationship Id="rId2" Type="http://schemas.openxmlformats.org/officeDocument/2006/relationships/notesSlide" Target="../notesSlides/notesSlide76.xml"/><Relationship Id="rId1" Type="http://schemas.openxmlformats.org/officeDocument/2006/relationships/slideLayout" Target="../slideLayouts/slideLayout12.xml"/><Relationship Id="rId6" Type="http://schemas.openxmlformats.org/officeDocument/2006/relationships/image" Target="../media/image284.png"/><Relationship Id="rId5" Type="http://schemas.openxmlformats.org/officeDocument/2006/relationships/image" Target="../media/image281.png"/><Relationship Id="rId4" Type="http://schemas.openxmlformats.org/officeDocument/2006/relationships/image" Target="../media/image36.png"/><Relationship Id="rId9" Type="http://schemas.openxmlformats.org/officeDocument/2006/relationships/image" Target="../media/image283.png"/></Relationships>
</file>

<file path=ppt/slides/_rels/slide77.xml.rels><?xml version="1.0" encoding="UTF-8" standalone="yes"?>
<Relationships xmlns="http://schemas.openxmlformats.org/package/2006/relationships"><Relationship Id="rId8" Type="http://schemas.openxmlformats.org/officeDocument/2006/relationships/image" Target="../media/image286.png"/><Relationship Id="rId3" Type="http://schemas.openxmlformats.org/officeDocument/2006/relationships/image" Target="../media/image280.jpeg"/><Relationship Id="rId7" Type="http://schemas.openxmlformats.org/officeDocument/2006/relationships/image" Target="../media/image285.png"/><Relationship Id="rId2" Type="http://schemas.openxmlformats.org/officeDocument/2006/relationships/notesSlide" Target="../notesSlides/notesSlide77.xml"/><Relationship Id="rId1" Type="http://schemas.openxmlformats.org/officeDocument/2006/relationships/slideLayout" Target="../slideLayouts/slideLayout12.xml"/><Relationship Id="rId6" Type="http://schemas.openxmlformats.org/officeDocument/2006/relationships/image" Target="../media/image284.png"/><Relationship Id="rId5" Type="http://schemas.openxmlformats.org/officeDocument/2006/relationships/image" Target="../media/image281.png"/><Relationship Id="rId10" Type="http://schemas.openxmlformats.org/officeDocument/2006/relationships/image" Target="../media/image283.png"/><Relationship Id="rId4" Type="http://schemas.openxmlformats.org/officeDocument/2006/relationships/image" Target="../media/image36.png"/><Relationship Id="rId9" Type="http://schemas.openxmlformats.org/officeDocument/2006/relationships/image" Target="../media/image282.png"/></Relationships>
</file>

<file path=ppt/slides/_rels/slide78.xml.rels><?xml version="1.0" encoding="UTF-8" standalone="yes"?>
<Relationships xmlns="http://schemas.openxmlformats.org/package/2006/relationships"><Relationship Id="rId8" Type="http://schemas.openxmlformats.org/officeDocument/2006/relationships/image" Target="../media/image286.png"/><Relationship Id="rId3" Type="http://schemas.openxmlformats.org/officeDocument/2006/relationships/image" Target="../media/image280.jpeg"/><Relationship Id="rId7" Type="http://schemas.openxmlformats.org/officeDocument/2006/relationships/image" Target="../media/image285.png"/><Relationship Id="rId12" Type="http://schemas.openxmlformats.org/officeDocument/2006/relationships/image" Target="../media/image283.png"/><Relationship Id="rId2" Type="http://schemas.openxmlformats.org/officeDocument/2006/relationships/notesSlide" Target="../notesSlides/notesSlide78.xml"/><Relationship Id="rId1" Type="http://schemas.openxmlformats.org/officeDocument/2006/relationships/slideLayout" Target="../slideLayouts/slideLayout12.xml"/><Relationship Id="rId6" Type="http://schemas.openxmlformats.org/officeDocument/2006/relationships/image" Target="../media/image284.png"/><Relationship Id="rId11" Type="http://schemas.openxmlformats.org/officeDocument/2006/relationships/image" Target="../media/image282.png"/><Relationship Id="rId5" Type="http://schemas.openxmlformats.org/officeDocument/2006/relationships/image" Target="../media/image281.png"/><Relationship Id="rId10" Type="http://schemas.openxmlformats.org/officeDocument/2006/relationships/image" Target="../media/image288.png"/><Relationship Id="rId4" Type="http://schemas.openxmlformats.org/officeDocument/2006/relationships/image" Target="../media/image36.png"/><Relationship Id="rId9" Type="http://schemas.openxmlformats.org/officeDocument/2006/relationships/image" Target="../media/image287.png"/></Relationships>
</file>

<file path=ppt/slides/_rels/slide79.xml.rels><?xml version="1.0" encoding="UTF-8" standalone="yes"?>
<Relationships xmlns="http://schemas.openxmlformats.org/package/2006/relationships"><Relationship Id="rId8" Type="http://schemas.openxmlformats.org/officeDocument/2006/relationships/image" Target="../media/image286.png"/><Relationship Id="rId13" Type="http://schemas.openxmlformats.org/officeDocument/2006/relationships/image" Target="../media/image283.png"/><Relationship Id="rId3" Type="http://schemas.openxmlformats.org/officeDocument/2006/relationships/image" Target="../media/image280.jpeg"/><Relationship Id="rId7" Type="http://schemas.openxmlformats.org/officeDocument/2006/relationships/image" Target="../media/image285.png"/><Relationship Id="rId12" Type="http://schemas.openxmlformats.org/officeDocument/2006/relationships/image" Target="../media/image282.png"/><Relationship Id="rId2" Type="http://schemas.openxmlformats.org/officeDocument/2006/relationships/notesSlide" Target="../notesSlides/notesSlide79.xml"/><Relationship Id="rId1" Type="http://schemas.openxmlformats.org/officeDocument/2006/relationships/slideLayout" Target="../slideLayouts/slideLayout12.xml"/><Relationship Id="rId6" Type="http://schemas.openxmlformats.org/officeDocument/2006/relationships/image" Target="../media/image284.png"/><Relationship Id="rId11" Type="http://schemas.openxmlformats.org/officeDocument/2006/relationships/image" Target="../media/image289.png"/><Relationship Id="rId5" Type="http://schemas.openxmlformats.org/officeDocument/2006/relationships/image" Target="../media/image281.png"/><Relationship Id="rId10" Type="http://schemas.openxmlformats.org/officeDocument/2006/relationships/image" Target="../media/image288.png"/><Relationship Id="rId4" Type="http://schemas.openxmlformats.org/officeDocument/2006/relationships/image" Target="../media/image36.png"/><Relationship Id="rId9" Type="http://schemas.openxmlformats.org/officeDocument/2006/relationships/image" Target="../media/image287.png"/></Relationships>
</file>

<file path=ppt/slides/_rels/slide80.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notesSlide" Target="../notesSlides/notesSlide80.xml"/><Relationship Id="rId1" Type="http://schemas.openxmlformats.org/officeDocument/2006/relationships/slideLayout" Target="../slideLayouts/slideLayout12.xml"/><Relationship Id="rId4" Type="http://schemas.openxmlformats.org/officeDocument/2006/relationships/image" Target="../media/image291.png"/></Relationships>
</file>

<file path=ppt/slides/_rels/slide81.xml.rels><?xml version="1.0" encoding="UTF-8" standalone="yes"?>
<Relationships xmlns="http://schemas.openxmlformats.org/package/2006/relationships"><Relationship Id="rId2" Type="http://schemas.openxmlformats.org/officeDocument/2006/relationships/image" Target="../media/image292.png"/><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8" Type="http://schemas.openxmlformats.org/officeDocument/2006/relationships/image" Target="../media/image298.png"/><Relationship Id="rId3" Type="http://schemas.openxmlformats.org/officeDocument/2006/relationships/image" Target="../media/image293.png"/><Relationship Id="rId7" Type="http://schemas.openxmlformats.org/officeDocument/2006/relationships/image" Target="../media/image297.png"/><Relationship Id="rId2" Type="http://schemas.openxmlformats.org/officeDocument/2006/relationships/notesSlide" Target="../notesSlides/notesSlide81.xml"/><Relationship Id="rId1" Type="http://schemas.openxmlformats.org/officeDocument/2006/relationships/slideLayout" Target="../slideLayouts/slideLayout12.xml"/><Relationship Id="rId6" Type="http://schemas.openxmlformats.org/officeDocument/2006/relationships/image" Target="../media/image296.png"/><Relationship Id="rId5" Type="http://schemas.openxmlformats.org/officeDocument/2006/relationships/image" Target="../media/image295.png"/><Relationship Id="rId4" Type="http://schemas.openxmlformats.org/officeDocument/2006/relationships/image" Target="../media/image294.png"/><Relationship Id="rId9" Type="http://schemas.openxmlformats.org/officeDocument/2006/relationships/image" Target="../media/image29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5143500"/>
            <a:ext cx="18288000" cy="5113892"/>
            <a:chOff x="0" y="0"/>
            <a:chExt cx="4816593" cy="1346869"/>
          </a:xfrm>
        </p:grpSpPr>
        <p:sp>
          <p:nvSpPr>
            <p:cNvPr id="3" name="Freeform 3"/>
            <p:cNvSpPr/>
            <p:nvPr/>
          </p:nvSpPr>
          <p:spPr>
            <a:xfrm>
              <a:off x="0" y="0"/>
              <a:ext cx="4816592" cy="1346869"/>
            </a:xfrm>
            <a:custGeom>
              <a:avLst/>
              <a:gdLst/>
              <a:ahLst/>
              <a:cxnLst/>
              <a:rect l="l" t="t" r="r" b="b"/>
              <a:pathLst>
                <a:path w="4816592" h="1346869">
                  <a:moveTo>
                    <a:pt x="0" y="0"/>
                  </a:moveTo>
                  <a:lnTo>
                    <a:pt x="4816592" y="0"/>
                  </a:lnTo>
                  <a:lnTo>
                    <a:pt x="4816592" y="1346869"/>
                  </a:lnTo>
                  <a:lnTo>
                    <a:pt x="0" y="1346869"/>
                  </a:lnTo>
                  <a:close/>
                </a:path>
              </a:pathLst>
            </a:custGeom>
            <a:solidFill>
              <a:srgbClr val="EA0000"/>
            </a:solidFill>
          </p:spPr>
          <p:txBody>
            <a:bodyPr/>
            <a:lstStyle/>
            <a:p>
              <a:endParaRPr lang="sv-SE"/>
            </a:p>
          </p:txBody>
        </p:sp>
        <p:sp>
          <p:nvSpPr>
            <p:cNvPr id="4" name="TextBox 4"/>
            <p:cNvSpPr txBox="1"/>
            <p:nvPr/>
          </p:nvSpPr>
          <p:spPr>
            <a:xfrm>
              <a:off x="0" y="-9525"/>
              <a:ext cx="4816593" cy="1356394"/>
            </a:xfrm>
            <a:prstGeom prst="rect">
              <a:avLst/>
            </a:prstGeom>
          </p:spPr>
          <p:txBody>
            <a:bodyPr lIns="50800" tIns="50800" rIns="50800" bIns="50800" rtlCol="0" anchor="ctr"/>
            <a:lstStyle/>
            <a:p>
              <a:pPr algn="ctr">
                <a:lnSpc>
                  <a:spcPts val="2270"/>
                </a:lnSpc>
              </a:pPr>
              <a:endParaRPr/>
            </a:p>
          </p:txBody>
        </p:sp>
      </p:grpSp>
      <p:sp>
        <p:nvSpPr>
          <p:cNvPr id="5" name="Freeform 5"/>
          <p:cNvSpPr/>
          <p:nvPr/>
        </p:nvSpPr>
        <p:spPr>
          <a:xfrm>
            <a:off x="8375707" y="259075"/>
            <a:ext cx="1536587" cy="1271946"/>
          </a:xfrm>
          <a:custGeom>
            <a:avLst/>
            <a:gdLst/>
            <a:ahLst/>
            <a:cxnLst/>
            <a:rect l="l" t="t" r="r" b="b"/>
            <a:pathLst>
              <a:path w="1536587" h="1271946">
                <a:moveTo>
                  <a:pt x="0" y="0"/>
                </a:moveTo>
                <a:lnTo>
                  <a:pt x="1536586" y="0"/>
                </a:lnTo>
                <a:lnTo>
                  <a:pt x="1536586" y="1271946"/>
                </a:lnTo>
                <a:lnTo>
                  <a:pt x="0" y="12719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sv-SE"/>
          </a:p>
        </p:txBody>
      </p:sp>
      <p:sp>
        <p:nvSpPr>
          <p:cNvPr id="6" name="TextBox 6"/>
          <p:cNvSpPr txBox="1"/>
          <p:nvPr/>
        </p:nvSpPr>
        <p:spPr>
          <a:xfrm>
            <a:off x="1028700" y="5647164"/>
            <a:ext cx="16230600" cy="3757952"/>
          </a:xfrm>
          <a:prstGeom prst="rect">
            <a:avLst/>
          </a:prstGeom>
        </p:spPr>
        <p:txBody>
          <a:bodyPr lIns="0" tIns="0" rIns="0" bIns="0" rtlCol="0" anchor="t">
            <a:spAutoFit/>
          </a:bodyPr>
          <a:lstStyle/>
          <a:p>
            <a:pPr algn="l">
              <a:lnSpc>
                <a:spcPts val="3736"/>
              </a:lnSpc>
              <a:spcBef>
                <a:spcPct val="0"/>
              </a:spcBef>
            </a:pPr>
            <a:r>
              <a:rPr lang="en-US" sz="3459">
                <a:solidFill>
                  <a:srgbClr val="FFFFFF"/>
                </a:solidFill>
                <a:latin typeface="Work Sans"/>
                <a:ea typeface="Work Sans"/>
                <a:cs typeface="Work Sans"/>
                <a:sym typeface="Work Sans"/>
              </a:rPr>
              <a:t>Materialet i denna presentation är noga utvalt och validerat med lärare. Kontakta Unga Forskare om du har förslag på större förändringar, vi är alltid öppna för feedback.</a:t>
            </a:r>
          </a:p>
          <a:p>
            <a:pPr algn="ctr">
              <a:lnSpc>
                <a:spcPts val="3736"/>
              </a:lnSpc>
              <a:spcBef>
                <a:spcPct val="0"/>
              </a:spcBef>
            </a:pPr>
            <a:endParaRPr lang="en-US" sz="3459">
              <a:solidFill>
                <a:srgbClr val="FFFFFF"/>
              </a:solidFill>
              <a:latin typeface="Work Sans"/>
              <a:ea typeface="Work Sans"/>
              <a:cs typeface="Work Sans"/>
              <a:sym typeface="Work Sans"/>
            </a:endParaRPr>
          </a:p>
          <a:p>
            <a:pPr algn="l">
              <a:lnSpc>
                <a:spcPts val="3736"/>
              </a:lnSpc>
              <a:spcBef>
                <a:spcPct val="0"/>
              </a:spcBef>
            </a:pPr>
            <a:r>
              <a:rPr lang="en-US" sz="3459" b="1">
                <a:solidFill>
                  <a:srgbClr val="FFFFFF"/>
                </a:solidFill>
                <a:latin typeface="Work Sans Bold"/>
                <a:ea typeface="Work Sans Bold"/>
                <a:cs typeface="Work Sans Bold"/>
                <a:sym typeface="Work Sans Bold"/>
              </a:rPr>
              <a:t>För att behålla presentationens layout, kopiera en </a:t>
            </a:r>
          </a:p>
          <a:p>
            <a:pPr algn="l">
              <a:lnSpc>
                <a:spcPts val="3736"/>
              </a:lnSpc>
              <a:spcBef>
                <a:spcPct val="0"/>
              </a:spcBef>
            </a:pPr>
            <a:r>
              <a:rPr lang="en-US" sz="3459" b="1">
                <a:solidFill>
                  <a:srgbClr val="FFFFFF"/>
                </a:solidFill>
                <a:latin typeface="Work Sans Bold"/>
                <a:ea typeface="Work Sans Bold"/>
                <a:cs typeface="Work Sans Bold"/>
                <a:sym typeface="Work Sans Bold"/>
              </a:rPr>
              <a:t>befintlig slide om du vill lägga till något material.</a:t>
            </a:r>
          </a:p>
          <a:p>
            <a:pPr algn="l">
              <a:lnSpc>
                <a:spcPts val="3736"/>
              </a:lnSpc>
              <a:spcBef>
                <a:spcPct val="0"/>
              </a:spcBef>
            </a:pPr>
            <a:endParaRPr lang="en-US" sz="3459" b="1">
              <a:solidFill>
                <a:srgbClr val="FFFFFF"/>
              </a:solidFill>
              <a:latin typeface="Work Sans Bold"/>
              <a:ea typeface="Work Sans Bold"/>
              <a:cs typeface="Work Sans Bold"/>
              <a:sym typeface="Work Sans Bold"/>
            </a:endParaRPr>
          </a:p>
          <a:p>
            <a:pPr algn="l">
              <a:lnSpc>
                <a:spcPts val="3736"/>
              </a:lnSpc>
              <a:spcBef>
                <a:spcPct val="0"/>
              </a:spcBef>
            </a:pPr>
            <a:r>
              <a:rPr lang="en-US" sz="3459">
                <a:solidFill>
                  <a:srgbClr val="FFFFFF"/>
                </a:solidFill>
                <a:latin typeface="Work Sans"/>
                <a:ea typeface="Work Sans"/>
                <a:cs typeface="Work Sans"/>
                <a:sym typeface="Work Sans"/>
              </a:rPr>
              <a:t>Lycka till med din presentation!</a:t>
            </a:r>
          </a:p>
        </p:txBody>
      </p:sp>
      <p:sp>
        <p:nvSpPr>
          <p:cNvPr id="7" name="TextBox 7"/>
          <p:cNvSpPr txBox="1"/>
          <p:nvPr/>
        </p:nvSpPr>
        <p:spPr>
          <a:xfrm>
            <a:off x="1028700" y="1778671"/>
            <a:ext cx="16230600" cy="3151939"/>
          </a:xfrm>
          <a:prstGeom prst="rect">
            <a:avLst/>
          </a:prstGeom>
        </p:spPr>
        <p:txBody>
          <a:bodyPr lIns="0" tIns="0" rIns="0" bIns="0" rtlCol="0" anchor="t">
            <a:spAutoFit/>
          </a:bodyPr>
          <a:lstStyle/>
          <a:p>
            <a:pPr algn="ctr">
              <a:lnSpc>
                <a:spcPts val="4159"/>
              </a:lnSpc>
              <a:spcBef>
                <a:spcPct val="0"/>
              </a:spcBef>
            </a:pPr>
            <a:r>
              <a:rPr lang="en-US" sz="3851">
                <a:solidFill>
                  <a:srgbClr val="000000"/>
                </a:solidFill>
                <a:latin typeface="Work Sans"/>
                <a:ea typeface="Work Sans"/>
                <a:cs typeface="Work Sans"/>
                <a:sym typeface="Work Sans"/>
              </a:rPr>
              <a:t>CYBERSECURITY ACADEMY – PRESENTATION </a:t>
            </a:r>
          </a:p>
          <a:p>
            <a:pPr algn="ctr">
              <a:lnSpc>
                <a:spcPts val="4159"/>
              </a:lnSpc>
              <a:spcBef>
                <a:spcPct val="0"/>
              </a:spcBef>
            </a:pPr>
            <a:r>
              <a:rPr lang="en-US" sz="3851">
                <a:solidFill>
                  <a:srgbClr val="000000"/>
                </a:solidFill>
                <a:latin typeface="Work Sans"/>
                <a:ea typeface="Work Sans"/>
                <a:cs typeface="Work Sans"/>
                <a:sym typeface="Work Sans"/>
              </a:rPr>
              <a:t>FÖR HÖGSTADIET</a:t>
            </a:r>
          </a:p>
          <a:p>
            <a:pPr algn="ctr">
              <a:lnSpc>
                <a:spcPts val="4159"/>
              </a:lnSpc>
              <a:spcBef>
                <a:spcPct val="0"/>
              </a:spcBef>
            </a:pPr>
            <a:endParaRPr lang="en-US" sz="3851">
              <a:solidFill>
                <a:srgbClr val="000000"/>
              </a:solidFill>
              <a:latin typeface="Work Sans"/>
              <a:ea typeface="Work Sans"/>
              <a:cs typeface="Work Sans"/>
              <a:sym typeface="Work Sans"/>
            </a:endParaRPr>
          </a:p>
          <a:p>
            <a:pPr algn="ctr">
              <a:lnSpc>
                <a:spcPts val="4159"/>
              </a:lnSpc>
              <a:spcBef>
                <a:spcPct val="0"/>
              </a:spcBef>
            </a:pPr>
            <a:r>
              <a:rPr lang="en-US" sz="3851" b="1">
                <a:solidFill>
                  <a:srgbClr val="000000"/>
                </a:solidFill>
                <a:latin typeface="Work Sans Bold"/>
                <a:ea typeface="Work Sans Bold"/>
                <a:cs typeface="Work Sans Bold"/>
                <a:sym typeface="Work Sans Bold"/>
              </a:rPr>
              <a:t>OBS!</a:t>
            </a:r>
            <a:r>
              <a:rPr lang="en-US" sz="3851">
                <a:solidFill>
                  <a:srgbClr val="000000"/>
                </a:solidFill>
                <a:latin typeface="Work Sans"/>
                <a:ea typeface="Work Sans"/>
                <a:cs typeface="Work Sans"/>
                <a:sym typeface="Work Sans"/>
              </a:rPr>
              <a:t> DETTA ÄR MASTERVERSIONEN, VAR GOD LADDA NER DEN TILL DIN EGEN DATOR INNAN DU REDIGERAR OCH TA SEN BORT DENNA SLIDE!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B5165"/>
        </a:solidFill>
        <a:effectLst/>
      </p:bgPr>
    </p:bg>
    <p:spTree>
      <p:nvGrpSpPr>
        <p:cNvPr id="1" name=""/>
        <p:cNvGrpSpPr/>
        <p:nvPr/>
      </p:nvGrpSpPr>
      <p:grpSpPr>
        <a:xfrm>
          <a:off x="0" y="0"/>
          <a:ext cx="0" cy="0"/>
          <a:chOff x="0" y="0"/>
          <a:chExt cx="0" cy="0"/>
        </a:xfrm>
      </p:grpSpPr>
      <p:sp>
        <p:nvSpPr>
          <p:cNvPr id="2" name="TextBox 2"/>
          <p:cNvSpPr txBox="1"/>
          <p:nvPr/>
        </p:nvSpPr>
        <p:spPr>
          <a:xfrm>
            <a:off x="10156117" y="6579421"/>
            <a:ext cx="4639864" cy="523875"/>
          </a:xfrm>
          <a:prstGeom prst="rect">
            <a:avLst/>
          </a:prstGeom>
        </p:spPr>
        <p:txBody>
          <a:bodyPr lIns="0" tIns="0" rIns="0" bIns="0" rtlCol="0" anchor="t">
            <a:spAutoFit/>
          </a:bodyPr>
          <a:lstStyle/>
          <a:p>
            <a:pPr algn="ctr">
              <a:lnSpc>
                <a:spcPts val="3600"/>
              </a:lnSpc>
            </a:pPr>
            <a:r>
              <a:rPr lang="en-US" sz="3000">
                <a:solidFill>
                  <a:srgbClr val="C1D1DD"/>
                </a:solidFill>
                <a:latin typeface="Gill Sans Light"/>
                <a:ea typeface="Gill Sans Light"/>
                <a:cs typeface="Gill Sans Light"/>
                <a:sym typeface="Gill Sans Light"/>
              </a:rPr>
              <a:t>Föreläsning om cybersäkerhet</a:t>
            </a:r>
          </a:p>
        </p:txBody>
      </p:sp>
      <p:grpSp>
        <p:nvGrpSpPr>
          <p:cNvPr id="5" name="Group 5"/>
          <p:cNvGrpSpPr>
            <a:grpSpLocks noChangeAspect="1"/>
          </p:cNvGrpSpPr>
          <p:nvPr/>
        </p:nvGrpSpPr>
        <p:grpSpPr>
          <a:xfrm>
            <a:off x="9144000" y="2561727"/>
            <a:ext cx="6664098" cy="4012790"/>
            <a:chOff x="0" y="0"/>
            <a:chExt cx="8885464" cy="5350386"/>
          </a:xfrm>
        </p:grpSpPr>
        <p:sp>
          <p:nvSpPr>
            <p:cNvPr id="6" name="Freeform 6"/>
            <p:cNvSpPr/>
            <p:nvPr/>
          </p:nvSpPr>
          <p:spPr>
            <a:xfrm>
              <a:off x="0" y="0"/>
              <a:ext cx="8885428" cy="5350383"/>
            </a:xfrm>
            <a:custGeom>
              <a:avLst/>
              <a:gdLst/>
              <a:ahLst/>
              <a:cxnLst/>
              <a:rect l="l" t="t" r="r" b="b"/>
              <a:pathLst>
                <a:path w="8885428" h="5350383">
                  <a:moveTo>
                    <a:pt x="0" y="0"/>
                  </a:moveTo>
                  <a:lnTo>
                    <a:pt x="8885428" y="0"/>
                  </a:lnTo>
                  <a:lnTo>
                    <a:pt x="8885428" y="5350383"/>
                  </a:lnTo>
                  <a:lnTo>
                    <a:pt x="0" y="5350383"/>
                  </a:lnTo>
                  <a:lnTo>
                    <a:pt x="0" y="0"/>
                  </a:lnTo>
                  <a:close/>
                </a:path>
              </a:pathLst>
            </a:custGeom>
            <a:blipFill>
              <a:blip r:embed="rId3"/>
              <a:stretch>
                <a:fillRect/>
              </a:stretch>
            </a:blipFill>
          </p:spPr>
          <p:txBody>
            <a:bodyPr/>
            <a:lstStyle/>
            <a:p>
              <a:endParaRPr lang="sv-SE"/>
            </a:p>
          </p:txBody>
        </p:sp>
      </p:grpSp>
      <p:grpSp>
        <p:nvGrpSpPr>
          <p:cNvPr id="7" name="Group 7"/>
          <p:cNvGrpSpPr/>
          <p:nvPr/>
        </p:nvGrpSpPr>
        <p:grpSpPr>
          <a:xfrm rot="-5400000">
            <a:off x="12635236" y="4663024"/>
            <a:ext cx="2845091" cy="8460438"/>
            <a:chOff x="0" y="0"/>
            <a:chExt cx="489039" cy="1454252"/>
          </a:xfrm>
        </p:grpSpPr>
        <p:sp>
          <p:nvSpPr>
            <p:cNvPr id="8" name="Freeform 8"/>
            <p:cNvSpPr/>
            <p:nvPr/>
          </p:nvSpPr>
          <p:spPr>
            <a:xfrm>
              <a:off x="0" y="0"/>
              <a:ext cx="489039" cy="1454252"/>
            </a:xfrm>
            <a:custGeom>
              <a:avLst/>
              <a:gdLst/>
              <a:ahLst/>
              <a:cxnLst/>
              <a:rect l="l" t="t" r="r" b="b"/>
              <a:pathLst>
                <a:path w="489039" h="1454252">
                  <a:moveTo>
                    <a:pt x="489039" y="1454252"/>
                  </a:moveTo>
                  <a:lnTo>
                    <a:pt x="0" y="1454252"/>
                  </a:lnTo>
                  <a:lnTo>
                    <a:pt x="0" y="0"/>
                  </a:lnTo>
                  <a:lnTo>
                    <a:pt x="489039" y="1454252"/>
                  </a:lnTo>
                  <a:close/>
                </a:path>
              </a:pathLst>
            </a:custGeom>
            <a:solidFill>
              <a:srgbClr val="2B4D60"/>
            </a:solidFill>
          </p:spPr>
          <p:txBody>
            <a:bodyPr/>
            <a:lstStyle/>
            <a:p>
              <a:endParaRPr lang="sv-SE"/>
            </a:p>
          </p:txBody>
        </p:sp>
        <p:sp>
          <p:nvSpPr>
            <p:cNvPr id="9" name="TextBox 9"/>
            <p:cNvSpPr txBox="1"/>
            <p:nvPr/>
          </p:nvSpPr>
          <p:spPr>
            <a:xfrm>
              <a:off x="0" y="717601"/>
              <a:ext cx="244519" cy="733557"/>
            </a:xfrm>
            <a:prstGeom prst="rect">
              <a:avLst/>
            </a:prstGeom>
          </p:spPr>
          <p:txBody>
            <a:bodyPr lIns="48801" tIns="48801" rIns="48801" bIns="48801" rtlCol="0" anchor="ctr"/>
            <a:lstStyle/>
            <a:p>
              <a:pPr algn="ctr">
                <a:lnSpc>
                  <a:spcPts val="2270"/>
                </a:lnSpc>
              </a:pPr>
              <a:endParaRPr/>
            </a:p>
          </p:txBody>
        </p:sp>
      </p:grpSp>
      <p:sp>
        <p:nvSpPr>
          <p:cNvPr id="10" name="Freeform 10"/>
          <p:cNvSpPr/>
          <p:nvPr/>
        </p:nvSpPr>
        <p:spPr>
          <a:xfrm rot="-2230828">
            <a:off x="7851582" y="376997"/>
            <a:ext cx="1199902" cy="1303406"/>
          </a:xfrm>
          <a:custGeom>
            <a:avLst/>
            <a:gdLst/>
            <a:ahLst/>
            <a:cxnLst/>
            <a:rect l="l" t="t" r="r" b="b"/>
            <a:pathLst>
              <a:path w="1199902" h="1303406">
                <a:moveTo>
                  <a:pt x="0" y="0"/>
                </a:moveTo>
                <a:lnTo>
                  <a:pt x="1199903" y="0"/>
                </a:lnTo>
                <a:lnTo>
                  <a:pt x="1199903" y="1303406"/>
                </a:lnTo>
                <a:lnTo>
                  <a:pt x="0" y="1303406"/>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11" name="Freeform 11"/>
          <p:cNvSpPr/>
          <p:nvPr/>
        </p:nvSpPr>
        <p:spPr>
          <a:xfrm rot="-796488">
            <a:off x="16818623" y="7577955"/>
            <a:ext cx="1054051" cy="1029857"/>
          </a:xfrm>
          <a:custGeom>
            <a:avLst/>
            <a:gdLst/>
            <a:ahLst/>
            <a:cxnLst/>
            <a:rect l="l" t="t" r="r" b="b"/>
            <a:pathLst>
              <a:path w="1054051" h="1029857">
                <a:moveTo>
                  <a:pt x="0" y="0"/>
                </a:moveTo>
                <a:lnTo>
                  <a:pt x="1054051" y="0"/>
                </a:lnTo>
                <a:lnTo>
                  <a:pt x="1054051" y="1029857"/>
                </a:lnTo>
                <a:lnTo>
                  <a:pt x="0" y="1029857"/>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12" name="Freeform 12"/>
          <p:cNvSpPr/>
          <p:nvPr/>
        </p:nvSpPr>
        <p:spPr>
          <a:xfrm>
            <a:off x="16296263" y="7470698"/>
            <a:ext cx="836406" cy="872227"/>
          </a:xfrm>
          <a:custGeom>
            <a:avLst/>
            <a:gdLst/>
            <a:ahLst/>
            <a:cxnLst/>
            <a:rect l="l" t="t" r="r" b="b"/>
            <a:pathLst>
              <a:path w="836406" h="872227">
                <a:moveTo>
                  <a:pt x="0" y="0"/>
                </a:moveTo>
                <a:lnTo>
                  <a:pt x="836406" y="0"/>
                </a:lnTo>
                <a:lnTo>
                  <a:pt x="836406" y="872227"/>
                </a:lnTo>
                <a:lnTo>
                  <a:pt x="0" y="872227"/>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13" name="Freeform 13"/>
          <p:cNvSpPr/>
          <p:nvPr/>
        </p:nvSpPr>
        <p:spPr>
          <a:xfrm rot="523767">
            <a:off x="7233891" y="1189920"/>
            <a:ext cx="834755" cy="757679"/>
          </a:xfrm>
          <a:custGeom>
            <a:avLst/>
            <a:gdLst/>
            <a:ahLst/>
            <a:cxnLst/>
            <a:rect l="l" t="t" r="r" b="b"/>
            <a:pathLst>
              <a:path w="834755" h="757679">
                <a:moveTo>
                  <a:pt x="0" y="0"/>
                </a:moveTo>
                <a:lnTo>
                  <a:pt x="834755" y="0"/>
                </a:lnTo>
                <a:lnTo>
                  <a:pt x="834755" y="757679"/>
                </a:lnTo>
                <a:lnTo>
                  <a:pt x="0" y="757679"/>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14" name="TextBox 14"/>
          <p:cNvSpPr txBox="1"/>
          <p:nvPr/>
        </p:nvSpPr>
        <p:spPr>
          <a:xfrm>
            <a:off x="7902412" y="460467"/>
            <a:ext cx="1210910" cy="748535"/>
          </a:xfrm>
          <a:prstGeom prst="rect">
            <a:avLst/>
          </a:prstGeom>
        </p:spPr>
        <p:txBody>
          <a:bodyPr lIns="0" tIns="0" rIns="0" bIns="0" rtlCol="0" anchor="t">
            <a:spAutoFit/>
          </a:bodyPr>
          <a:lstStyle/>
          <a:p>
            <a:pPr algn="ctr">
              <a:lnSpc>
                <a:spcPts val="5860"/>
              </a:lnSpc>
            </a:pPr>
            <a:r>
              <a:rPr lang="en-US" sz="4883">
                <a:solidFill>
                  <a:srgbClr val="AEC2D3"/>
                </a:solidFill>
                <a:latin typeface="Work Sans"/>
                <a:ea typeface="Work Sans"/>
                <a:cs typeface="Work Sans"/>
                <a:sym typeface="Work Sans"/>
              </a:rPr>
              <a:t>...</a:t>
            </a:r>
          </a:p>
        </p:txBody>
      </p:sp>
      <p:grpSp>
        <p:nvGrpSpPr>
          <p:cNvPr id="15" name="Group 13">
            <a:extLst>
              <a:ext uri="{FF2B5EF4-FFF2-40B4-BE49-F238E27FC236}">
                <a16:creationId xmlns:a16="http://schemas.microsoft.com/office/drawing/2014/main" id="{4BE36052-390B-24DB-D9A1-42987CF4A9E1}"/>
              </a:ext>
            </a:extLst>
          </p:cNvPr>
          <p:cNvGrpSpPr>
            <a:grpSpLocks noChangeAspect="1"/>
          </p:cNvGrpSpPr>
          <p:nvPr/>
        </p:nvGrpSpPr>
        <p:grpSpPr>
          <a:xfrm>
            <a:off x="30" y="15"/>
            <a:ext cx="6981416" cy="10286985"/>
            <a:chOff x="0" y="0"/>
            <a:chExt cx="9308554" cy="13715980"/>
          </a:xfrm>
        </p:grpSpPr>
        <p:sp>
          <p:nvSpPr>
            <p:cNvPr id="16" name="Freeform 14">
              <a:extLst>
                <a:ext uri="{FF2B5EF4-FFF2-40B4-BE49-F238E27FC236}">
                  <a16:creationId xmlns:a16="http://schemas.microsoft.com/office/drawing/2014/main" id="{6DB92010-F62F-05FF-18BD-6904661390B8}"/>
                </a:ext>
              </a:extLst>
            </p:cNvPr>
            <p:cNvSpPr/>
            <p:nvPr/>
          </p:nvSpPr>
          <p:spPr>
            <a:xfrm>
              <a:off x="0" y="0"/>
              <a:ext cx="9308592" cy="13716000"/>
            </a:xfrm>
            <a:custGeom>
              <a:avLst/>
              <a:gdLst/>
              <a:ahLst/>
              <a:cxnLst/>
              <a:rect l="l" t="t" r="r" b="b"/>
              <a:pathLst>
                <a:path w="9308592" h="13716000">
                  <a:moveTo>
                    <a:pt x="0" y="0"/>
                  </a:moveTo>
                  <a:lnTo>
                    <a:pt x="9308592" y="0"/>
                  </a:lnTo>
                  <a:lnTo>
                    <a:pt x="9308592" y="13716000"/>
                  </a:lnTo>
                  <a:lnTo>
                    <a:pt x="0" y="13716000"/>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sv-SE"/>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682241"/>
        </a:solidFill>
        <a:effectLst/>
      </p:bgPr>
    </p:bg>
    <p:spTree>
      <p:nvGrpSpPr>
        <p:cNvPr id="1" name=""/>
        <p:cNvGrpSpPr/>
        <p:nvPr/>
      </p:nvGrpSpPr>
      <p:grpSpPr>
        <a:xfrm>
          <a:off x="0" y="0"/>
          <a:ext cx="0" cy="0"/>
          <a:chOff x="0" y="0"/>
          <a:chExt cx="0" cy="0"/>
        </a:xfrm>
      </p:grpSpPr>
      <p:grpSp>
        <p:nvGrpSpPr>
          <p:cNvPr id="2" name="Group 2"/>
          <p:cNvGrpSpPr/>
          <p:nvPr/>
        </p:nvGrpSpPr>
        <p:grpSpPr>
          <a:xfrm>
            <a:off x="13508182" y="267710"/>
            <a:ext cx="4309777" cy="535781"/>
            <a:chOff x="0" y="0"/>
            <a:chExt cx="5746369" cy="714375"/>
          </a:xfrm>
        </p:grpSpPr>
        <p:sp>
          <p:nvSpPr>
            <p:cNvPr id="3" name="Freeform 3"/>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sv-SE"/>
            </a:p>
          </p:txBody>
        </p:sp>
      </p:grpSp>
      <p:grpSp>
        <p:nvGrpSpPr>
          <p:cNvPr id="4" name="Group 4"/>
          <p:cNvGrpSpPr/>
          <p:nvPr/>
        </p:nvGrpSpPr>
        <p:grpSpPr>
          <a:xfrm rot="-223806">
            <a:off x="2816138" y="8254275"/>
            <a:ext cx="4068128" cy="855059"/>
            <a:chOff x="0" y="0"/>
            <a:chExt cx="5424171" cy="1140078"/>
          </a:xfrm>
        </p:grpSpPr>
        <p:sp>
          <p:nvSpPr>
            <p:cNvPr id="5" name="Freeform 5"/>
            <p:cNvSpPr/>
            <p:nvPr/>
          </p:nvSpPr>
          <p:spPr>
            <a:xfrm>
              <a:off x="0" y="0"/>
              <a:ext cx="5424170" cy="1140079"/>
            </a:xfrm>
            <a:custGeom>
              <a:avLst/>
              <a:gdLst/>
              <a:ahLst/>
              <a:cxnLst/>
              <a:rect l="l" t="t" r="r" b="b"/>
              <a:pathLst>
                <a:path w="5424170" h="1140079">
                  <a:moveTo>
                    <a:pt x="0" y="0"/>
                  </a:moveTo>
                  <a:lnTo>
                    <a:pt x="5424170" y="0"/>
                  </a:lnTo>
                  <a:lnTo>
                    <a:pt x="5424170" y="1140079"/>
                  </a:lnTo>
                  <a:lnTo>
                    <a:pt x="0" y="1140079"/>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sv-SE"/>
            </a:p>
          </p:txBody>
        </p:sp>
      </p:grpSp>
      <p:grpSp>
        <p:nvGrpSpPr>
          <p:cNvPr id="6" name="Group 6"/>
          <p:cNvGrpSpPr/>
          <p:nvPr/>
        </p:nvGrpSpPr>
        <p:grpSpPr>
          <a:xfrm rot="5400000">
            <a:off x="2171235" y="-2171265"/>
            <a:ext cx="4068674" cy="8411204"/>
            <a:chOff x="0" y="0"/>
            <a:chExt cx="5424899" cy="11214939"/>
          </a:xfrm>
        </p:grpSpPr>
        <p:sp>
          <p:nvSpPr>
            <p:cNvPr id="7" name="Freeform 7"/>
            <p:cNvSpPr/>
            <p:nvPr/>
          </p:nvSpPr>
          <p:spPr>
            <a:xfrm>
              <a:off x="0" y="0"/>
              <a:ext cx="5424932" cy="11214989"/>
            </a:xfrm>
            <a:custGeom>
              <a:avLst/>
              <a:gdLst/>
              <a:ahLst/>
              <a:cxnLst/>
              <a:rect l="l" t="t" r="r" b="b"/>
              <a:pathLst>
                <a:path w="5424932" h="11214989">
                  <a:moveTo>
                    <a:pt x="0" y="11214989"/>
                  </a:moveTo>
                  <a:lnTo>
                    <a:pt x="0" y="0"/>
                  </a:lnTo>
                  <a:lnTo>
                    <a:pt x="5424932" y="11214989"/>
                  </a:lnTo>
                  <a:close/>
                </a:path>
              </a:pathLst>
            </a:custGeom>
            <a:solidFill>
              <a:srgbClr val="7B284D"/>
            </a:solidFill>
          </p:spPr>
          <p:txBody>
            <a:bodyPr/>
            <a:lstStyle/>
            <a:p>
              <a:endParaRPr lang="sv-SE"/>
            </a:p>
          </p:txBody>
        </p:sp>
      </p:grpSp>
      <p:grpSp>
        <p:nvGrpSpPr>
          <p:cNvPr id="8" name="Group 8"/>
          <p:cNvGrpSpPr/>
          <p:nvPr/>
        </p:nvGrpSpPr>
        <p:grpSpPr>
          <a:xfrm rot="-5400000">
            <a:off x="13875662" y="5874647"/>
            <a:ext cx="2100253" cy="6724455"/>
            <a:chOff x="0" y="0"/>
            <a:chExt cx="2800337" cy="8965940"/>
          </a:xfrm>
        </p:grpSpPr>
        <p:sp>
          <p:nvSpPr>
            <p:cNvPr id="9" name="Freeform 9"/>
            <p:cNvSpPr/>
            <p:nvPr/>
          </p:nvSpPr>
          <p:spPr>
            <a:xfrm>
              <a:off x="0" y="0"/>
              <a:ext cx="2800350" cy="8965946"/>
            </a:xfrm>
            <a:custGeom>
              <a:avLst/>
              <a:gdLst/>
              <a:ahLst/>
              <a:cxnLst/>
              <a:rect l="l" t="t" r="r" b="b"/>
              <a:pathLst>
                <a:path w="2800350" h="8965946">
                  <a:moveTo>
                    <a:pt x="0" y="8965946"/>
                  </a:moveTo>
                  <a:lnTo>
                    <a:pt x="0" y="0"/>
                  </a:lnTo>
                  <a:lnTo>
                    <a:pt x="2800350" y="8965946"/>
                  </a:lnTo>
                  <a:close/>
                </a:path>
              </a:pathLst>
            </a:custGeom>
            <a:solidFill>
              <a:srgbClr val="7B284D"/>
            </a:solidFill>
          </p:spPr>
          <p:txBody>
            <a:bodyPr/>
            <a:lstStyle/>
            <a:p>
              <a:endParaRPr lang="sv-SE"/>
            </a:p>
          </p:txBody>
        </p:sp>
      </p:grpSp>
      <p:sp>
        <p:nvSpPr>
          <p:cNvPr id="10" name="TextBox 10"/>
          <p:cNvSpPr txBox="1"/>
          <p:nvPr/>
        </p:nvSpPr>
        <p:spPr>
          <a:xfrm>
            <a:off x="1101704" y="1095375"/>
            <a:ext cx="439703" cy="611505"/>
          </a:xfrm>
          <a:prstGeom prst="rect">
            <a:avLst/>
          </a:prstGeom>
        </p:spPr>
        <p:txBody>
          <a:bodyPr lIns="0" tIns="0" rIns="0" bIns="0" rtlCol="0" anchor="t">
            <a:spAutoFit/>
          </a:bodyPr>
          <a:lstStyle/>
          <a:p>
            <a:pPr algn="ctr">
              <a:lnSpc>
                <a:spcPts val="4860"/>
              </a:lnSpc>
            </a:pPr>
            <a:r>
              <a:rPr lang="en-US" sz="4500">
                <a:solidFill>
                  <a:srgbClr val="C69DB1"/>
                </a:solidFill>
                <a:latin typeface="Work Sans"/>
                <a:ea typeface="Work Sans"/>
                <a:cs typeface="Work Sans"/>
                <a:sym typeface="Work Sans"/>
              </a:rPr>
              <a:t>.</a:t>
            </a:r>
          </a:p>
        </p:txBody>
      </p:sp>
      <p:sp>
        <p:nvSpPr>
          <p:cNvPr id="11" name="TextBox 11"/>
          <p:cNvSpPr txBox="1"/>
          <p:nvPr/>
        </p:nvSpPr>
        <p:spPr>
          <a:xfrm>
            <a:off x="1321556" y="1401127"/>
            <a:ext cx="264489" cy="374600"/>
          </a:xfrm>
          <a:prstGeom prst="rect">
            <a:avLst/>
          </a:prstGeom>
        </p:spPr>
        <p:txBody>
          <a:bodyPr lIns="0" tIns="0" rIns="0" bIns="0" rtlCol="0" anchor="t">
            <a:spAutoFit/>
          </a:bodyPr>
          <a:lstStyle/>
          <a:p>
            <a:pPr algn="ctr">
              <a:lnSpc>
                <a:spcPts val="2922"/>
              </a:lnSpc>
            </a:pPr>
            <a:r>
              <a:rPr lang="en-US" sz="2706">
                <a:solidFill>
                  <a:srgbClr val="C69DB1"/>
                </a:solidFill>
                <a:latin typeface="Work Sans"/>
                <a:ea typeface="Work Sans"/>
                <a:cs typeface="Work Sans"/>
                <a:sym typeface="Work Sans"/>
              </a:rPr>
              <a:t>.</a:t>
            </a:r>
          </a:p>
        </p:txBody>
      </p:sp>
      <p:sp>
        <p:nvSpPr>
          <p:cNvPr id="12" name="TextBox 12"/>
          <p:cNvSpPr txBox="1"/>
          <p:nvPr/>
        </p:nvSpPr>
        <p:spPr>
          <a:xfrm>
            <a:off x="1407505" y="1146267"/>
            <a:ext cx="352096" cy="493052"/>
          </a:xfrm>
          <a:prstGeom prst="rect">
            <a:avLst/>
          </a:prstGeom>
        </p:spPr>
        <p:txBody>
          <a:bodyPr lIns="0" tIns="0" rIns="0" bIns="0" rtlCol="0" anchor="t">
            <a:spAutoFit/>
          </a:bodyPr>
          <a:lstStyle/>
          <a:p>
            <a:pPr algn="ctr">
              <a:lnSpc>
                <a:spcPts val="3891"/>
              </a:lnSpc>
            </a:pPr>
            <a:r>
              <a:rPr lang="en-US" sz="3603">
                <a:solidFill>
                  <a:srgbClr val="C69DB1"/>
                </a:solidFill>
                <a:latin typeface="Work Sans"/>
                <a:ea typeface="Work Sans"/>
                <a:cs typeface="Work Sans"/>
                <a:sym typeface="Work Sans"/>
              </a:rPr>
              <a:t>.</a:t>
            </a:r>
          </a:p>
        </p:txBody>
      </p:sp>
      <p:sp>
        <p:nvSpPr>
          <p:cNvPr id="13" name="Freeform 13"/>
          <p:cNvSpPr/>
          <p:nvPr/>
        </p:nvSpPr>
        <p:spPr>
          <a:xfrm>
            <a:off x="597377" y="1436638"/>
            <a:ext cx="862646" cy="898554"/>
          </a:xfrm>
          <a:custGeom>
            <a:avLst/>
            <a:gdLst/>
            <a:ahLst/>
            <a:cxnLst/>
            <a:rect l="l" t="t" r="r" b="b"/>
            <a:pathLst>
              <a:path w="862646" h="898554">
                <a:moveTo>
                  <a:pt x="0" y="0"/>
                </a:moveTo>
                <a:lnTo>
                  <a:pt x="862646" y="0"/>
                </a:lnTo>
                <a:lnTo>
                  <a:pt x="862646" y="898553"/>
                </a:lnTo>
                <a:lnTo>
                  <a:pt x="0" y="898553"/>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14" name="Freeform 14"/>
          <p:cNvSpPr/>
          <p:nvPr/>
        </p:nvSpPr>
        <p:spPr>
          <a:xfrm rot="401528">
            <a:off x="12774589" y="9143667"/>
            <a:ext cx="1160383" cy="989969"/>
          </a:xfrm>
          <a:custGeom>
            <a:avLst/>
            <a:gdLst/>
            <a:ahLst/>
            <a:cxnLst/>
            <a:rect l="l" t="t" r="r" b="b"/>
            <a:pathLst>
              <a:path w="1160383" h="989969">
                <a:moveTo>
                  <a:pt x="0" y="0"/>
                </a:moveTo>
                <a:lnTo>
                  <a:pt x="1160383" y="0"/>
                </a:lnTo>
                <a:lnTo>
                  <a:pt x="1160383" y="989969"/>
                </a:lnTo>
                <a:lnTo>
                  <a:pt x="0" y="989969"/>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15" name="Freeform 15"/>
          <p:cNvSpPr/>
          <p:nvPr/>
        </p:nvSpPr>
        <p:spPr>
          <a:xfrm rot="643964">
            <a:off x="16024652" y="8093342"/>
            <a:ext cx="1059563" cy="1034792"/>
          </a:xfrm>
          <a:custGeom>
            <a:avLst/>
            <a:gdLst/>
            <a:ahLst/>
            <a:cxnLst/>
            <a:rect l="l" t="t" r="r" b="b"/>
            <a:pathLst>
              <a:path w="1059563" h="1034792">
                <a:moveTo>
                  <a:pt x="0" y="0"/>
                </a:moveTo>
                <a:lnTo>
                  <a:pt x="1059563" y="0"/>
                </a:lnTo>
                <a:lnTo>
                  <a:pt x="1059563" y="1034792"/>
                </a:lnTo>
                <a:lnTo>
                  <a:pt x="0" y="1034792"/>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16" name="TextBox 16"/>
          <p:cNvSpPr txBox="1"/>
          <p:nvPr/>
        </p:nvSpPr>
        <p:spPr>
          <a:xfrm>
            <a:off x="10138126" y="2626103"/>
            <a:ext cx="5706892" cy="640080"/>
          </a:xfrm>
          <a:prstGeom prst="rect">
            <a:avLst/>
          </a:prstGeom>
        </p:spPr>
        <p:txBody>
          <a:bodyPr lIns="0" tIns="0" rIns="0" bIns="0" rtlCol="0" anchor="t">
            <a:spAutoFit/>
          </a:bodyPr>
          <a:lstStyle/>
          <a:p>
            <a:pPr algn="ctr">
              <a:lnSpc>
                <a:spcPts val="4860"/>
              </a:lnSpc>
            </a:pPr>
            <a:r>
              <a:rPr lang="en-US" sz="4500" b="1">
                <a:solidFill>
                  <a:srgbClr val="C69DB1"/>
                </a:solidFill>
                <a:latin typeface="Work Sans Bold"/>
                <a:ea typeface="Work Sans Bold"/>
                <a:cs typeface="Work Sans Bold"/>
                <a:sym typeface="Work Sans Bold"/>
              </a:rPr>
              <a:t>Det här är jag!</a:t>
            </a:r>
          </a:p>
        </p:txBody>
      </p:sp>
      <p:sp>
        <p:nvSpPr>
          <p:cNvPr id="17" name="Freeform 17"/>
          <p:cNvSpPr/>
          <p:nvPr/>
        </p:nvSpPr>
        <p:spPr>
          <a:xfrm rot="522965">
            <a:off x="10800952" y="3108339"/>
            <a:ext cx="4254301" cy="791525"/>
          </a:xfrm>
          <a:custGeom>
            <a:avLst/>
            <a:gdLst/>
            <a:ahLst/>
            <a:cxnLst/>
            <a:rect l="l" t="t" r="r" b="b"/>
            <a:pathLst>
              <a:path w="4254301" h="791525">
                <a:moveTo>
                  <a:pt x="0" y="0"/>
                </a:moveTo>
                <a:lnTo>
                  <a:pt x="4254301" y="0"/>
                </a:lnTo>
                <a:lnTo>
                  <a:pt x="4254301" y="791525"/>
                </a:lnTo>
                <a:lnTo>
                  <a:pt x="0" y="791525"/>
                </a:lnTo>
                <a:lnTo>
                  <a:pt x="0" y="0"/>
                </a:lnTo>
                <a:close/>
              </a:path>
            </a:pathLst>
          </a:custGeom>
          <a:blipFill>
            <a:blip>
              <a:extLst>
                <a:ext uri="{96DAC541-7B7A-43D3-8B79-37D633B846F1}">
                  <asvg:svgBlip xmlns:asvg="http://schemas.microsoft.com/office/drawing/2016/SVG/main" r:embed="rId8"/>
                </a:ext>
              </a:extLst>
            </a:blip>
            <a:stretch>
              <a:fillRect t="-10120" b="-10120"/>
            </a:stretch>
          </a:blipFill>
        </p:spPr>
        <p:txBody>
          <a:bodyPr/>
          <a:lstStyle/>
          <a:p>
            <a:endParaRPr lang="sv-SE"/>
          </a:p>
        </p:txBody>
      </p:sp>
      <p:grpSp>
        <p:nvGrpSpPr>
          <p:cNvPr id="18" name="Group 18"/>
          <p:cNvGrpSpPr/>
          <p:nvPr/>
        </p:nvGrpSpPr>
        <p:grpSpPr>
          <a:xfrm rot="191648">
            <a:off x="2949545" y="2002207"/>
            <a:ext cx="4334615" cy="5753075"/>
            <a:chOff x="0" y="0"/>
            <a:chExt cx="812800" cy="1078781"/>
          </a:xfrm>
        </p:grpSpPr>
        <p:sp>
          <p:nvSpPr>
            <p:cNvPr id="19" name="Freeform 19"/>
            <p:cNvSpPr/>
            <p:nvPr/>
          </p:nvSpPr>
          <p:spPr>
            <a:xfrm>
              <a:off x="0" y="0"/>
              <a:ext cx="812800" cy="1078781"/>
            </a:xfrm>
            <a:custGeom>
              <a:avLst/>
              <a:gdLst/>
              <a:ahLst/>
              <a:cxnLst/>
              <a:rect l="l" t="t" r="r" b="b"/>
              <a:pathLst>
                <a:path w="812800" h="1078781">
                  <a:moveTo>
                    <a:pt x="76801" y="0"/>
                  </a:moveTo>
                  <a:lnTo>
                    <a:pt x="735999" y="0"/>
                  </a:lnTo>
                  <a:cubicBezTo>
                    <a:pt x="756368" y="0"/>
                    <a:pt x="775903" y="8092"/>
                    <a:pt x="790306" y="22494"/>
                  </a:cubicBezTo>
                  <a:cubicBezTo>
                    <a:pt x="804708" y="36897"/>
                    <a:pt x="812800" y="56432"/>
                    <a:pt x="812800" y="76801"/>
                  </a:cubicBezTo>
                  <a:lnTo>
                    <a:pt x="812800" y="1001980"/>
                  </a:lnTo>
                  <a:cubicBezTo>
                    <a:pt x="812800" y="1044396"/>
                    <a:pt x="778415" y="1078781"/>
                    <a:pt x="735999" y="1078781"/>
                  </a:cubicBezTo>
                  <a:lnTo>
                    <a:pt x="76801" y="1078781"/>
                  </a:lnTo>
                  <a:cubicBezTo>
                    <a:pt x="56432" y="1078781"/>
                    <a:pt x="36897" y="1070689"/>
                    <a:pt x="22494" y="1056286"/>
                  </a:cubicBezTo>
                  <a:cubicBezTo>
                    <a:pt x="8092" y="1041883"/>
                    <a:pt x="0" y="1022349"/>
                    <a:pt x="0" y="1001980"/>
                  </a:cubicBezTo>
                  <a:lnTo>
                    <a:pt x="0" y="76801"/>
                  </a:lnTo>
                  <a:cubicBezTo>
                    <a:pt x="0" y="56432"/>
                    <a:pt x="8092" y="36897"/>
                    <a:pt x="22494" y="22494"/>
                  </a:cubicBezTo>
                  <a:cubicBezTo>
                    <a:pt x="36897" y="8092"/>
                    <a:pt x="56432" y="0"/>
                    <a:pt x="76801" y="0"/>
                  </a:cubicBezTo>
                  <a:close/>
                </a:path>
              </a:pathLst>
            </a:custGeom>
            <a:solidFill>
              <a:srgbClr val="000000">
                <a:alpha val="0"/>
              </a:srgbClr>
            </a:solidFill>
            <a:ln w="12700" cap="rnd">
              <a:solidFill>
                <a:srgbClr val="000000"/>
              </a:solidFill>
              <a:prstDash val="solid"/>
              <a:round/>
            </a:ln>
          </p:spPr>
          <p:txBody>
            <a:bodyPr/>
            <a:lstStyle/>
            <a:p>
              <a:endParaRPr lang="sv-SE"/>
            </a:p>
          </p:txBody>
        </p:sp>
      </p:grpSp>
      <p:sp>
        <p:nvSpPr>
          <p:cNvPr id="20" name="TextBox 20"/>
          <p:cNvSpPr txBox="1"/>
          <p:nvPr/>
        </p:nvSpPr>
        <p:spPr>
          <a:xfrm>
            <a:off x="8984692" y="4291062"/>
            <a:ext cx="8740178" cy="2733675"/>
          </a:xfrm>
          <a:prstGeom prst="rect">
            <a:avLst/>
          </a:prstGeom>
        </p:spPr>
        <p:txBody>
          <a:bodyPr lIns="0" tIns="0" rIns="0" bIns="0" rtlCol="0" anchor="t">
            <a:spAutoFit/>
          </a:bodyPr>
          <a:lstStyle/>
          <a:p>
            <a:pPr marL="802386" lvl="2" indent="-267462" algn="l">
              <a:lnSpc>
                <a:spcPts val="4320"/>
              </a:lnSpc>
              <a:buFont typeface="Arial"/>
              <a:buChar char="⚬"/>
            </a:pPr>
            <a:r>
              <a:rPr lang="en-US" sz="3600">
                <a:solidFill>
                  <a:srgbClr val="C69DB1"/>
                </a:solidFill>
                <a:latin typeface="Work Sans"/>
                <a:ea typeface="Work Sans"/>
                <a:cs typeface="Work Sans"/>
                <a:sym typeface="Work Sans"/>
              </a:rPr>
              <a:t>Fyll på med några punkter om dig själv</a:t>
            </a:r>
          </a:p>
          <a:p>
            <a:pPr marL="802386" lvl="2" indent="-267462" algn="l">
              <a:lnSpc>
                <a:spcPts val="4320"/>
              </a:lnSpc>
              <a:buFont typeface="Arial"/>
              <a:buChar char="⚬"/>
            </a:pPr>
            <a:r>
              <a:rPr lang="en-US" sz="3600">
                <a:solidFill>
                  <a:srgbClr val="C69DB1"/>
                </a:solidFill>
                <a:latin typeface="Work Sans"/>
                <a:ea typeface="Work Sans"/>
                <a:cs typeface="Work Sans"/>
                <a:sym typeface="Work Sans"/>
              </a:rPr>
              <a:t>Byt gärna även ut loggan och bilden, till dig själv och ditt företags / skolas logga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A5165"/>
        </a:solidFill>
        <a:effectLst/>
      </p:bgPr>
    </p:bg>
    <p:spTree>
      <p:nvGrpSpPr>
        <p:cNvPr id="1" name=""/>
        <p:cNvGrpSpPr/>
        <p:nvPr/>
      </p:nvGrpSpPr>
      <p:grpSpPr>
        <a:xfrm>
          <a:off x="0" y="0"/>
          <a:ext cx="0" cy="0"/>
          <a:chOff x="0" y="0"/>
          <a:chExt cx="0" cy="0"/>
        </a:xfrm>
      </p:grpSpPr>
      <p:grpSp>
        <p:nvGrpSpPr>
          <p:cNvPr id="2" name="Group 2"/>
          <p:cNvGrpSpPr/>
          <p:nvPr/>
        </p:nvGrpSpPr>
        <p:grpSpPr>
          <a:xfrm>
            <a:off x="13508182" y="267710"/>
            <a:ext cx="4309777" cy="535781"/>
            <a:chOff x="0" y="0"/>
            <a:chExt cx="5746369" cy="714375"/>
          </a:xfrm>
        </p:grpSpPr>
        <p:sp>
          <p:nvSpPr>
            <p:cNvPr id="3" name="Freeform 3"/>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sv-SE"/>
            </a:p>
          </p:txBody>
        </p:sp>
      </p:grpSp>
      <p:grpSp>
        <p:nvGrpSpPr>
          <p:cNvPr id="4" name="Group 4"/>
          <p:cNvGrpSpPr/>
          <p:nvPr/>
        </p:nvGrpSpPr>
        <p:grpSpPr>
          <a:xfrm rot="-223806">
            <a:off x="11998804" y="8271818"/>
            <a:ext cx="4068128" cy="855059"/>
            <a:chOff x="0" y="0"/>
            <a:chExt cx="5424171" cy="1140078"/>
          </a:xfrm>
        </p:grpSpPr>
        <p:sp>
          <p:nvSpPr>
            <p:cNvPr id="5" name="Freeform 5"/>
            <p:cNvSpPr/>
            <p:nvPr/>
          </p:nvSpPr>
          <p:spPr>
            <a:xfrm>
              <a:off x="0" y="0"/>
              <a:ext cx="5424170" cy="1140079"/>
            </a:xfrm>
            <a:custGeom>
              <a:avLst/>
              <a:gdLst/>
              <a:ahLst/>
              <a:cxnLst/>
              <a:rect l="l" t="t" r="r" b="b"/>
              <a:pathLst>
                <a:path w="5424170" h="1140079">
                  <a:moveTo>
                    <a:pt x="0" y="0"/>
                  </a:moveTo>
                  <a:lnTo>
                    <a:pt x="5424170" y="0"/>
                  </a:lnTo>
                  <a:lnTo>
                    <a:pt x="5424170" y="1140079"/>
                  </a:lnTo>
                  <a:lnTo>
                    <a:pt x="0" y="1140079"/>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sv-SE"/>
            </a:p>
          </p:txBody>
        </p:sp>
      </p:grpSp>
      <p:grpSp>
        <p:nvGrpSpPr>
          <p:cNvPr id="6" name="Group 6"/>
          <p:cNvGrpSpPr/>
          <p:nvPr/>
        </p:nvGrpSpPr>
        <p:grpSpPr>
          <a:xfrm rot="5400000">
            <a:off x="2171265" y="-2171588"/>
            <a:ext cx="4068674" cy="8411204"/>
            <a:chOff x="0" y="0"/>
            <a:chExt cx="5424899" cy="11214939"/>
          </a:xfrm>
        </p:grpSpPr>
        <p:sp>
          <p:nvSpPr>
            <p:cNvPr id="7" name="Freeform 7"/>
            <p:cNvSpPr/>
            <p:nvPr/>
          </p:nvSpPr>
          <p:spPr>
            <a:xfrm>
              <a:off x="0" y="0"/>
              <a:ext cx="5424932" cy="11214989"/>
            </a:xfrm>
            <a:custGeom>
              <a:avLst/>
              <a:gdLst/>
              <a:ahLst/>
              <a:cxnLst/>
              <a:rect l="l" t="t" r="r" b="b"/>
              <a:pathLst>
                <a:path w="5424932" h="11214989">
                  <a:moveTo>
                    <a:pt x="0" y="11214989"/>
                  </a:moveTo>
                  <a:lnTo>
                    <a:pt x="0" y="0"/>
                  </a:lnTo>
                  <a:lnTo>
                    <a:pt x="5424932" y="11214989"/>
                  </a:lnTo>
                  <a:close/>
                </a:path>
              </a:pathLst>
            </a:custGeom>
            <a:solidFill>
              <a:srgbClr val="2B4D60"/>
            </a:solidFill>
          </p:spPr>
          <p:txBody>
            <a:bodyPr/>
            <a:lstStyle/>
            <a:p>
              <a:endParaRPr lang="sv-SE"/>
            </a:p>
          </p:txBody>
        </p:sp>
      </p:grpSp>
      <p:grpSp>
        <p:nvGrpSpPr>
          <p:cNvPr id="8" name="Group 8"/>
          <p:cNvGrpSpPr/>
          <p:nvPr/>
        </p:nvGrpSpPr>
        <p:grpSpPr>
          <a:xfrm>
            <a:off x="0" y="7853831"/>
            <a:ext cx="7683477" cy="2433169"/>
            <a:chOff x="0" y="0"/>
            <a:chExt cx="10244636" cy="3244225"/>
          </a:xfrm>
        </p:grpSpPr>
        <p:sp>
          <p:nvSpPr>
            <p:cNvPr id="9" name="Freeform 9"/>
            <p:cNvSpPr/>
            <p:nvPr/>
          </p:nvSpPr>
          <p:spPr>
            <a:xfrm>
              <a:off x="0" y="0"/>
              <a:ext cx="10244649" cy="3244231"/>
            </a:xfrm>
            <a:custGeom>
              <a:avLst/>
              <a:gdLst/>
              <a:ahLst/>
              <a:cxnLst/>
              <a:rect l="l" t="t" r="r" b="b"/>
              <a:pathLst>
                <a:path w="10244649" h="3244231">
                  <a:moveTo>
                    <a:pt x="0" y="3244231"/>
                  </a:moveTo>
                  <a:lnTo>
                    <a:pt x="0" y="0"/>
                  </a:lnTo>
                  <a:lnTo>
                    <a:pt x="10244649" y="3244231"/>
                  </a:lnTo>
                  <a:close/>
                </a:path>
              </a:pathLst>
            </a:custGeom>
            <a:solidFill>
              <a:srgbClr val="2B4D60"/>
            </a:solidFill>
          </p:spPr>
          <p:txBody>
            <a:bodyPr/>
            <a:lstStyle/>
            <a:p>
              <a:endParaRPr lang="sv-SE"/>
            </a:p>
          </p:txBody>
        </p:sp>
      </p:grpSp>
      <p:sp>
        <p:nvSpPr>
          <p:cNvPr id="10" name="TextBox 10"/>
          <p:cNvSpPr txBox="1"/>
          <p:nvPr/>
        </p:nvSpPr>
        <p:spPr>
          <a:xfrm>
            <a:off x="3332288" y="2963233"/>
            <a:ext cx="5706892" cy="640080"/>
          </a:xfrm>
          <a:prstGeom prst="rect">
            <a:avLst/>
          </a:prstGeom>
        </p:spPr>
        <p:txBody>
          <a:bodyPr lIns="0" tIns="0" rIns="0" bIns="0" rtlCol="0" anchor="t">
            <a:spAutoFit/>
          </a:bodyPr>
          <a:lstStyle/>
          <a:p>
            <a:pPr algn="ctr">
              <a:lnSpc>
                <a:spcPts val="4860"/>
              </a:lnSpc>
            </a:pPr>
            <a:r>
              <a:rPr lang="en-US" sz="4500" b="1">
                <a:solidFill>
                  <a:srgbClr val="A2B7C8"/>
                </a:solidFill>
                <a:latin typeface="Work Sans Bold"/>
                <a:ea typeface="Work Sans Bold"/>
                <a:cs typeface="Work Sans Bold"/>
                <a:sym typeface="Work Sans Bold"/>
              </a:rPr>
              <a:t>Det här är jag!</a:t>
            </a:r>
          </a:p>
        </p:txBody>
      </p:sp>
      <p:sp>
        <p:nvSpPr>
          <p:cNvPr id="11" name="Freeform 11"/>
          <p:cNvSpPr/>
          <p:nvPr/>
        </p:nvSpPr>
        <p:spPr>
          <a:xfrm rot="522965">
            <a:off x="3995113" y="3445470"/>
            <a:ext cx="4254301" cy="791525"/>
          </a:xfrm>
          <a:custGeom>
            <a:avLst/>
            <a:gdLst/>
            <a:ahLst/>
            <a:cxnLst/>
            <a:rect l="l" t="t" r="r" b="b"/>
            <a:pathLst>
              <a:path w="4254301" h="791525">
                <a:moveTo>
                  <a:pt x="0" y="0"/>
                </a:moveTo>
                <a:lnTo>
                  <a:pt x="4254301" y="0"/>
                </a:lnTo>
                <a:lnTo>
                  <a:pt x="4254301" y="791525"/>
                </a:lnTo>
                <a:lnTo>
                  <a:pt x="0" y="791525"/>
                </a:lnTo>
                <a:lnTo>
                  <a:pt x="0" y="0"/>
                </a:lnTo>
                <a:close/>
              </a:path>
            </a:pathLst>
          </a:custGeom>
          <a:blipFill>
            <a:blip>
              <a:extLst>
                <a:ext uri="{96DAC541-7B7A-43D3-8B79-37D633B846F1}">
                  <asvg:svgBlip xmlns:asvg="http://schemas.microsoft.com/office/drawing/2016/SVG/main" r:embed="rId5"/>
                </a:ext>
              </a:extLst>
            </a:blip>
            <a:stretch>
              <a:fillRect t="-10120" b="-10120"/>
            </a:stretch>
          </a:blipFill>
        </p:spPr>
        <p:txBody>
          <a:bodyPr/>
          <a:lstStyle/>
          <a:p>
            <a:endParaRPr lang="sv-SE"/>
          </a:p>
        </p:txBody>
      </p:sp>
      <p:grpSp>
        <p:nvGrpSpPr>
          <p:cNvPr id="12" name="Group 12"/>
          <p:cNvGrpSpPr/>
          <p:nvPr/>
        </p:nvGrpSpPr>
        <p:grpSpPr>
          <a:xfrm rot="191648">
            <a:off x="12132211" y="1984464"/>
            <a:ext cx="4334615" cy="5753075"/>
            <a:chOff x="0" y="0"/>
            <a:chExt cx="812800" cy="1078781"/>
          </a:xfrm>
        </p:grpSpPr>
        <p:sp>
          <p:nvSpPr>
            <p:cNvPr id="13" name="Freeform 13"/>
            <p:cNvSpPr/>
            <p:nvPr/>
          </p:nvSpPr>
          <p:spPr>
            <a:xfrm>
              <a:off x="0" y="0"/>
              <a:ext cx="812800" cy="1078781"/>
            </a:xfrm>
            <a:custGeom>
              <a:avLst/>
              <a:gdLst/>
              <a:ahLst/>
              <a:cxnLst/>
              <a:rect l="l" t="t" r="r" b="b"/>
              <a:pathLst>
                <a:path w="812800" h="1078781">
                  <a:moveTo>
                    <a:pt x="76801" y="0"/>
                  </a:moveTo>
                  <a:lnTo>
                    <a:pt x="735999" y="0"/>
                  </a:lnTo>
                  <a:cubicBezTo>
                    <a:pt x="756368" y="0"/>
                    <a:pt x="775903" y="8092"/>
                    <a:pt x="790306" y="22494"/>
                  </a:cubicBezTo>
                  <a:cubicBezTo>
                    <a:pt x="804708" y="36897"/>
                    <a:pt x="812800" y="56432"/>
                    <a:pt x="812800" y="76801"/>
                  </a:cubicBezTo>
                  <a:lnTo>
                    <a:pt x="812800" y="1001980"/>
                  </a:lnTo>
                  <a:cubicBezTo>
                    <a:pt x="812800" y="1044396"/>
                    <a:pt x="778415" y="1078781"/>
                    <a:pt x="735999" y="1078781"/>
                  </a:cubicBezTo>
                  <a:lnTo>
                    <a:pt x="76801" y="1078781"/>
                  </a:lnTo>
                  <a:cubicBezTo>
                    <a:pt x="56432" y="1078781"/>
                    <a:pt x="36897" y="1070689"/>
                    <a:pt x="22494" y="1056286"/>
                  </a:cubicBezTo>
                  <a:cubicBezTo>
                    <a:pt x="8092" y="1041883"/>
                    <a:pt x="0" y="1022349"/>
                    <a:pt x="0" y="1001980"/>
                  </a:cubicBezTo>
                  <a:lnTo>
                    <a:pt x="0" y="76801"/>
                  </a:lnTo>
                  <a:cubicBezTo>
                    <a:pt x="0" y="56432"/>
                    <a:pt x="8092" y="36897"/>
                    <a:pt x="22494" y="22494"/>
                  </a:cubicBezTo>
                  <a:cubicBezTo>
                    <a:pt x="36897" y="8092"/>
                    <a:pt x="56432" y="0"/>
                    <a:pt x="76801" y="0"/>
                  </a:cubicBezTo>
                  <a:close/>
                </a:path>
              </a:pathLst>
            </a:custGeom>
            <a:solidFill>
              <a:srgbClr val="000000">
                <a:alpha val="0"/>
              </a:srgbClr>
            </a:solidFill>
            <a:ln w="12700" cap="rnd">
              <a:solidFill>
                <a:srgbClr val="000000"/>
              </a:solidFill>
              <a:prstDash val="solid"/>
              <a:round/>
            </a:ln>
          </p:spPr>
          <p:txBody>
            <a:bodyPr/>
            <a:lstStyle/>
            <a:p>
              <a:endParaRPr lang="sv-SE"/>
            </a:p>
          </p:txBody>
        </p:sp>
      </p:grpSp>
      <p:sp>
        <p:nvSpPr>
          <p:cNvPr id="14" name="TextBox 14"/>
          <p:cNvSpPr txBox="1"/>
          <p:nvPr/>
        </p:nvSpPr>
        <p:spPr>
          <a:xfrm>
            <a:off x="2178853" y="4628192"/>
            <a:ext cx="8740178" cy="2733675"/>
          </a:xfrm>
          <a:prstGeom prst="rect">
            <a:avLst/>
          </a:prstGeom>
        </p:spPr>
        <p:txBody>
          <a:bodyPr lIns="0" tIns="0" rIns="0" bIns="0" rtlCol="0" anchor="t">
            <a:spAutoFit/>
          </a:bodyPr>
          <a:lstStyle/>
          <a:p>
            <a:pPr marL="802386" lvl="2" indent="-267462" algn="l">
              <a:lnSpc>
                <a:spcPts val="4320"/>
              </a:lnSpc>
              <a:buFont typeface="Arial"/>
              <a:buChar char="⚬"/>
            </a:pPr>
            <a:r>
              <a:rPr lang="en-US" sz="3600">
                <a:solidFill>
                  <a:srgbClr val="A2B7C8"/>
                </a:solidFill>
                <a:latin typeface="Work Sans"/>
                <a:ea typeface="Work Sans"/>
                <a:cs typeface="Work Sans"/>
                <a:sym typeface="Work Sans"/>
              </a:rPr>
              <a:t>Fyll på med några punkter om dig själv</a:t>
            </a:r>
          </a:p>
          <a:p>
            <a:pPr marL="802386" lvl="2" indent="-267462" algn="l">
              <a:lnSpc>
                <a:spcPts val="4320"/>
              </a:lnSpc>
              <a:buFont typeface="Arial"/>
              <a:buChar char="⚬"/>
            </a:pPr>
            <a:r>
              <a:rPr lang="en-US" sz="3600">
                <a:solidFill>
                  <a:srgbClr val="A2B7C8"/>
                </a:solidFill>
                <a:latin typeface="Work Sans"/>
                <a:ea typeface="Work Sans"/>
                <a:cs typeface="Work Sans"/>
                <a:sym typeface="Work Sans"/>
              </a:rPr>
              <a:t>Byt gärna även ut loggan och bilden, till dig själv och ditt företags / skolas logga</a:t>
            </a:r>
          </a:p>
        </p:txBody>
      </p:sp>
      <p:sp>
        <p:nvSpPr>
          <p:cNvPr id="15" name="Freeform 15"/>
          <p:cNvSpPr/>
          <p:nvPr/>
        </p:nvSpPr>
        <p:spPr>
          <a:xfrm rot="-424023">
            <a:off x="4674051" y="9017880"/>
            <a:ext cx="861272" cy="858279"/>
          </a:xfrm>
          <a:custGeom>
            <a:avLst/>
            <a:gdLst/>
            <a:ahLst/>
            <a:cxnLst/>
            <a:rect l="l" t="t" r="r" b="b"/>
            <a:pathLst>
              <a:path w="861272" h="858279">
                <a:moveTo>
                  <a:pt x="0" y="0"/>
                </a:moveTo>
                <a:lnTo>
                  <a:pt x="861273" y="0"/>
                </a:lnTo>
                <a:lnTo>
                  <a:pt x="861273" y="858279"/>
                </a:lnTo>
                <a:lnTo>
                  <a:pt x="0" y="858279"/>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sv-SE"/>
          </a:p>
        </p:txBody>
      </p:sp>
      <p:grpSp>
        <p:nvGrpSpPr>
          <p:cNvPr id="16" name="Group 16"/>
          <p:cNvGrpSpPr/>
          <p:nvPr/>
        </p:nvGrpSpPr>
        <p:grpSpPr>
          <a:xfrm rot="522727">
            <a:off x="1600367" y="2310854"/>
            <a:ext cx="888538" cy="845790"/>
            <a:chOff x="0" y="0"/>
            <a:chExt cx="1184717" cy="1127720"/>
          </a:xfrm>
        </p:grpSpPr>
        <p:sp>
          <p:nvSpPr>
            <p:cNvPr id="17" name="Freeform 17"/>
            <p:cNvSpPr/>
            <p:nvPr/>
          </p:nvSpPr>
          <p:spPr>
            <a:xfrm>
              <a:off x="0" y="0"/>
              <a:ext cx="1184717" cy="1127720"/>
            </a:xfrm>
            <a:custGeom>
              <a:avLst/>
              <a:gdLst/>
              <a:ahLst/>
              <a:cxnLst/>
              <a:rect l="l" t="t" r="r" b="b"/>
              <a:pathLst>
                <a:path w="1184717" h="1127720">
                  <a:moveTo>
                    <a:pt x="0" y="0"/>
                  </a:moveTo>
                  <a:lnTo>
                    <a:pt x="1184717" y="0"/>
                  </a:lnTo>
                  <a:lnTo>
                    <a:pt x="1184717" y="1127720"/>
                  </a:lnTo>
                  <a:lnTo>
                    <a:pt x="0" y="1127720"/>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18" name="TextBox 18"/>
            <p:cNvSpPr txBox="1"/>
            <p:nvPr/>
          </p:nvSpPr>
          <p:spPr>
            <a:xfrm>
              <a:off x="249067" y="19050"/>
              <a:ext cx="686582" cy="712292"/>
            </a:xfrm>
            <a:prstGeom prst="rect">
              <a:avLst/>
            </a:prstGeom>
          </p:spPr>
          <p:txBody>
            <a:bodyPr lIns="0" tIns="0" rIns="0" bIns="0" rtlCol="0" anchor="t">
              <a:spAutoFit/>
            </a:bodyPr>
            <a:lstStyle/>
            <a:p>
              <a:pPr algn="ctr">
                <a:lnSpc>
                  <a:spcPts val="3927"/>
                </a:lnSpc>
              </a:pPr>
              <a:r>
                <a:rPr lang="en-US" sz="3636">
                  <a:solidFill>
                    <a:srgbClr val="67B9E8"/>
                  </a:solidFill>
                  <a:latin typeface="Work Sans"/>
                  <a:ea typeface="Work Sans"/>
                  <a:cs typeface="Work Sans"/>
                  <a:sym typeface="Work Sans"/>
                </a:rPr>
                <a:t>...</a:t>
              </a:r>
            </a:p>
          </p:txBody>
        </p:sp>
      </p:grpSp>
      <p:sp>
        <p:nvSpPr>
          <p:cNvPr id="19" name="Freeform 19"/>
          <p:cNvSpPr/>
          <p:nvPr/>
        </p:nvSpPr>
        <p:spPr>
          <a:xfrm rot="301429">
            <a:off x="808571" y="2764576"/>
            <a:ext cx="1003884" cy="1200727"/>
          </a:xfrm>
          <a:custGeom>
            <a:avLst/>
            <a:gdLst/>
            <a:ahLst/>
            <a:cxnLst/>
            <a:rect l="l" t="t" r="r" b="b"/>
            <a:pathLst>
              <a:path w="1003884" h="1200727">
                <a:moveTo>
                  <a:pt x="0" y="0"/>
                </a:moveTo>
                <a:lnTo>
                  <a:pt x="1003884" y="0"/>
                </a:lnTo>
                <a:lnTo>
                  <a:pt x="1003884" y="1200727"/>
                </a:lnTo>
                <a:lnTo>
                  <a:pt x="0" y="1200727"/>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sv-S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4C394"/>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12460508" y="0"/>
            <a:ext cx="5827492" cy="3597631"/>
            <a:chOff x="0" y="0"/>
            <a:chExt cx="7769990" cy="4796842"/>
          </a:xfrm>
        </p:grpSpPr>
        <p:sp>
          <p:nvSpPr>
            <p:cNvPr id="3" name="Freeform 3"/>
            <p:cNvSpPr/>
            <p:nvPr/>
          </p:nvSpPr>
          <p:spPr>
            <a:xfrm>
              <a:off x="0" y="0"/>
              <a:ext cx="7770023" cy="4796892"/>
            </a:xfrm>
            <a:custGeom>
              <a:avLst/>
              <a:gdLst/>
              <a:ahLst/>
              <a:cxnLst/>
              <a:rect l="l" t="t" r="r" b="b"/>
              <a:pathLst>
                <a:path w="7770023" h="4796892">
                  <a:moveTo>
                    <a:pt x="0" y="4796892"/>
                  </a:moveTo>
                  <a:lnTo>
                    <a:pt x="0" y="0"/>
                  </a:lnTo>
                  <a:lnTo>
                    <a:pt x="7770023" y="4796892"/>
                  </a:lnTo>
                  <a:close/>
                </a:path>
              </a:pathLst>
            </a:custGeom>
            <a:solidFill>
              <a:srgbClr val="C0B084"/>
            </a:solidFill>
          </p:spPr>
          <p:txBody>
            <a:bodyPr/>
            <a:lstStyle/>
            <a:p>
              <a:endParaRPr lang="sv-SE"/>
            </a:p>
          </p:txBody>
        </p:sp>
      </p:grpSp>
      <p:grpSp>
        <p:nvGrpSpPr>
          <p:cNvPr id="4" name="Group 4"/>
          <p:cNvGrpSpPr/>
          <p:nvPr/>
        </p:nvGrpSpPr>
        <p:grpSpPr>
          <a:xfrm>
            <a:off x="13508182" y="267710"/>
            <a:ext cx="4309777" cy="535781"/>
            <a:chOff x="0" y="0"/>
            <a:chExt cx="5746369" cy="714375"/>
          </a:xfrm>
        </p:grpSpPr>
        <p:sp>
          <p:nvSpPr>
            <p:cNvPr id="5" name="Freeform 5"/>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sv-SE"/>
            </a:p>
          </p:txBody>
        </p:sp>
      </p:grpSp>
      <p:grpSp>
        <p:nvGrpSpPr>
          <p:cNvPr id="6" name="Group 6"/>
          <p:cNvGrpSpPr/>
          <p:nvPr/>
        </p:nvGrpSpPr>
        <p:grpSpPr>
          <a:xfrm rot="-223806">
            <a:off x="11060055" y="8333172"/>
            <a:ext cx="4068128" cy="855059"/>
            <a:chOff x="0" y="0"/>
            <a:chExt cx="5424171" cy="1140078"/>
          </a:xfrm>
        </p:grpSpPr>
        <p:sp>
          <p:nvSpPr>
            <p:cNvPr id="7" name="Freeform 7"/>
            <p:cNvSpPr/>
            <p:nvPr/>
          </p:nvSpPr>
          <p:spPr>
            <a:xfrm>
              <a:off x="0" y="0"/>
              <a:ext cx="5424170" cy="1140079"/>
            </a:xfrm>
            <a:custGeom>
              <a:avLst/>
              <a:gdLst/>
              <a:ahLst/>
              <a:cxnLst/>
              <a:rect l="l" t="t" r="r" b="b"/>
              <a:pathLst>
                <a:path w="5424170" h="1140079">
                  <a:moveTo>
                    <a:pt x="0" y="0"/>
                  </a:moveTo>
                  <a:lnTo>
                    <a:pt x="5424170" y="0"/>
                  </a:lnTo>
                  <a:lnTo>
                    <a:pt x="5424170" y="1140079"/>
                  </a:lnTo>
                  <a:lnTo>
                    <a:pt x="0" y="1140079"/>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sv-SE"/>
            </a:p>
          </p:txBody>
        </p:sp>
      </p:grpSp>
      <p:grpSp>
        <p:nvGrpSpPr>
          <p:cNvPr id="8" name="Group 8"/>
          <p:cNvGrpSpPr/>
          <p:nvPr/>
        </p:nvGrpSpPr>
        <p:grpSpPr>
          <a:xfrm>
            <a:off x="0" y="6565395"/>
            <a:ext cx="6650683" cy="3721605"/>
            <a:chOff x="0" y="0"/>
            <a:chExt cx="8867577" cy="4962140"/>
          </a:xfrm>
        </p:grpSpPr>
        <p:sp>
          <p:nvSpPr>
            <p:cNvPr id="9" name="Freeform 9"/>
            <p:cNvSpPr/>
            <p:nvPr/>
          </p:nvSpPr>
          <p:spPr>
            <a:xfrm>
              <a:off x="0" y="0"/>
              <a:ext cx="8867591" cy="4962146"/>
            </a:xfrm>
            <a:custGeom>
              <a:avLst/>
              <a:gdLst/>
              <a:ahLst/>
              <a:cxnLst/>
              <a:rect l="l" t="t" r="r" b="b"/>
              <a:pathLst>
                <a:path w="8867591" h="4962146">
                  <a:moveTo>
                    <a:pt x="0" y="4962146"/>
                  </a:moveTo>
                  <a:lnTo>
                    <a:pt x="0" y="0"/>
                  </a:lnTo>
                  <a:lnTo>
                    <a:pt x="8867591" y="4962146"/>
                  </a:lnTo>
                  <a:close/>
                </a:path>
              </a:pathLst>
            </a:custGeom>
            <a:solidFill>
              <a:srgbClr val="C0B084"/>
            </a:solidFill>
          </p:spPr>
          <p:txBody>
            <a:bodyPr/>
            <a:lstStyle/>
            <a:p>
              <a:endParaRPr lang="sv-SE"/>
            </a:p>
          </p:txBody>
        </p:sp>
      </p:grpSp>
      <p:sp>
        <p:nvSpPr>
          <p:cNvPr id="10" name="TextBox 10"/>
          <p:cNvSpPr txBox="1"/>
          <p:nvPr/>
        </p:nvSpPr>
        <p:spPr>
          <a:xfrm>
            <a:off x="3122883" y="2963233"/>
            <a:ext cx="5706892" cy="640080"/>
          </a:xfrm>
          <a:prstGeom prst="rect">
            <a:avLst/>
          </a:prstGeom>
        </p:spPr>
        <p:txBody>
          <a:bodyPr lIns="0" tIns="0" rIns="0" bIns="0" rtlCol="0" anchor="t">
            <a:spAutoFit/>
          </a:bodyPr>
          <a:lstStyle/>
          <a:p>
            <a:pPr algn="ctr">
              <a:lnSpc>
                <a:spcPts val="4860"/>
              </a:lnSpc>
            </a:pPr>
            <a:r>
              <a:rPr lang="en-US" sz="4500" b="1">
                <a:solidFill>
                  <a:srgbClr val="7B284D"/>
                </a:solidFill>
                <a:latin typeface="Work Sans Bold"/>
                <a:ea typeface="Work Sans Bold"/>
                <a:cs typeface="Work Sans Bold"/>
                <a:sym typeface="Work Sans Bold"/>
              </a:rPr>
              <a:t>Det här är jag!</a:t>
            </a:r>
          </a:p>
        </p:txBody>
      </p:sp>
      <p:sp>
        <p:nvSpPr>
          <p:cNvPr id="11" name="Freeform 11"/>
          <p:cNvSpPr/>
          <p:nvPr/>
        </p:nvSpPr>
        <p:spPr>
          <a:xfrm rot="522965">
            <a:off x="3785708" y="3445470"/>
            <a:ext cx="4254301" cy="791525"/>
          </a:xfrm>
          <a:custGeom>
            <a:avLst/>
            <a:gdLst/>
            <a:ahLst/>
            <a:cxnLst/>
            <a:rect l="l" t="t" r="r" b="b"/>
            <a:pathLst>
              <a:path w="4254301" h="791525">
                <a:moveTo>
                  <a:pt x="0" y="0"/>
                </a:moveTo>
                <a:lnTo>
                  <a:pt x="4254301" y="0"/>
                </a:lnTo>
                <a:lnTo>
                  <a:pt x="4254301" y="791525"/>
                </a:lnTo>
                <a:lnTo>
                  <a:pt x="0" y="791525"/>
                </a:lnTo>
                <a:lnTo>
                  <a:pt x="0" y="0"/>
                </a:lnTo>
                <a:close/>
              </a:path>
            </a:pathLst>
          </a:custGeom>
          <a:blipFill>
            <a:blip>
              <a:extLst>
                <a:ext uri="{96DAC541-7B7A-43D3-8B79-37D633B846F1}">
                  <asvg:svgBlip xmlns:asvg="http://schemas.microsoft.com/office/drawing/2016/SVG/main" r:embed="rId5"/>
                </a:ext>
              </a:extLst>
            </a:blip>
            <a:stretch>
              <a:fillRect t="-10120" b="-10120"/>
            </a:stretch>
          </a:blipFill>
        </p:spPr>
        <p:txBody>
          <a:bodyPr/>
          <a:lstStyle/>
          <a:p>
            <a:endParaRPr lang="sv-SE"/>
          </a:p>
        </p:txBody>
      </p:sp>
      <p:grpSp>
        <p:nvGrpSpPr>
          <p:cNvPr id="12" name="Group 12"/>
          <p:cNvGrpSpPr/>
          <p:nvPr/>
        </p:nvGrpSpPr>
        <p:grpSpPr>
          <a:xfrm rot="191648">
            <a:off x="11171544" y="2410122"/>
            <a:ext cx="4334615" cy="5753075"/>
            <a:chOff x="0" y="0"/>
            <a:chExt cx="812800" cy="1078781"/>
          </a:xfrm>
        </p:grpSpPr>
        <p:sp>
          <p:nvSpPr>
            <p:cNvPr id="13" name="Freeform 13"/>
            <p:cNvSpPr/>
            <p:nvPr/>
          </p:nvSpPr>
          <p:spPr>
            <a:xfrm>
              <a:off x="0" y="0"/>
              <a:ext cx="812800" cy="1078781"/>
            </a:xfrm>
            <a:custGeom>
              <a:avLst/>
              <a:gdLst/>
              <a:ahLst/>
              <a:cxnLst/>
              <a:rect l="l" t="t" r="r" b="b"/>
              <a:pathLst>
                <a:path w="812800" h="1078781">
                  <a:moveTo>
                    <a:pt x="76801" y="0"/>
                  </a:moveTo>
                  <a:lnTo>
                    <a:pt x="735999" y="0"/>
                  </a:lnTo>
                  <a:cubicBezTo>
                    <a:pt x="756368" y="0"/>
                    <a:pt x="775903" y="8092"/>
                    <a:pt x="790306" y="22494"/>
                  </a:cubicBezTo>
                  <a:cubicBezTo>
                    <a:pt x="804708" y="36897"/>
                    <a:pt x="812800" y="56432"/>
                    <a:pt x="812800" y="76801"/>
                  </a:cubicBezTo>
                  <a:lnTo>
                    <a:pt x="812800" y="1001980"/>
                  </a:lnTo>
                  <a:cubicBezTo>
                    <a:pt x="812800" y="1044396"/>
                    <a:pt x="778415" y="1078781"/>
                    <a:pt x="735999" y="1078781"/>
                  </a:cubicBezTo>
                  <a:lnTo>
                    <a:pt x="76801" y="1078781"/>
                  </a:lnTo>
                  <a:cubicBezTo>
                    <a:pt x="56432" y="1078781"/>
                    <a:pt x="36897" y="1070689"/>
                    <a:pt x="22494" y="1056286"/>
                  </a:cubicBezTo>
                  <a:cubicBezTo>
                    <a:pt x="8092" y="1041883"/>
                    <a:pt x="0" y="1022349"/>
                    <a:pt x="0" y="1001980"/>
                  </a:cubicBezTo>
                  <a:lnTo>
                    <a:pt x="0" y="76801"/>
                  </a:lnTo>
                  <a:cubicBezTo>
                    <a:pt x="0" y="56432"/>
                    <a:pt x="8092" y="36897"/>
                    <a:pt x="22494" y="22494"/>
                  </a:cubicBezTo>
                  <a:cubicBezTo>
                    <a:pt x="36897" y="8092"/>
                    <a:pt x="56432" y="0"/>
                    <a:pt x="76801" y="0"/>
                  </a:cubicBezTo>
                  <a:close/>
                </a:path>
              </a:pathLst>
            </a:custGeom>
            <a:solidFill>
              <a:srgbClr val="000000">
                <a:alpha val="0"/>
              </a:srgbClr>
            </a:solidFill>
            <a:ln w="12700" cap="rnd">
              <a:solidFill>
                <a:srgbClr val="000000"/>
              </a:solidFill>
              <a:prstDash val="solid"/>
              <a:round/>
            </a:ln>
          </p:spPr>
          <p:txBody>
            <a:bodyPr/>
            <a:lstStyle/>
            <a:p>
              <a:endParaRPr lang="sv-SE"/>
            </a:p>
          </p:txBody>
        </p:sp>
      </p:grpSp>
      <p:sp>
        <p:nvSpPr>
          <p:cNvPr id="14" name="TextBox 14"/>
          <p:cNvSpPr txBox="1"/>
          <p:nvPr/>
        </p:nvSpPr>
        <p:spPr>
          <a:xfrm>
            <a:off x="1969448" y="4628192"/>
            <a:ext cx="8740178" cy="2733675"/>
          </a:xfrm>
          <a:prstGeom prst="rect">
            <a:avLst/>
          </a:prstGeom>
        </p:spPr>
        <p:txBody>
          <a:bodyPr lIns="0" tIns="0" rIns="0" bIns="0" rtlCol="0" anchor="t">
            <a:spAutoFit/>
          </a:bodyPr>
          <a:lstStyle/>
          <a:p>
            <a:pPr marL="802386" lvl="2" indent="-267462" algn="l">
              <a:lnSpc>
                <a:spcPts val="4320"/>
              </a:lnSpc>
              <a:buFont typeface="Arial"/>
              <a:buChar char="⚬"/>
            </a:pPr>
            <a:r>
              <a:rPr lang="en-US" sz="3600">
                <a:solidFill>
                  <a:srgbClr val="7B284D"/>
                </a:solidFill>
                <a:latin typeface="Work Sans"/>
                <a:ea typeface="Work Sans"/>
                <a:cs typeface="Work Sans"/>
                <a:sym typeface="Work Sans"/>
              </a:rPr>
              <a:t>Fyll på med några punkter om dig själv</a:t>
            </a:r>
          </a:p>
          <a:p>
            <a:pPr marL="802386" lvl="2" indent="-267462" algn="l">
              <a:lnSpc>
                <a:spcPts val="4320"/>
              </a:lnSpc>
              <a:buFont typeface="Arial"/>
              <a:buChar char="⚬"/>
            </a:pPr>
            <a:r>
              <a:rPr lang="en-US" sz="3600">
                <a:solidFill>
                  <a:srgbClr val="7B284D"/>
                </a:solidFill>
                <a:latin typeface="Work Sans"/>
                <a:ea typeface="Work Sans"/>
                <a:cs typeface="Work Sans"/>
                <a:sym typeface="Work Sans"/>
              </a:rPr>
              <a:t>Byt gärna även ut loggan och bilden, till dig själv och ditt företags / skolas logga</a:t>
            </a:r>
          </a:p>
        </p:txBody>
      </p:sp>
      <p:sp>
        <p:nvSpPr>
          <p:cNvPr id="15" name="Freeform 15"/>
          <p:cNvSpPr/>
          <p:nvPr/>
        </p:nvSpPr>
        <p:spPr>
          <a:xfrm rot="-868792">
            <a:off x="16940289" y="2391308"/>
            <a:ext cx="928758" cy="1173356"/>
          </a:xfrm>
          <a:custGeom>
            <a:avLst/>
            <a:gdLst/>
            <a:ahLst/>
            <a:cxnLst/>
            <a:rect l="l" t="t" r="r" b="b"/>
            <a:pathLst>
              <a:path w="928758" h="1173356">
                <a:moveTo>
                  <a:pt x="0" y="0"/>
                </a:moveTo>
                <a:lnTo>
                  <a:pt x="928758" y="0"/>
                </a:lnTo>
                <a:lnTo>
                  <a:pt x="928758" y="1173355"/>
                </a:lnTo>
                <a:lnTo>
                  <a:pt x="0" y="1173355"/>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16" name="Freeform 16"/>
          <p:cNvSpPr/>
          <p:nvPr/>
        </p:nvSpPr>
        <p:spPr>
          <a:xfrm rot="360847" flipH="1">
            <a:off x="570298" y="6598537"/>
            <a:ext cx="673263" cy="773048"/>
          </a:xfrm>
          <a:custGeom>
            <a:avLst/>
            <a:gdLst/>
            <a:ahLst/>
            <a:cxnLst/>
            <a:rect l="l" t="t" r="r" b="b"/>
            <a:pathLst>
              <a:path w="673263" h="773048">
                <a:moveTo>
                  <a:pt x="673263" y="0"/>
                </a:moveTo>
                <a:lnTo>
                  <a:pt x="0" y="0"/>
                </a:lnTo>
                <a:lnTo>
                  <a:pt x="0" y="773049"/>
                </a:lnTo>
                <a:lnTo>
                  <a:pt x="673263" y="773049"/>
                </a:lnTo>
                <a:lnTo>
                  <a:pt x="673263"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17" name="Freeform 17"/>
          <p:cNvSpPr/>
          <p:nvPr/>
        </p:nvSpPr>
        <p:spPr>
          <a:xfrm>
            <a:off x="16064141" y="1849310"/>
            <a:ext cx="846894" cy="889039"/>
          </a:xfrm>
          <a:custGeom>
            <a:avLst/>
            <a:gdLst/>
            <a:ahLst/>
            <a:cxnLst/>
            <a:rect l="l" t="t" r="r" b="b"/>
            <a:pathLst>
              <a:path w="846894" h="889039">
                <a:moveTo>
                  <a:pt x="0" y="0"/>
                </a:moveTo>
                <a:lnTo>
                  <a:pt x="846894" y="0"/>
                </a:lnTo>
                <a:lnTo>
                  <a:pt x="846894" y="889039"/>
                </a:lnTo>
                <a:lnTo>
                  <a:pt x="0" y="88903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18" name="Freeform 18"/>
          <p:cNvSpPr/>
          <p:nvPr/>
        </p:nvSpPr>
        <p:spPr>
          <a:xfrm>
            <a:off x="906929" y="7015744"/>
            <a:ext cx="921330" cy="777969"/>
          </a:xfrm>
          <a:custGeom>
            <a:avLst/>
            <a:gdLst/>
            <a:ahLst/>
            <a:cxnLst/>
            <a:rect l="l" t="t" r="r" b="b"/>
            <a:pathLst>
              <a:path w="921330" h="777969">
                <a:moveTo>
                  <a:pt x="0" y="0"/>
                </a:moveTo>
                <a:lnTo>
                  <a:pt x="921330" y="0"/>
                </a:lnTo>
                <a:lnTo>
                  <a:pt x="921330" y="777969"/>
                </a:lnTo>
                <a:lnTo>
                  <a:pt x="0" y="777969"/>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sv-S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A528E"/>
        </a:solidFill>
        <a:effectLst/>
      </p:bgPr>
    </p:bg>
    <p:spTree>
      <p:nvGrpSpPr>
        <p:cNvPr id="1" name=""/>
        <p:cNvGrpSpPr/>
        <p:nvPr/>
      </p:nvGrpSpPr>
      <p:grpSpPr>
        <a:xfrm>
          <a:off x="0" y="0"/>
          <a:ext cx="0" cy="0"/>
          <a:chOff x="0" y="0"/>
          <a:chExt cx="0" cy="0"/>
        </a:xfrm>
      </p:grpSpPr>
      <p:sp>
        <p:nvSpPr>
          <p:cNvPr id="4" name="TextBox 4"/>
          <p:cNvSpPr txBox="1"/>
          <p:nvPr/>
        </p:nvSpPr>
        <p:spPr>
          <a:xfrm>
            <a:off x="2807061" y="899686"/>
            <a:ext cx="5852552" cy="1045512"/>
          </a:xfrm>
          <a:prstGeom prst="rect">
            <a:avLst/>
          </a:prstGeom>
        </p:spPr>
        <p:txBody>
          <a:bodyPr lIns="0" tIns="0" rIns="0" bIns="0" rtlCol="0" anchor="t">
            <a:spAutoFit/>
          </a:bodyPr>
          <a:lstStyle/>
          <a:p>
            <a:pPr algn="l">
              <a:lnSpc>
                <a:spcPts val="4037"/>
              </a:lnSpc>
            </a:pPr>
            <a:r>
              <a:rPr lang="en-US" sz="4162">
                <a:solidFill>
                  <a:srgbClr val="682241"/>
                </a:solidFill>
                <a:latin typeface="Work Sans"/>
                <a:ea typeface="Work Sans"/>
                <a:cs typeface="Work Sans"/>
                <a:sym typeface="Work Sans"/>
              </a:rPr>
              <a:t>DET HÄR SKA NI FÅ </a:t>
            </a:r>
            <a:r>
              <a:rPr lang="en-US" sz="4162" b="1">
                <a:solidFill>
                  <a:srgbClr val="682241"/>
                </a:solidFill>
                <a:latin typeface="Work Sans Bold"/>
                <a:ea typeface="Work Sans Bold"/>
                <a:cs typeface="Work Sans Bold"/>
                <a:sym typeface="Work Sans Bold"/>
              </a:rPr>
              <a:t>LÄRA</a:t>
            </a:r>
            <a:r>
              <a:rPr lang="en-US" sz="4162">
                <a:solidFill>
                  <a:srgbClr val="682241"/>
                </a:solidFill>
                <a:latin typeface="Work Sans"/>
                <a:ea typeface="Work Sans"/>
                <a:cs typeface="Work Sans"/>
                <a:sym typeface="Work Sans"/>
              </a:rPr>
              <a:t> ER IDAG</a:t>
            </a:r>
          </a:p>
        </p:txBody>
      </p:sp>
      <p:grpSp>
        <p:nvGrpSpPr>
          <p:cNvPr id="5" name="Group 5"/>
          <p:cNvGrpSpPr/>
          <p:nvPr/>
        </p:nvGrpSpPr>
        <p:grpSpPr>
          <a:xfrm>
            <a:off x="2786251" y="4094685"/>
            <a:ext cx="5390429" cy="1422037"/>
            <a:chOff x="0" y="0"/>
            <a:chExt cx="7187238" cy="1896049"/>
          </a:xfrm>
        </p:grpSpPr>
        <p:sp>
          <p:nvSpPr>
            <p:cNvPr id="6" name="TextBox 6"/>
            <p:cNvSpPr txBox="1"/>
            <p:nvPr/>
          </p:nvSpPr>
          <p:spPr>
            <a:xfrm>
              <a:off x="1279444" y="427615"/>
              <a:ext cx="5907794" cy="1468434"/>
            </a:xfrm>
            <a:prstGeom prst="rect">
              <a:avLst/>
            </a:prstGeom>
          </p:spPr>
          <p:txBody>
            <a:bodyPr lIns="0" tIns="0" rIns="0" bIns="0" rtlCol="0" anchor="t">
              <a:spAutoFit/>
            </a:bodyPr>
            <a:lstStyle/>
            <a:p>
              <a:pPr algn="l">
                <a:lnSpc>
                  <a:spcPts val="2890"/>
                </a:lnSpc>
              </a:pPr>
              <a:r>
                <a:rPr lang="en-US" sz="2603" b="1">
                  <a:solidFill>
                    <a:srgbClr val="682241"/>
                  </a:solidFill>
                  <a:latin typeface="Work Sans Bold"/>
                  <a:ea typeface="Work Sans Bold"/>
                  <a:cs typeface="Work Sans Bold"/>
                  <a:sym typeface="Work Sans Bold"/>
                </a:rPr>
                <a:t>Vad behöver du skydda?</a:t>
              </a:r>
            </a:p>
            <a:p>
              <a:pPr marL="562196" lvl="1" indent="-281098" algn="l">
                <a:lnSpc>
                  <a:spcPts val="2890"/>
                </a:lnSpc>
                <a:buFont typeface="Arial"/>
                <a:buChar char="•"/>
              </a:pPr>
              <a:r>
                <a:rPr lang="en-US" sz="2603">
                  <a:solidFill>
                    <a:srgbClr val="682241"/>
                  </a:solidFill>
                  <a:latin typeface="Work Sans"/>
                  <a:ea typeface="Work Sans"/>
                  <a:cs typeface="Work Sans"/>
                  <a:sym typeface="Work Sans"/>
                </a:rPr>
                <a:t>Information</a:t>
              </a:r>
            </a:p>
            <a:p>
              <a:pPr marL="562196" lvl="1" indent="-281098" algn="l">
                <a:lnSpc>
                  <a:spcPts val="2890"/>
                </a:lnSpc>
                <a:buFont typeface="Arial"/>
                <a:buChar char="•"/>
              </a:pPr>
              <a:r>
                <a:rPr lang="en-US" sz="2603">
                  <a:solidFill>
                    <a:srgbClr val="682241"/>
                  </a:solidFill>
                  <a:latin typeface="Work Sans"/>
                  <a:ea typeface="Work Sans"/>
                  <a:cs typeface="Work Sans"/>
                  <a:sym typeface="Work Sans"/>
                </a:rPr>
                <a:t>Cookies</a:t>
              </a:r>
            </a:p>
          </p:txBody>
        </p:sp>
        <p:sp>
          <p:nvSpPr>
            <p:cNvPr id="7" name="Freeform 7"/>
            <p:cNvSpPr/>
            <p:nvPr/>
          </p:nvSpPr>
          <p:spPr>
            <a:xfrm>
              <a:off x="0" y="0"/>
              <a:ext cx="1142808" cy="1157334"/>
            </a:xfrm>
            <a:custGeom>
              <a:avLst/>
              <a:gdLst/>
              <a:ahLst/>
              <a:cxnLst/>
              <a:rect l="l" t="t" r="r" b="b"/>
              <a:pathLst>
                <a:path w="1142808" h="1157334">
                  <a:moveTo>
                    <a:pt x="0" y="0"/>
                  </a:moveTo>
                  <a:lnTo>
                    <a:pt x="1142808" y="0"/>
                  </a:lnTo>
                  <a:lnTo>
                    <a:pt x="1142808" y="1157334"/>
                  </a:lnTo>
                  <a:lnTo>
                    <a:pt x="0" y="1157334"/>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sv-SE"/>
            </a:p>
          </p:txBody>
        </p:sp>
      </p:grpSp>
      <p:grpSp>
        <p:nvGrpSpPr>
          <p:cNvPr id="8" name="Group 8"/>
          <p:cNvGrpSpPr/>
          <p:nvPr/>
        </p:nvGrpSpPr>
        <p:grpSpPr>
          <a:xfrm>
            <a:off x="2816473" y="2730851"/>
            <a:ext cx="5329984" cy="972877"/>
            <a:chOff x="0" y="0"/>
            <a:chExt cx="7106646" cy="1297169"/>
          </a:xfrm>
        </p:grpSpPr>
        <p:sp>
          <p:nvSpPr>
            <p:cNvPr id="9" name="TextBox 9"/>
            <p:cNvSpPr txBox="1"/>
            <p:nvPr/>
          </p:nvSpPr>
          <p:spPr>
            <a:xfrm>
              <a:off x="1198852" y="311335"/>
              <a:ext cx="5907794" cy="985834"/>
            </a:xfrm>
            <a:prstGeom prst="rect">
              <a:avLst/>
            </a:prstGeom>
          </p:spPr>
          <p:txBody>
            <a:bodyPr lIns="0" tIns="0" rIns="0" bIns="0" rtlCol="0" anchor="t">
              <a:spAutoFit/>
            </a:bodyPr>
            <a:lstStyle/>
            <a:p>
              <a:pPr algn="l">
                <a:lnSpc>
                  <a:spcPts val="2890"/>
                </a:lnSpc>
              </a:pPr>
              <a:r>
                <a:rPr lang="en-US" sz="2603" b="1">
                  <a:solidFill>
                    <a:srgbClr val="682241"/>
                  </a:solidFill>
                  <a:latin typeface="Work Sans Bold"/>
                  <a:ea typeface="Work Sans Bold"/>
                  <a:cs typeface="Work Sans Bold"/>
                  <a:sym typeface="Work Sans Bold"/>
                </a:rPr>
                <a:t>Vad är cybersäkerhet</a:t>
              </a:r>
            </a:p>
            <a:p>
              <a:pPr marL="562196" lvl="1" indent="-281098" algn="l">
                <a:lnSpc>
                  <a:spcPts val="2890"/>
                </a:lnSpc>
                <a:buFont typeface="Arial"/>
                <a:buChar char="•"/>
              </a:pPr>
              <a:r>
                <a:rPr lang="en-US" sz="2603">
                  <a:solidFill>
                    <a:srgbClr val="682241"/>
                  </a:solidFill>
                  <a:latin typeface="Work Sans"/>
                  <a:ea typeface="Work Sans"/>
                  <a:cs typeface="Work Sans"/>
                  <a:sym typeface="Work Sans"/>
                </a:rPr>
                <a:t>Vart det används</a:t>
              </a:r>
            </a:p>
          </p:txBody>
        </p:sp>
        <p:sp>
          <p:nvSpPr>
            <p:cNvPr id="10" name="Freeform 10"/>
            <p:cNvSpPr/>
            <p:nvPr/>
          </p:nvSpPr>
          <p:spPr>
            <a:xfrm>
              <a:off x="0" y="0"/>
              <a:ext cx="981623" cy="1052492"/>
            </a:xfrm>
            <a:custGeom>
              <a:avLst/>
              <a:gdLst/>
              <a:ahLst/>
              <a:cxnLst/>
              <a:rect l="l" t="t" r="r" b="b"/>
              <a:pathLst>
                <a:path w="981623" h="1052492">
                  <a:moveTo>
                    <a:pt x="0" y="0"/>
                  </a:moveTo>
                  <a:lnTo>
                    <a:pt x="981623" y="0"/>
                  </a:lnTo>
                  <a:lnTo>
                    <a:pt x="981623" y="1052492"/>
                  </a:lnTo>
                  <a:lnTo>
                    <a:pt x="0" y="1052492"/>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sv-SE"/>
            </a:p>
          </p:txBody>
        </p:sp>
      </p:grpSp>
      <p:grpSp>
        <p:nvGrpSpPr>
          <p:cNvPr id="11" name="Group 11"/>
          <p:cNvGrpSpPr/>
          <p:nvPr/>
        </p:nvGrpSpPr>
        <p:grpSpPr>
          <a:xfrm>
            <a:off x="2735012" y="5838612"/>
            <a:ext cx="5492906" cy="1476154"/>
            <a:chOff x="0" y="0"/>
            <a:chExt cx="7323875" cy="1968205"/>
          </a:xfrm>
        </p:grpSpPr>
        <p:sp>
          <p:nvSpPr>
            <p:cNvPr id="12" name="TextBox 12"/>
            <p:cNvSpPr txBox="1"/>
            <p:nvPr/>
          </p:nvSpPr>
          <p:spPr>
            <a:xfrm>
              <a:off x="1416080" y="499771"/>
              <a:ext cx="5907794" cy="1468434"/>
            </a:xfrm>
            <a:prstGeom prst="rect">
              <a:avLst/>
            </a:prstGeom>
          </p:spPr>
          <p:txBody>
            <a:bodyPr lIns="0" tIns="0" rIns="0" bIns="0" rtlCol="0" anchor="t">
              <a:spAutoFit/>
            </a:bodyPr>
            <a:lstStyle/>
            <a:p>
              <a:pPr algn="l">
                <a:lnSpc>
                  <a:spcPts val="2890"/>
                </a:lnSpc>
              </a:pPr>
              <a:r>
                <a:rPr lang="en-US" sz="2603" b="1">
                  <a:solidFill>
                    <a:srgbClr val="682241"/>
                  </a:solidFill>
                  <a:latin typeface="Work Sans Bold"/>
                  <a:ea typeface="Work Sans Bold"/>
                  <a:cs typeface="Work Sans Bold"/>
                  <a:sym typeface="Work Sans Bold"/>
                </a:rPr>
                <a:t>Vad gör hackaren?</a:t>
              </a:r>
            </a:p>
            <a:p>
              <a:pPr marL="562196" lvl="1" indent="-281098" algn="l">
                <a:lnSpc>
                  <a:spcPts val="2890"/>
                </a:lnSpc>
                <a:buFont typeface="Arial"/>
                <a:buChar char="•"/>
              </a:pPr>
              <a:r>
                <a:rPr lang="en-US" sz="2603">
                  <a:solidFill>
                    <a:srgbClr val="682241"/>
                  </a:solidFill>
                  <a:latin typeface="Work Sans"/>
                  <a:ea typeface="Work Sans"/>
                  <a:cs typeface="Work Sans"/>
                  <a:sym typeface="Work Sans"/>
                </a:rPr>
                <a:t>Cyber-attacker</a:t>
              </a:r>
            </a:p>
            <a:p>
              <a:pPr marL="562196" lvl="1" indent="-281098" algn="l">
                <a:lnSpc>
                  <a:spcPts val="2890"/>
                </a:lnSpc>
                <a:buFont typeface="Arial"/>
                <a:buChar char="•"/>
              </a:pPr>
              <a:r>
                <a:rPr lang="en-US" sz="2603">
                  <a:solidFill>
                    <a:srgbClr val="682241"/>
                  </a:solidFill>
                  <a:latin typeface="Work Sans"/>
                  <a:ea typeface="Work Sans"/>
                  <a:cs typeface="Work Sans"/>
                  <a:sym typeface="Work Sans"/>
                </a:rPr>
                <a:t>Phishing</a:t>
              </a:r>
            </a:p>
          </p:txBody>
        </p:sp>
        <p:sp>
          <p:nvSpPr>
            <p:cNvPr id="13" name="Freeform 13"/>
            <p:cNvSpPr/>
            <p:nvPr/>
          </p:nvSpPr>
          <p:spPr>
            <a:xfrm>
              <a:off x="0" y="0"/>
              <a:ext cx="1416080" cy="1462093"/>
            </a:xfrm>
            <a:custGeom>
              <a:avLst/>
              <a:gdLst/>
              <a:ahLst/>
              <a:cxnLst/>
              <a:rect l="l" t="t" r="r" b="b"/>
              <a:pathLst>
                <a:path w="1416080" h="1462093">
                  <a:moveTo>
                    <a:pt x="0" y="0"/>
                  </a:moveTo>
                  <a:lnTo>
                    <a:pt x="1416080" y="0"/>
                  </a:lnTo>
                  <a:lnTo>
                    <a:pt x="1416080" y="1462093"/>
                  </a:lnTo>
                  <a:lnTo>
                    <a:pt x="0" y="1462093"/>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sv-SE"/>
            </a:p>
          </p:txBody>
        </p:sp>
      </p:grpSp>
      <p:grpSp>
        <p:nvGrpSpPr>
          <p:cNvPr id="14" name="Group 14"/>
          <p:cNvGrpSpPr/>
          <p:nvPr/>
        </p:nvGrpSpPr>
        <p:grpSpPr>
          <a:xfrm>
            <a:off x="2735012" y="7636656"/>
            <a:ext cx="5492906" cy="1501621"/>
            <a:chOff x="0" y="0"/>
            <a:chExt cx="7323875" cy="2002161"/>
          </a:xfrm>
        </p:grpSpPr>
        <p:sp>
          <p:nvSpPr>
            <p:cNvPr id="15" name="TextBox 15"/>
            <p:cNvSpPr txBox="1"/>
            <p:nvPr/>
          </p:nvSpPr>
          <p:spPr>
            <a:xfrm>
              <a:off x="1416080" y="533727"/>
              <a:ext cx="5907794" cy="1468434"/>
            </a:xfrm>
            <a:prstGeom prst="rect">
              <a:avLst/>
            </a:prstGeom>
          </p:spPr>
          <p:txBody>
            <a:bodyPr lIns="0" tIns="0" rIns="0" bIns="0" rtlCol="0" anchor="t">
              <a:spAutoFit/>
            </a:bodyPr>
            <a:lstStyle/>
            <a:p>
              <a:pPr algn="l">
                <a:lnSpc>
                  <a:spcPts val="2890"/>
                </a:lnSpc>
              </a:pPr>
              <a:r>
                <a:rPr lang="en-US" sz="2603" b="1">
                  <a:solidFill>
                    <a:srgbClr val="682241"/>
                  </a:solidFill>
                  <a:latin typeface="Work Sans Bold"/>
                  <a:ea typeface="Work Sans Bold"/>
                  <a:cs typeface="Work Sans Bold"/>
                  <a:sym typeface="Work Sans Bold"/>
                </a:rPr>
                <a:t>Hur skyddar du dig?</a:t>
              </a:r>
            </a:p>
            <a:p>
              <a:pPr marL="562196" lvl="1" indent="-281098" algn="l">
                <a:lnSpc>
                  <a:spcPts val="2890"/>
                </a:lnSpc>
                <a:buFont typeface="Arial"/>
                <a:buChar char="•"/>
              </a:pPr>
              <a:r>
                <a:rPr lang="en-US" sz="2603">
                  <a:solidFill>
                    <a:srgbClr val="682241"/>
                  </a:solidFill>
                  <a:latin typeface="Work Sans"/>
                  <a:ea typeface="Work Sans"/>
                  <a:cs typeface="Work Sans"/>
                  <a:sym typeface="Work Sans"/>
                </a:rPr>
                <a:t>Lösenordshygien</a:t>
              </a:r>
            </a:p>
            <a:p>
              <a:pPr marL="562196" lvl="1" indent="-281098" algn="l">
                <a:lnSpc>
                  <a:spcPts val="2890"/>
                </a:lnSpc>
                <a:buFont typeface="Arial"/>
                <a:buChar char="•"/>
              </a:pPr>
              <a:r>
                <a:rPr lang="en-US" sz="2603">
                  <a:solidFill>
                    <a:srgbClr val="682241"/>
                  </a:solidFill>
                  <a:latin typeface="Work Sans"/>
                  <a:ea typeface="Work Sans"/>
                  <a:cs typeface="Work Sans"/>
                  <a:sym typeface="Work Sans"/>
                </a:rPr>
                <a:t>Bra vanor</a:t>
              </a:r>
            </a:p>
          </p:txBody>
        </p:sp>
        <p:sp>
          <p:nvSpPr>
            <p:cNvPr id="16" name="Freeform 16"/>
            <p:cNvSpPr/>
            <p:nvPr/>
          </p:nvSpPr>
          <p:spPr>
            <a:xfrm>
              <a:off x="0" y="0"/>
              <a:ext cx="1308431" cy="1449829"/>
            </a:xfrm>
            <a:custGeom>
              <a:avLst/>
              <a:gdLst/>
              <a:ahLst/>
              <a:cxnLst/>
              <a:rect l="l" t="t" r="r" b="b"/>
              <a:pathLst>
                <a:path w="1308431" h="1449829">
                  <a:moveTo>
                    <a:pt x="0" y="0"/>
                  </a:moveTo>
                  <a:lnTo>
                    <a:pt x="1308431" y="0"/>
                  </a:lnTo>
                  <a:lnTo>
                    <a:pt x="1308431" y="1449829"/>
                  </a:lnTo>
                  <a:lnTo>
                    <a:pt x="0" y="1449829"/>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sv-SE"/>
            </a:p>
          </p:txBody>
        </p:sp>
      </p:grpSp>
      <p:grpSp>
        <p:nvGrpSpPr>
          <p:cNvPr id="17" name="Group 17"/>
          <p:cNvGrpSpPr/>
          <p:nvPr/>
        </p:nvGrpSpPr>
        <p:grpSpPr>
          <a:xfrm>
            <a:off x="-53156" y="8462570"/>
            <a:ext cx="4103618" cy="1957021"/>
            <a:chOff x="0" y="0"/>
            <a:chExt cx="1177598" cy="561598"/>
          </a:xfrm>
        </p:grpSpPr>
        <p:sp>
          <p:nvSpPr>
            <p:cNvPr id="18" name="Freeform 18"/>
            <p:cNvSpPr/>
            <p:nvPr/>
          </p:nvSpPr>
          <p:spPr>
            <a:xfrm>
              <a:off x="0" y="0"/>
              <a:ext cx="1177598" cy="561598"/>
            </a:xfrm>
            <a:custGeom>
              <a:avLst/>
              <a:gdLst/>
              <a:ahLst/>
              <a:cxnLst/>
              <a:rect l="l" t="t" r="r" b="b"/>
              <a:pathLst>
                <a:path w="1177598" h="561598">
                  <a:moveTo>
                    <a:pt x="1177598" y="561598"/>
                  </a:moveTo>
                  <a:lnTo>
                    <a:pt x="0" y="561598"/>
                  </a:lnTo>
                  <a:lnTo>
                    <a:pt x="0" y="0"/>
                  </a:lnTo>
                  <a:lnTo>
                    <a:pt x="1177598" y="561598"/>
                  </a:lnTo>
                  <a:close/>
                </a:path>
              </a:pathLst>
            </a:custGeom>
            <a:solidFill>
              <a:srgbClr val="D64C82"/>
            </a:solidFill>
          </p:spPr>
          <p:txBody>
            <a:bodyPr/>
            <a:lstStyle/>
            <a:p>
              <a:endParaRPr lang="sv-SE"/>
            </a:p>
          </p:txBody>
        </p:sp>
        <p:sp>
          <p:nvSpPr>
            <p:cNvPr id="19" name="TextBox 19"/>
            <p:cNvSpPr txBox="1"/>
            <p:nvPr/>
          </p:nvSpPr>
          <p:spPr>
            <a:xfrm>
              <a:off x="0" y="271274"/>
              <a:ext cx="588799" cy="289129"/>
            </a:xfrm>
            <a:prstGeom prst="rect">
              <a:avLst/>
            </a:prstGeom>
          </p:spPr>
          <p:txBody>
            <a:bodyPr lIns="48801" tIns="48801" rIns="48801" bIns="48801" rtlCol="0" anchor="ctr"/>
            <a:lstStyle/>
            <a:p>
              <a:pPr algn="ctr">
                <a:lnSpc>
                  <a:spcPts val="2270"/>
                </a:lnSpc>
              </a:pPr>
              <a:endParaRPr/>
            </a:p>
          </p:txBody>
        </p:sp>
      </p:grpSp>
      <p:sp>
        <p:nvSpPr>
          <p:cNvPr id="20" name="Freeform 20"/>
          <p:cNvSpPr/>
          <p:nvPr/>
        </p:nvSpPr>
        <p:spPr>
          <a:xfrm>
            <a:off x="2303319" y="1945197"/>
            <a:ext cx="2741438" cy="195710"/>
          </a:xfrm>
          <a:custGeom>
            <a:avLst/>
            <a:gdLst/>
            <a:ahLst/>
            <a:cxnLst/>
            <a:rect l="l" t="t" r="r" b="b"/>
            <a:pathLst>
              <a:path w="2741438" h="195710">
                <a:moveTo>
                  <a:pt x="0" y="0"/>
                </a:moveTo>
                <a:lnTo>
                  <a:pt x="2741437" y="0"/>
                </a:lnTo>
                <a:lnTo>
                  <a:pt x="2741437" y="195710"/>
                </a:lnTo>
                <a:lnTo>
                  <a:pt x="0" y="19571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sv-SE"/>
          </a:p>
        </p:txBody>
      </p:sp>
      <p:sp>
        <p:nvSpPr>
          <p:cNvPr id="21" name="Freeform 21"/>
          <p:cNvSpPr/>
          <p:nvPr/>
        </p:nvSpPr>
        <p:spPr>
          <a:xfrm rot="255231">
            <a:off x="910419" y="8617572"/>
            <a:ext cx="535872" cy="501522"/>
          </a:xfrm>
          <a:custGeom>
            <a:avLst/>
            <a:gdLst/>
            <a:ahLst/>
            <a:cxnLst/>
            <a:rect l="l" t="t" r="r" b="b"/>
            <a:pathLst>
              <a:path w="535872" h="501522">
                <a:moveTo>
                  <a:pt x="0" y="0"/>
                </a:moveTo>
                <a:lnTo>
                  <a:pt x="535872" y="0"/>
                </a:lnTo>
                <a:lnTo>
                  <a:pt x="535872" y="501522"/>
                </a:lnTo>
                <a:lnTo>
                  <a:pt x="0" y="501522"/>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22" name="Freeform 22"/>
          <p:cNvSpPr/>
          <p:nvPr/>
        </p:nvSpPr>
        <p:spPr>
          <a:xfrm rot="-677308">
            <a:off x="428285" y="8935697"/>
            <a:ext cx="760429" cy="730085"/>
          </a:xfrm>
          <a:custGeom>
            <a:avLst/>
            <a:gdLst/>
            <a:ahLst/>
            <a:cxnLst/>
            <a:rect l="l" t="t" r="r" b="b"/>
            <a:pathLst>
              <a:path w="760429" h="730085">
                <a:moveTo>
                  <a:pt x="0" y="0"/>
                </a:moveTo>
                <a:lnTo>
                  <a:pt x="760430" y="0"/>
                </a:lnTo>
                <a:lnTo>
                  <a:pt x="760430" y="730085"/>
                </a:lnTo>
                <a:lnTo>
                  <a:pt x="0" y="730085"/>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sv-SE"/>
          </a:p>
        </p:txBody>
      </p:sp>
      <p:grpSp>
        <p:nvGrpSpPr>
          <p:cNvPr id="23" name="Group 23">
            <a:extLst>
              <a:ext uri="{FF2B5EF4-FFF2-40B4-BE49-F238E27FC236}">
                <a16:creationId xmlns:a16="http://schemas.microsoft.com/office/drawing/2014/main" id="{846948F7-B584-2F41-9A2B-57C4208B28C2}"/>
              </a:ext>
            </a:extLst>
          </p:cNvPr>
          <p:cNvGrpSpPr>
            <a:grpSpLocks noChangeAspect="1"/>
          </p:cNvGrpSpPr>
          <p:nvPr/>
        </p:nvGrpSpPr>
        <p:grpSpPr>
          <a:xfrm>
            <a:off x="9952909" y="0"/>
            <a:ext cx="9153146" cy="10287000"/>
            <a:chOff x="0" y="0"/>
            <a:chExt cx="12204194" cy="13716000"/>
          </a:xfrm>
        </p:grpSpPr>
        <p:sp>
          <p:nvSpPr>
            <p:cNvPr id="24" name="Freeform 24">
              <a:extLst>
                <a:ext uri="{FF2B5EF4-FFF2-40B4-BE49-F238E27FC236}">
                  <a16:creationId xmlns:a16="http://schemas.microsoft.com/office/drawing/2014/main" id="{BE4D0430-83DB-E551-EF4E-091A4767706E}"/>
                </a:ext>
              </a:extLst>
            </p:cNvPr>
            <p:cNvSpPr/>
            <p:nvPr/>
          </p:nvSpPr>
          <p:spPr>
            <a:xfrm>
              <a:off x="0" y="0"/>
              <a:ext cx="12204192" cy="13716000"/>
            </a:xfrm>
            <a:custGeom>
              <a:avLst/>
              <a:gdLst/>
              <a:ahLst/>
              <a:cxnLst/>
              <a:rect l="l" t="t" r="r" b="b"/>
              <a:pathLst>
                <a:path w="12204192" h="13716000">
                  <a:moveTo>
                    <a:pt x="0" y="0"/>
                  </a:moveTo>
                  <a:lnTo>
                    <a:pt x="12204192" y="0"/>
                  </a:lnTo>
                  <a:lnTo>
                    <a:pt x="12204192" y="13716000"/>
                  </a:lnTo>
                  <a:lnTo>
                    <a:pt x="0" y="13716000"/>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endParaRPr lang="sv-SE"/>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F3F3F"/>
        </a:solidFill>
        <a:effectLst/>
      </p:bgPr>
    </p:bg>
    <p:spTree>
      <p:nvGrpSpPr>
        <p:cNvPr id="1" name="Shape 173"/>
        <p:cNvGrpSpPr/>
        <p:nvPr/>
      </p:nvGrpSpPr>
      <p:grpSpPr>
        <a:xfrm>
          <a:off x="0" y="0"/>
          <a:ext cx="0" cy="0"/>
          <a:chOff x="0" y="0"/>
          <a:chExt cx="0" cy="0"/>
        </a:xfrm>
      </p:grpSpPr>
      <p:sp>
        <p:nvSpPr>
          <p:cNvPr id="174" name="Google Shape;174;p5"/>
          <p:cNvSpPr/>
          <p:nvPr/>
        </p:nvSpPr>
        <p:spPr>
          <a:xfrm>
            <a:off x="0" y="-879409"/>
            <a:ext cx="18288000" cy="12184380"/>
          </a:xfrm>
          <a:custGeom>
            <a:avLst/>
            <a:gdLst/>
            <a:ahLst/>
            <a:cxnLst/>
            <a:rect l="l" t="t" r="r" b="b"/>
            <a:pathLst>
              <a:path w="18288000" h="12184380" extrusionOk="0">
                <a:moveTo>
                  <a:pt x="0" y="0"/>
                </a:moveTo>
                <a:lnTo>
                  <a:pt x="18288000" y="0"/>
                </a:lnTo>
                <a:lnTo>
                  <a:pt x="18288000" y="12184380"/>
                </a:lnTo>
                <a:lnTo>
                  <a:pt x="0" y="1218438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175" name="Google Shape;175;p5"/>
          <p:cNvGrpSpPr/>
          <p:nvPr/>
        </p:nvGrpSpPr>
        <p:grpSpPr>
          <a:xfrm>
            <a:off x="3242149" y="2212378"/>
            <a:ext cx="11803701" cy="5657167"/>
            <a:chOff x="0" y="-9525"/>
            <a:chExt cx="3193577" cy="1530588"/>
          </a:xfrm>
        </p:grpSpPr>
        <p:sp>
          <p:nvSpPr>
            <p:cNvPr id="176" name="Google Shape;176;p5"/>
            <p:cNvSpPr/>
            <p:nvPr/>
          </p:nvSpPr>
          <p:spPr>
            <a:xfrm>
              <a:off x="0" y="0"/>
              <a:ext cx="3193577" cy="1521063"/>
            </a:xfrm>
            <a:prstGeom prst="roundRect">
              <a:avLst>
                <a:gd name="adj" fmla="val 16667"/>
              </a:avLst>
            </a:prstGeom>
            <a:solidFill>
              <a:srgbClr val="7B284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77" name="Google Shape;177;p5"/>
            <p:cNvSpPr/>
            <p:nvPr/>
          </p:nvSpPr>
          <p:spPr>
            <a:xfrm>
              <a:off x="0" y="-9525"/>
              <a:ext cx="3193577" cy="1530588"/>
            </a:xfrm>
            <a:prstGeom prst="roundRect">
              <a:avLst>
                <a:gd name="adj" fmla="val 16667"/>
              </a:avLst>
            </a:prstGeom>
            <a:noFill/>
            <a:ln>
              <a:noFill/>
            </a:ln>
          </p:spPr>
          <p:txBody>
            <a:bodyPr spcFirstLastPara="1" wrap="square" lIns="49450" tIns="49450" rIns="49450" bIns="4945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178" name="Google Shape;178;p5"/>
          <p:cNvGrpSpPr/>
          <p:nvPr/>
        </p:nvGrpSpPr>
        <p:grpSpPr>
          <a:xfrm>
            <a:off x="4899530" y="2640327"/>
            <a:ext cx="8488941" cy="4801270"/>
            <a:chOff x="0" y="-9525"/>
            <a:chExt cx="2296745" cy="1299019"/>
          </a:xfrm>
        </p:grpSpPr>
        <p:sp>
          <p:nvSpPr>
            <p:cNvPr id="179" name="Google Shape;179;p5"/>
            <p:cNvSpPr/>
            <p:nvPr/>
          </p:nvSpPr>
          <p:spPr>
            <a:xfrm>
              <a:off x="0" y="0"/>
              <a:ext cx="2296745" cy="1289494"/>
            </a:xfrm>
            <a:custGeom>
              <a:avLst/>
              <a:gdLst/>
              <a:ahLst/>
              <a:cxnLst/>
              <a:rect l="l" t="t" r="r" b="b"/>
              <a:pathLst>
                <a:path w="2296745" h="1289494" extrusionOk="0">
                  <a:moveTo>
                    <a:pt x="0" y="0"/>
                  </a:moveTo>
                  <a:lnTo>
                    <a:pt x="2296745" y="0"/>
                  </a:lnTo>
                  <a:lnTo>
                    <a:pt x="2296745" y="1289494"/>
                  </a:lnTo>
                  <a:lnTo>
                    <a:pt x="0" y="1289494"/>
                  </a:lnTo>
                  <a:close/>
                </a:path>
              </a:pathLst>
            </a:custGeom>
            <a:solidFill>
              <a:srgbClr val="D3AABE"/>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80" name="Google Shape;180;p5"/>
            <p:cNvSpPr txBox="1"/>
            <p:nvPr/>
          </p:nvSpPr>
          <p:spPr>
            <a:xfrm>
              <a:off x="0" y="-9525"/>
              <a:ext cx="2296745" cy="1299019"/>
            </a:xfrm>
            <a:prstGeom prst="rect">
              <a:avLst/>
            </a:prstGeom>
            <a:noFill/>
            <a:ln>
              <a:noFill/>
            </a:ln>
          </p:spPr>
          <p:txBody>
            <a:bodyPr spcFirstLastPara="1" wrap="square" lIns="49450" tIns="49450" rIns="49450" bIns="4945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181" name="Google Shape;181;p5"/>
          <p:cNvGrpSpPr/>
          <p:nvPr/>
        </p:nvGrpSpPr>
        <p:grpSpPr>
          <a:xfrm rot="-5400000">
            <a:off x="10630657" y="4683784"/>
            <a:ext cx="1636234" cy="3879393"/>
            <a:chOff x="0" y="0"/>
            <a:chExt cx="541098" cy="1282905"/>
          </a:xfrm>
        </p:grpSpPr>
        <p:sp>
          <p:nvSpPr>
            <p:cNvPr id="182" name="Google Shape;182;p5"/>
            <p:cNvSpPr/>
            <p:nvPr/>
          </p:nvSpPr>
          <p:spPr>
            <a:xfrm>
              <a:off x="0" y="0"/>
              <a:ext cx="541098" cy="1282905"/>
            </a:xfrm>
            <a:custGeom>
              <a:avLst/>
              <a:gdLst/>
              <a:ahLst/>
              <a:cxnLst/>
              <a:rect l="l" t="t" r="r" b="b"/>
              <a:pathLst>
                <a:path w="541098" h="1282905" extrusionOk="0">
                  <a:moveTo>
                    <a:pt x="541098" y="1282905"/>
                  </a:moveTo>
                  <a:lnTo>
                    <a:pt x="0" y="1282905"/>
                  </a:lnTo>
                  <a:lnTo>
                    <a:pt x="0" y="0"/>
                  </a:lnTo>
                  <a:lnTo>
                    <a:pt x="541098" y="1282905"/>
                  </a:lnTo>
                  <a:close/>
                </a:path>
              </a:pathLst>
            </a:custGeom>
            <a:solidFill>
              <a:srgbClr val="C69DB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83" name="Google Shape;183;p5"/>
            <p:cNvSpPr txBox="1"/>
            <p:nvPr/>
          </p:nvSpPr>
          <p:spPr>
            <a:xfrm>
              <a:off x="0" y="631928"/>
              <a:ext cx="270549" cy="648248"/>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184" name="Google Shape;184;p5"/>
          <p:cNvGrpSpPr/>
          <p:nvPr/>
        </p:nvGrpSpPr>
        <p:grpSpPr>
          <a:xfrm rot="5400000">
            <a:off x="5952404" y="1622658"/>
            <a:ext cx="1536001" cy="3641749"/>
            <a:chOff x="0" y="0"/>
            <a:chExt cx="541098" cy="1282905"/>
          </a:xfrm>
        </p:grpSpPr>
        <p:sp>
          <p:nvSpPr>
            <p:cNvPr id="185" name="Google Shape;185;p5"/>
            <p:cNvSpPr/>
            <p:nvPr/>
          </p:nvSpPr>
          <p:spPr>
            <a:xfrm>
              <a:off x="0" y="0"/>
              <a:ext cx="541098" cy="1282905"/>
            </a:xfrm>
            <a:custGeom>
              <a:avLst/>
              <a:gdLst/>
              <a:ahLst/>
              <a:cxnLst/>
              <a:rect l="l" t="t" r="r" b="b"/>
              <a:pathLst>
                <a:path w="541098" h="1282905" extrusionOk="0">
                  <a:moveTo>
                    <a:pt x="541098" y="1282905"/>
                  </a:moveTo>
                  <a:lnTo>
                    <a:pt x="0" y="1282905"/>
                  </a:lnTo>
                  <a:lnTo>
                    <a:pt x="0" y="0"/>
                  </a:lnTo>
                  <a:lnTo>
                    <a:pt x="541098" y="1282905"/>
                  </a:lnTo>
                  <a:close/>
                </a:path>
              </a:pathLst>
            </a:custGeom>
            <a:solidFill>
              <a:srgbClr val="C69DB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86" name="Google Shape;186;p5"/>
            <p:cNvSpPr txBox="1"/>
            <p:nvPr/>
          </p:nvSpPr>
          <p:spPr>
            <a:xfrm>
              <a:off x="0" y="631928"/>
              <a:ext cx="270549" cy="648248"/>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87" name="Google Shape;187;p5"/>
          <p:cNvSpPr/>
          <p:nvPr/>
        </p:nvSpPr>
        <p:spPr>
          <a:xfrm rot="-5692861">
            <a:off x="5800570" y="-1105400"/>
            <a:ext cx="6686861" cy="12327931"/>
          </a:xfrm>
          <a:custGeom>
            <a:avLst/>
            <a:gdLst/>
            <a:ahLst/>
            <a:cxnLst/>
            <a:rect l="l" t="t" r="r" b="b"/>
            <a:pathLst>
              <a:path w="6686861" h="12327931" extrusionOk="0">
                <a:moveTo>
                  <a:pt x="0" y="0"/>
                </a:moveTo>
                <a:lnTo>
                  <a:pt x="6686860" y="0"/>
                </a:lnTo>
                <a:lnTo>
                  <a:pt x="6686860" y="12327930"/>
                </a:lnTo>
                <a:lnTo>
                  <a:pt x="0" y="1232793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88" name="Google Shape;188;p5"/>
          <p:cNvSpPr/>
          <p:nvPr/>
        </p:nvSpPr>
        <p:spPr>
          <a:xfrm rot="-714887">
            <a:off x="11821115" y="6362066"/>
            <a:ext cx="1185264" cy="967601"/>
          </a:xfrm>
          <a:custGeom>
            <a:avLst/>
            <a:gdLst/>
            <a:ahLst/>
            <a:cxnLst/>
            <a:rect l="l" t="t" r="r" b="b"/>
            <a:pathLst>
              <a:path w="1185264" h="967601" extrusionOk="0">
                <a:moveTo>
                  <a:pt x="0" y="0"/>
                </a:moveTo>
                <a:lnTo>
                  <a:pt x="1185264" y="0"/>
                </a:lnTo>
                <a:lnTo>
                  <a:pt x="1185264" y="967602"/>
                </a:lnTo>
                <a:lnTo>
                  <a:pt x="0" y="967602"/>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89" name="Google Shape;189;p5"/>
          <p:cNvSpPr/>
          <p:nvPr/>
        </p:nvSpPr>
        <p:spPr>
          <a:xfrm rot="531001">
            <a:off x="5973425" y="2873845"/>
            <a:ext cx="540966" cy="545422"/>
          </a:xfrm>
          <a:custGeom>
            <a:avLst/>
            <a:gdLst/>
            <a:ahLst/>
            <a:cxnLst/>
            <a:rect l="l" t="t" r="r" b="b"/>
            <a:pathLst>
              <a:path w="540966" h="545422" extrusionOk="0">
                <a:moveTo>
                  <a:pt x="0" y="0"/>
                </a:moveTo>
                <a:lnTo>
                  <a:pt x="540966" y="0"/>
                </a:lnTo>
                <a:lnTo>
                  <a:pt x="540966" y="545422"/>
                </a:lnTo>
                <a:lnTo>
                  <a:pt x="0" y="545422"/>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90" name="Google Shape;190;p5"/>
          <p:cNvSpPr/>
          <p:nvPr/>
        </p:nvSpPr>
        <p:spPr>
          <a:xfrm rot="-405971">
            <a:off x="5346630" y="3117358"/>
            <a:ext cx="904106" cy="869926"/>
          </a:xfrm>
          <a:custGeom>
            <a:avLst/>
            <a:gdLst/>
            <a:ahLst/>
            <a:cxnLst/>
            <a:rect l="l" t="t" r="r" b="b"/>
            <a:pathLst>
              <a:path w="904106" h="869926" extrusionOk="0">
                <a:moveTo>
                  <a:pt x="0" y="0"/>
                </a:moveTo>
                <a:lnTo>
                  <a:pt x="904106" y="0"/>
                </a:lnTo>
                <a:lnTo>
                  <a:pt x="904106" y="869926"/>
                </a:lnTo>
                <a:lnTo>
                  <a:pt x="0" y="869926"/>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91" name="Google Shape;191;p5"/>
          <p:cNvSpPr txBox="1"/>
          <p:nvPr/>
        </p:nvSpPr>
        <p:spPr>
          <a:xfrm>
            <a:off x="4358160" y="4123240"/>
            <a:ext cx="9571680" cy="2126897"/>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7989"/>
              </a:lnSpc>
              <a:spcBef>
                <a:spcPts val="0"/>
              </a:spcBef>
              <a:spcAft>
                <a:spcPts val="0"/>
              </a:spcAft>
              <a:buClr>
                <a:srgbClr val="000000"/>
              </a:buClr>
              <a:buSzTx/>
              <a:buFont typeface="Arial"/>
              <a:buNone/>
              <a:tabLst/>
              <a:defRPr/>
            </a:pPr>
            <a:r>
              <a:rPr kumimoji="0" lang="en-US" sz="7685" b="1" i="0" u="none" strike="noStrike" kern="0" cap="none" spc="0" normalizeH="0" baseline="0" noProof="0">
                <a:ln>
                  <a:noFill/>
                </a:ln>
                <a:solidFill>
                  <a:srgbClr val="682241"/>
                </a:solidFill>
                <a:effectLst/>
                <a:uLnTx/>
                <a:uFillTx/>
                <a:latin typeface="Work Sans"/>
                <a:ea typeface="Work Sans"/>
                <a:cs typeface="Work Sans"/>
                <a:sym typeface="Work Sans"/>
              </a:rPr>
              <a:t>VAD ÄR CYBER-</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ctr" defTabSz="914400" rtl="0" eaLnBrk="1" fontAlgn="auto" latinLnBrk="0" hangingPunct="1">
              <a:lnSpc>
                <a:spcPct val="107989"/>
              </a:lnSpc>
              <a:spcBef>
                <a:spcPts val="0"/>
              </a:spcBef>
              <a:spcAft>
                <a:spcPts val="0"/>
              </a:spcAft>
              <a:buClr>
                <a:srgbClr val="000000"/>
              </a:buClr>
              <a:buSzTx/>
              <a:buFont typeface="Arial"/>
              <a:buNone/>
              <a:tabLst/>
              <a:defRPr/>
            </a:pPr>
            <a:r>
              <a:rPr kumimoji="0" lang="en-US" sz="7685" b="1" i="0" u="none" strike="noStrike" kern="0" cap="none" spc="0" normalizeH="0" baseline="0" noProof="0">
                <a:ln>
                  <a:noFill/>
                </a:ln>
                <a:solidFill>
                  <a:srgbClr val="682241"/>
                </a:solidFill>
                <a:effectLst/>
                <a:uLnTx/>
                <a:uFillTx/>
                <a:latin typeface="Work Sans"/>
                <a:ea typeface="Work Sans"/>
                <a:cs typeface="Work Sans"/>
                <a:sym typeface="Work Sans"/>
              </a:rPr>
              <a:t>SÄKERHET?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AEC2D3"/>
        </a:solidFill>
        <a:effectLst/>
      </p:bgPr>
    </p:bg>
    <p:spTree>
      <p:nvGrpSpPr>
        <p:cNvPr id="1" name="Shape 199"/>
        <p:cNvGrpSpPr/>
        <p:nvPr/>
      </p:nvGrpSpPr>
      <p:grpSpPr>
        <a:xfrm>
          <a:off x="0" y="0"/>
          <a:ext cx="0" cy="0"/>
          <a:chOff x="0" y="0"/>
          <a:chExt cx="0" cy="0"/>
        </a:xfrm>
      </p:grpSpPr>
      <p:grpSp>
        <p:nvGrpSpPr>
          <p:cNvPr id="200" name="Google Shape;200;p6"/>
          <p:cNvGrpSpPr/>
          <p:nvPr/>
        </p:nvGrpSpPr>
        <p:grpSpPr>
          <a:xfrm rot="5400000">
            <a:off x="286951" y="-457085"/>
            <a:ext cx="3326625" cy="4047903"/>
            <a:chOff x="0" y="0"/>
            <a:chExt cx="565419" cy="688014"/>
          </a:xfrm>
        </p:grpSpPr>
        <p:sp>
          <p:nvSpPr>
            <p:cNvPr id="201" name="Google Shape;201;p6"/>
            <p:cNvSpPr/>
            <p:nvPr/>
          </p:nvSpPr>
          <p:spPr>
            <a:xfrm>
              <a:off x="0" y="0"/>
              <a:ext cx="565419" cy="688014"/>
            </a:xfrm>
            <a:custGeom>
              <a:avLst/>
              <a:gdLst/>
              <a:ahLst/>
              <a:cxnLst/>
              <a:rect l="l" t="t" r="r" b="b"/>
              <a:pathLst>
                <a:path w="565419" h="688014" extrusionOk="0">
                  <a:moveTo>
                    <a:pt x="565419" y="688014"/>
                  </a:moveTo>
                  <a:lnTo>
                    <a:pt x="0" y="688014"/>
                  </a:lnTo>
                  <a:lnTo>
                    <a:pt x="0" y="0"/>
                  </a:lnTo>
                  <a:lnTo>
                    <a:pt x="565419" y="688014"/>
                  </a:lnTo>
                  <a:close/>
                </a:path>
              </a:pathLst>
            </a:custGeom>
            <a:solidFill>
              <a:srgbClr val="A2B7C8"/>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02" name="Google Shape;202;p6"/>
            <p:cNvSpPr txBox="1"/>
            <p:nvPr/>
          </p:nvSpPr>
          <p:spPr>
            <a:xfrm>
              <a:off x="0" y="334482"/>
              <a:ext cx="282710" cy="352068"/>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03" name="Google Shape;203;p6"/>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04" name="Google Shape;204;p6"/>
          <p:cNvGrpSpPr/>
          <p:nvPr/>
        </p:nvGrpSpPr>
        <p:grpSpPr>
          <a:xfrm>
            <a:off x="-184325" y="7434397"/>
            <a:ext cx="5704488" cy="3021482"/>
            <a:chOff x="0" y="0"/>
            <a:chExt cx="969580" cy="513555"/>
          </a:xfrm>
        </p:grpSpPr>
        <p:sp>
          <p:nvSpPr>
            <p:cNvPr id="205" name="Google Shape;205;p6"/>
            <p:cNvSpPr/>
            <p:nvPr/>
          </p:nvSpPr>
          <p:spPr>
            <a:xfrm>
              <a:off x="0" y="0"/>
              <a:ext cx="969580" cy="513555"/>
            </a:xfrm>
            <a:custGeom>
              <a:avLst/>
              <a:gdLst/>
              <a:ahLst/>
              <a:cxnLst/>
              <a:rect l="l" t="t" r="r" b="b"/>
              <a:pathLst>
                <a:path w="969580" h="513555" extrusionOk="0">
                  <a:moveTo>
                    <a:pt x="969580" y="513555"/>
                  </a:moveTo>
                  <a:lnTo>
                    <a:pt x="0" y="513555"/>
                  </a:lnTo>
                  <a:lnTo>
                    <a:pt x="0" y="0"/>
                  </a:lnTo>
                  <a:lnTo>
                    <a:pt x="969580" y="513555"/>
                  </a:lnTo>
                  <a:close/>
                </a:path>
              </a:pathLst>
            </a:custGeom>
            <a:solidFill>
              <a:srgbClr val="A2B7C8"/>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06" name="Google Shape;206;p6"/>
            <p:cNvSpPr txBox="1"/>
            <p:nvPr/>
          </p:nvSpPr>
          <p:spPr>
            <a:xfrm>
              <a:off x="0" y="247253"/>
              <a:ext cx="484790" cy="265210"/>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07" name="Google Shape;207;p6"/>
          <p:cNvSpPr/>
          <p:nvPr/>
        </p:nvSpPr>
        <p:spPr>
          <a:xfrm rot="957257">
            <a:off x="5553367" y="4697175"/>
            <a:ext cx="1512477" cy="1459707"/>
          </a:xfrm>
          <a:custGeom>
            <a:avLst/>
            <a:gdLst/>
            <a:ahLst/>
            <a:cxnLst/>
            <a:rect l="l" t="t" r="r" b="b"/>
            <a:pathLst>
              <a:path w="1512477" h="1459707" extrusionOk="0">
                <a:moveTo>
                  <a:pt x="0" y="0"/>
                </a:moveTo>
                <a:lnTo>
                  <a:pt x="1512477" y="0"/>
                </a:lnTo>
                <a:lnTo>
                  <a:pt x="1512477" y="1459707"/>
                </a:lnTo>
                <a:lnTo>
                  <a:pt x="0" y="1459707"/>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08" name="Google Shape;208;p6"/>
          <p:cNvSpPr txBox="1"/>
          <p:nvPr/>
        </p:nvSpPr>
        <p:spPr>
          <a:xfrm>
            <a:off x="6275642" y="1296780"/>
            <a:ext cx="5736715" cy="725842"/>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7996"/>
              </a:lnSpc>
              <a:spcBef>
                <a:spcPts val="0"/>
              </a:spcBef>
              <a:spcAft>
                <a:spcPts val="0"/>
              </a:spcAft>
              <a:buClr>
                <a:srgbClr val="000000"/>
              </a:buClr>
              <a:buSzTx/>
              <a:buFont typeface="Arial"/>
              <a:buNone/>
              <a:tabLst/>
              <a:defRPr/>
            </a:pPr>
            <a:r>
              <a:rPr kumimoji="0" lang="en-US" sz="5127" b="0" i="0" u="none" strike="noStrike" kern="0" cap="none" spc="0" normalizeH="0" baseline="0" noProof="0">
                <a:ln>
                  <a:noFill/>
                </a:ln>
                <a:solidFill>
                  <a:srgbClr val="2B5165"/>
                </a:solidFill>
                <a:effectLst/>
                <a:uLnTx/>
                <a:uFillTx/>
                <a:latin typeface="Work Sans"/>
                <a:ea typeface="Work Sans"/>
                <a:cs typeface="Work Sans"/>
                <a:sym typeface="Work Sans"/>
              </a:rPr>
              <a:t>Vad är </a:t>
            </a:r>
            <a:r>
              <a:rPr kumimoji="0" lang="en-US" sz="5127" b="1" i="0" u="none" strike="noStrike" kern="0" cap="none" spc="0" normalizeH="0" baseline="0" noProof="0">
                <a:ln>
                  <a:noFill/>
                </a:ln>
                <a:solidFill>
                  <a:srgbClr val="2B5165"/>
                </a:solidFill>
                <a:effectLst/>
                <a:uLnTx/>
                <a:uFillTx/>
                <a:latin typeface="Work Sans"/>
                <a:ea typeface="Work Sans"/>
                <a:cs typeface="Work Sans"/>
                <a:sym typeface="Work Sans"/>
              </a:rPr>
              <a:t>säkerhet?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9" name="Google Shape;209;p6"/>
          <p:cNvSpPr/>
          <p:nvPr/>
        </p:nvSpPr>
        <p:spPr>
          <a:xfrm>
            <a:off x="7736628" y="3718985"/>
            <a:ext cx="2829986" cy="2849029"/>
          </a:xfrm>
          <a:custGeom>
            <a:avLst/>
            <a:gdLst/>
            <a:ahLst/>
            <a:cxnLst/>
            <a:rect l="l" t="t" r="r" b="b"/>
            <a:pathLst>
              <a:path w="2829986" h="2849029" extrusionOk="0">
                <a:moveTo>
                  <a:pt x="0" y="0"/>
                </a:moveTo>
                <a:lnTo>
                  <a:pt x="2829985" y="0"/>
                </a:lnTo>
                <a:lnTo>
                  <a:pt x="2829985" y="2849030"/>
                </a:lnTo>
                <a:lnTo>
                  <a:pt x="0" y="2849030"/>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0" name="Google Shape;210;p6"/>
          <p:cNvSpPr/>
          <p:nvPr/>
        </p:nvSpPr>
        <p:spPr>
          <a:xfrm rot="-279419" flipH="1">
            <a:off x="11086964" y="4453413"/>
            <a:ext cx="1850788" cy="1947230"/>
          </a:xfrm>
          <a:custGeom>
            <a:avLst/>
            <a:gdLst/>
            <a:ahLst/>
            <a:cxnLst/>
            <a:rect l="l" t="t" r="r" b="b"/>
            <a:pathLst>
              <a:path w="1850788" h="1947230" extrusionOk="0">
                <a:moveTo>
                  <a:pt x="1850787" y="0"/>
                </a:moveTo>
                <a:lnTo>
                  <a:pt x="0" y="0"/>
                </a:lnTo>
                <a:lnTo>
                  <a:pt x="0" y="1947231"/>
                </a:lnTo>
                <a:lnTo>
                  <a:pt x="1850787" y="1947231"/>
                </a:lnTo>
                <a:lnTo>
                  <a:pt x="1850787"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1" name="Google Shape;211;p6"/>
          <p:cNvSpPr txBox="1"/>
          <p:nvPr/>
        </p:nvSpPr>
        <p:spPr>
          <a:xfrm>
            <a:off x="5056032" y="6561453"/>
            <a:ext cx="8452150" cy="64008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4500" b="0" i="0" u="none" strike="noStrike" kern="0" cap="none" spc="0" normalizeH="0" baseline="0" noProof="0">
                <a:ln>
                  <a:noFill/>
                </a:ln>
                <a:solidFill>
                  <a:srgbClr val="682241"/>
                </a:solidFill>
                <a:effectLst/>
                <a:uLnTx/>
                <a:uFillTx/>
                <a:latin typeface="Work Sans"/>
                <a:ea typeface="Work Sans"/>
                <a:cs typeface="Work Sans"/>
                <a:sym typeface="Work Sans"/>
              </a:rPr>
              <a:t>Det du gör för att </a:t>
            </a:r>
            <a:r>
              <a:rPr kumimoji="0" lang="en-US" sz="4500" b="1" i="0" u="none" strike="noStrike" kern="0" cap="none" spc="0" normalizeH="0" baseline="0" noProof="0">
                <a:ln>
                  <a:noFill/>
                </a:ln>
                <a:solidFill>
                  <a:srgbClr val="682241"/>
                </a:solidFill>
                <a:effectLst/>
                <a:uLnTx/>
                <a:uFillTx/>
                <a:latin typeface="Work Sans"/>
                <a:ea typeface="Work Sans"/>
                <a:cs typeface="Work Sans"/>
                <a:sym typeface="Work Sans"/>
              </a:rPr>
              <a:t>skydda</a:t>
            </a:r>
            <a:r>
              <a:rPr kumimoji="0" lang="en-US" sz="4500" b="0" i="0" u="none" strike="noStrike" kern="0" cap="none" spc="0" normalizeH="0" baseline="0" noProof="0">
                <a:ln>
                  <a:noFill/>
                </a:ln>
                <a:solidFill>
                  <a:srgbClr val="682241"/>
                </a:solidFill>
                <a:effectLst/>
                <a:uLnTx/>
                <a:uFillTx/>
                <a:latin typeface="Work Sans"/>
                <a:ea typeface="Work Sans"/>
                <a:cs typeface="Work Sans"/>
                <a:sym typeface="Work Sans"/>
              </a:rPr>
              <a:t> dig</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2" name="Google Shape;212;p6"/>
          <p:cNvSpPr/>
          <p:nvPr/>
        </p:nvSpPr>
        <p:spPr>
          <a:xfrm>
            <a:off x="6828741" y="2083247"/>
            <a:ext cx="4891667" cy="176004"/>
          </a:xfrm>
          <a:custGeom>
            <a:avLst/>
            <a:gdLst/>
            <a:ahLst/>
            <a:cxnLst/>
            <a:rect l="l" t="t" r="r" b="b"/>
            <a:pathLst>
              <a:path w="4891667" h="176004" extrusionOk="0">
                <a:moveTo>
                  <a:pt x="0" y="0"/>
                </a:moveTo>
                <a:lnTo>
                  <a:pt x="4891667" y="0"/>
                </a:lnTo>
                <a:lnTo>
                  <a:pt x="4891667" y="176004"/>
                </a:lnTo>
                <a:lnTo>
                  <a:pt x="0" y="176004"/>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3" name="Google Shape;213;p6"/>
          <p:cNvSpPr/>
          <p:nvPr/>
        </p:nvSpPr>
        <p:spPr>
          <a:xfrm flipH="1">
            <a:off x="9725693" y="7201533"/>
            <a:ext cx="2854468" cy="203779"/>
          </a:xfrm>
          <a:custGeom>
            <a:avLst/>
            <a:gdLst/>
            <a:ahLst/>
            <a:cxnLst/>
            <a:rect l="l" t="t" r="r" b="b"/>
            <a:pathLst>
              <a:path w="2854468" h="203779" extrusionOk="0">
                <a:moveTo>
                  <a:pt x="2854469" y="0"/>
                </a:moveTo>
                <a:lnTo>
                  <a:pt x="0" y="0"/>
                </a:lnTo>
                <a:lnTo>
                  <a:pt x="0" y="203779"/>
                </a:lnTo>
                <a:lnTo>
                  <a:pt x="2854469" y="203779"/>
                </a:lnTo>
                <a:lnTo>
                  <a:pt x="2854469"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4" name="Google Shape;214;p6"/>
          <p:cNvSpPr/>
          <p:nvPr/>
        </p:nvSpPr>
        <p:spPr>
          <a:xfrm rot="-377522" flipH="1">
            <a:off x="1030910" y="8553433"/>
            <a:ext cx="1163377" cy="1118520"/>
          </a:xfrm>
          <a:custGeom>
            <a:avLst/>
            <a:gdLst/>
            <a:ahLst/>
            <a:cxnLst/>
            <a:rect l="l" t="t" r="r" b="b"/>
            <a:pathLst>
              <a:path w="1163377" h="1118520" extrusionOk="0">
                <a:moveTo>
                  <a:pt x="1163377" y="0"/>
                </a:moveTo>
                <a:lnTo>
                  <a:pt x="0" y="0"/>
                </a:lnTo>
                <a:lnTo>
                  <a:pt x="0" y="1118520"/>
                </a:lnTo>
                <a:lnTo>
                  <a:pt x="1163377" y="1118520"/>
                </a:lnTo>
                <a:lnTo>
                  <a:pt x="1163377"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5" name="Google Shape;215;p6"/>
          <p:cNvSpPr/>
          <p:nvPr/>
        </p:nvSpPr>
        <p:spPr>
          <a:xfrm rot="-1418027">
            <a:off x="703078" y="1041386"/>
            <a:ext cx="1484954" cy="1425633"/>
          </a:xfrm>
          <a:custGeom>
            <a:avLst/>
            <a:gdLst/>
            <a:ahLst/>
            <a:cxnLst/>
            <a:rect l="l" t="t" r="r" b="b"/>
            <a:pathLst>
              <a:path w="1484954" h="1425633" extrusionOk="0">
                <a:moveTo>
                  <a:pt x="0" y="0"/>
                </a:moveTo>
                <a:lnTo>
                  <a:pt x="1484954" y="0"/>
                </a:lnTo>
                <a:lnTo>
                  <a:pt x="1484954" y="1425633"/>
                </a:lnTo>
                <a:lnTo>
                  <a:pt x="0" y="1425633"/>
                </a:lnTo>
                <a:lnTo>
                  <a:pt x="0" y="0"/>
                </a:lnTo>
                <a:close/>
              </a:path>
            </a:pathLst>
          </a:custGeom>
          <a:blipFill rotWithShape="1">
            <a:blip r:embed="rId1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6" name="Google Shape;216;p6"/>
          <p:cNvSpPr/>
          <p:nvPr/>
        </p:nvSpPr>
        <p:spPr>
          <a:xfrm rot="547125">
            <a:off x="2052963" y="8051117"/>
            <a:ext cx="788318" cy="1149735"/>
          </a:xfrm>
          <a:custGeom>
            <a:avLst/>
            <a:gdLst/>
            <a:ahLst/>
            <a:cxnLst/>
            <a:rect l="l" t="t" r="r" b="b"/>
            <a:pathLst>
              <a:path w="788318" h="1149735" extrusionOk="0">
                <a:moveTo>
                  <a:pt x="0" y="0"/>
                </a:moveTo>
                <a:lnTo>
                  <a:pt x="788318" y="0"/>
                </a:lnTo>
                <a:lnTo>
                  <a:pt x="788318" y="1149735"/>
                </a:lnTo>
                <a:lnTo>
                  <a:pt x="0" y="1149735"/>
                </a:lnTo>
                <a:lnTo>
                  <a:pt x="0" y="0"/>
                </a:lnTo>
                <a:close/>
              </a:path>
            </a:pathLst>
          </a:custGeom>
          <a:blipFill rotWithShape="1">
            <a:blip r:embed="rId11"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7" name="Google Shape;217;p6"/>
          <p:cNvSpPr/>
          <p:nvPr/>
        </p:nvSpPr>
        <p:spPr>
          <a:xfrm rot="547125">
            <a:off x="15857485" y="7866611"/>
            <a:ext cx="1079535" cy="917770"/>
          </a:xfrm>
          <a:custGeom>
            <a:avLst/>
            <a:gdLst/>
            <a:ahLst/>
            <a:cxnLst/>
            <a:rect l="l" t="t" r="r" b="b"/>
            <a:pathLst>
              <a:path w="1079535" h="917770" extrusionOk="0">
                <a:moveTo>
                  <a:pt x="0" y="0"/>
                </a:moveTo>
                <a:lnTo>
                  <a:pt x="1079535" y="0"/>
                </a:lnTo>
                <a:lnTo>
                  <a:pt x="1079535" y="917771"/>
                </a:lnTo>
                <a:lnTo>
                  <a:pt x="0" y="917771"/>
                </a:lnTo>
                <a:lnTo>
                  <a:pt x="0" y="0"/>
                </a:lnTo>
                <a:close/>
              </a:path>
            </a:pathLst>
          </a:custGeom>
          <a:blipFill rotWithShape="1">
            <a:blip r:embed="rId12"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8" name="Google Shape;218;p6"/>
          <p:cNvSpPr/>
          <p:nvPr/>
        </p:nvSpPr>
        <p:spPr>
          <a:xfrm rot="906048">
            <a:off x="16679177" y="7454728"/>
            <a:ext cx="660698" cy="963606"/>
          </a:xfrm>
          <a:custGeom>
            <a:avLst/>
            <a:gdLst/>
            <a:ahLst/>
            <a:cxnLst/>
            <a:rect l="l" t="t" r="r" b="b"/>
            <a:pathLst>
              <a:path w="660698" h="963606" extrusionOk="0">
                <a:moveTo>
                  <a:pt x="0" y="0"/>
                </a:moveTo>
                <a:lnTo>
                  <a:pt x="660697" y="0"/>
                </a:lnTo>
                <a:lnTo>
                  <a:pt x="660697" y="963606"/>
                </a:lnTo>
                <a:lnTo>
                  <a:pt x="0" y="963606"/>
                </a:lnTo>
                <a:lnTo>
                  <a:pt x="0" y="0"/>
                </a:lnTo>
                <a:close/>
              </a:path>
            </a:pathLst>
          </a:custGeom>
          <a:blipFill rotWithShape="1">
            <a:blip r:embed="rId13"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9" name="Google Shape;219;p6"/>
          <p:cNvSpPr txBox="1"/>
          <p:nvPr/>
        </p:nvSpPr>
        <p:spPr>
          <a:xfrm>
            <a:off x="7237329" y="7421746"/>
            <a:ext cx="3813341" cy="404995"/>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2"/>
              </a:lnSpc>
              <a:spcBef>
                <a:spcPts val="0"/>
              </a:spcBef>
              <a:spcAft>
                <a:spcPts val="0"/>
              </a:spcAft>
              <a:buClr>
                <a:srgbClr val="000000"/>
              </a:buClr>
              <a:buSzTx/>
              <a:buFont typeface="Arial"/>
              <a:buNone/>
              <a:tabLst/>
              <a:defRPr/>
            </a:pPr>
            <a:r>
              <a:rPr kumimoji="0" lang="en-US" sz="2824" b="0" i="0" u="none" strike="noStrike" kern="0" cap="none" spc="0" normalizeH="0" baseline="0" noProof="0">
                <a:ln>
                  <a:noFill/>
                </a:ln>
                <a:solidFill>
                  <a:srgbClr val="D44D82"/>
                </a:solidFill>
                <a:effectLst/>
                <a:uLnTx/>
                <a:uFillTx/>
                <a:latin typeface="Work Sans"/>
                <a:ea typeface="Work Sans"/>
                <a:cs typeface="Work Sans"/>
                <a:sym typeface="Work Sans"/>
              </a:rPr>
              <a:t>Som att låsa din dörr</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1" name="Google Shape;221;p6"/>
          <p:cNvSpPr txBox="1"/>
          <p:nvPr/>
        </p:nvSpPr>
        <p:spPr>
          <a:xfrm>
            <a:off x="13965491" y="9248775"/>
            <a:ext cx="3395177" cy="443198"/>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152832"/>
                </a:solidFill>
                <a:effectLst/>
                <a:uLnTx/>
                <a:uFillTx/>
                <a:latin typeface="Work Sans"/>
                <a:ea typeface="Work Sans"/>
                <a:cs typeface="Work Sans"/>
                <a:sym typeface="Work Sans"/>
              </a:rPr>
              <a:t>Vad </a:t>
            </a:r>
            <a:r>
              <a:rPr kumimoji="0" lang="en-US" sz="2400" b="0" i="0" u="none" strike="noStrike" kern="0" cap="none" spc="0" normalizeH="0" baseline="0" noProof="0" dirty="0" err="1">
                <a:ln>
                  <a:noFill/>
                </a:ln>
                <a:solidFill>
                  <a:srgbClr val="152832"/>
                </a:solidFill>
                <a:effectLst/>
                <a:uLnTx/>
                <a:uFillTx/>
                <a:latin typeface="Work Sans"/>
                <a:ea typeface="Work Sans"/>
                <a:cs typeface="Work Sans"/>
                <a:sym typeface="Work Sans"/>
              </a:rPr>
              <a:t>är</a:t>
            </a:r>
            <a:r>
              <a:rPr kumimoji="0" lang="en-US" sz="2400" b="0" i="0" u="none" strike="noStrike" kern="0" cap="none" spc="0" normalizeH="0" baseline="0" noProof="0" dirty="0">
                <a:ln>
                  <a:noFill/>
                </a:ln>
                <a:solidFill>
                  <a:srgbClr val="152832"/>
                </a:solidFill>
                <a:effectLst/>
                <a:uLnTx/>
                <a:uFillTx/>
                <a:latin typeface="Work Sans"/>
                <a:ea typeface="Work Sans"/>
                <a:cs typeface="Work Sans"/>
                <a:sym typeface="Work Sans"/>
              </a:rPr>
              <a:t> </a:t>
            </a:r>
            <a:r>
              <a:rPr kumimoji="0" lang="en-US" sz="2400" b="0" i="0" u="none" strike="noStrike" kern="0" cap="none" spc="0" normalizeH="0" baseline="0" noProof="0" dirty="0" err="1">
                <a:ln>
                  <a:noFill/>
                </a:ln>
                <a:solidFill>
                  <a:srgbClr val="152832"/>
                </a:solidFill>
                <a:effectLst/>
                <a:uLnTx/>
                <a:uFillTx/>
                <a:latin typeface="Work Sans"/>
                <a:ea typeface="Work Sans"/>
                <a:cs typeface="Work Sans"/>
                <a:sym typeface="Work Sans"/>
              </a:rPr>
              <a:t>cybersäkerhet</a:t>
            </a:r>
            <a:r>
              <a:rPr kumimoji="0" lang="en-US" sz="2400" b="0" i="0" u="none" strike="noStrike" kern="0" cap="none" spc="0" normalizeH="0" baseline="0" noProof="0" dirty="0">
                <a:ln>
                  <a:noFill/>
                </a:ln>
                <a:solidFill>
                  <a:srgbClr val="152832"/>
                </a:solidFill>
                <a:effectLst/>
                <a:uLnTx/>
                <a:uFillTx/>
                <a:latin typeface="Work Sans"/>
                <a:ea typeface="Work Sans"/>
                <a:cs typeface="Work Sans"/>
                <a:sym typeface="Work Sans"/>
              </a:rPr>
              <a:t>?</a:t>
            </a:r>
            <a:endParaRPr kumimoji="0" sz="1400" b="0" i="0" u="none" strike="noStrike" kern="0" cap="none" spc="0" normalizeH="0" baseline="0" noProof="0" dirty="0">
              <a:ln>
                <a:noFill/>
              </a:ln>
              <a:solidFill>
                <a:srgbClr val="152832"/>
              </a:solidFill>
              <a:effectLst/>
              <a:uLnTx/>
              <a:uFillTx/>
              <a:latin typeface="Arial"/>
              <a:ea typeface="+mn-ea"/>
              <a:cs typeface="Arial"/>
              <a:sym typeface="Arial"/>
            </a:endParaRPr>
          </a:p>
        </p:txBody>
      </p:sp>
      <p:sp>
        <p:nvSpPr>
          <p:cNvPr id="2" name="Freeform 20">
            <a:extLst>
              <a:ext uri="{FF2B5EF4-FFF2-40B4-BE49-F238E27FC236}">
                <a16:creationId xmlns:a16="http://schemas.microsoft.com/office/drawing/2014/main" id="{E22423E6-9E01-8AA4-1CF4-F1F8954EDA5E}"/>
              </a:ext>
            </a:extLst>
          </p:cNvPr>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B5165"/>
        </a:solidFill>
        <a:effectLst/>
      </p:bgPr>
    </p:bg>
    <p:spTree>
      <p:nvGrpSpPr>
        <p:cNvPr id="1" name="Shape 229"/>
        <p:cNvGrpSpPr/>
        <p:nvPr/>
      </p:nvGrpSpPr>
      <p:grpSpPr>
        <a:xfrm>
          <a:off x="0" y="0"/>
          <a:ext cx="0" cy="0"/>
          <a:chOff x="0" y="0"/>
          <a:chExt cx="0" cy="0"/>
        </a:xfrm>
      </p:grpSpPr>
      <p:sp>
        <p:nvSpPr>
          <p:cNvPr id="230" name="Google Shape;230;p7"/>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31" name="Google Shape;231;p7"/>
          <p:cNvGrpSpPr/>
          <p:nvPr/>
        </p:nvGrpSpPr>
        <p:grpSpPr>
          <a:xfrm rot="-5400000">
            <a:off x="13587280" y="5569779"/>
            <a:ext cx="3427278" cy="6145362"/>
            <a:chOff x="0" y="0"/>
            <a:chExt cx="728076" cy="1305494"/>
          </a:xfrm>
        </p:grpSpPr>
        <p:sp>
          <p:nvSpPr>
            <p:cNvPr id="232" name="Google Shape;232;p7"/>
            <p:cNvSpPr/>
            <p:nvPr/>
          </p:nvSpPr>
          <p:spPr>
            <a:xfrm>
              <a:off x="0" y="0"/>
              <a:ext cx="728076" cy="1305494"/>
            </a:xfrm>
            <a:custGeom>
              <a:avLst/>
              <a:gdLst/>
              <a:ahLst/>
              <a:cxnLst/>
              <a:rect l="l" t="t" r="r" b="b"/>
              <a:pathLst>
                <a:path w="728076" h="1305494" extrusionOk="0">
                  <a:moveTo>
                    <a:pt x="728076" y="1305494"/>
                  </a:moveTo>
                  <a:lnTo>
                    <a:pt x="0" y="1305494"/>
                  </a:lnTo>
                  <a:lnTo>
                    <a:pt x="0" y="0"/>
                  </a:lnTo>
                  <a:lnTo>
                    <a:pt x="728076" y="1305494"/>
                  </a:lnTo>
                  <a:close/>
                </a:path>
              </a:pathLst>
            </a:custGeom>
            <a:solidFill>
              <a:srgbClr val="2B4D6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3" name="Google Shape;233;p7"/>
            <p:cNvSpPr txBox="1"/>
            <p:nvPr/>
          </p:nvSpPr>
          <p:spPr>
            <a:xfrm>
              <a:off x="0" y="643222"/>
              <a:ext cx="364038" cy="659495"/>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34" name="Google Shape;234;p7"/>
          <p:cNvSpPr txBox="1"/>
          <p:nvPr/>
        </p:nvSpPr>
        <p:spPr>
          <a:xfrm>
            <a:off x="4680435" y="1266103"/>
            <a:ext cx="8927129" cy="725842"/>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7996"/>
              </a:lnSpc>
              <a:spcBef>
                <a:spcPts val="0"/>
              </a:spcBef>
              <a:spcAft>
                <a:spcPts val="0"/>
              </a:spcAft>
              <a:buClr>
                <a:srgbClr val="000000"/>
              </a:buClr>
              <a:buSzTx/>
              <a:buFont typeface="Arial"/>
              <a:buNone/>
              <a:tabLst/>
              <a:defRPr/>
            </a:pPr>
            <a:r>
              <a:rPr kumimoji="0" lang="en-US" sz="5127" b="0" i="0" u="none" strike="noStrike" kern="0" cap="none" spc="0" normalizeH="0" baseline="0" noProof="0">
                <a:ln>
                  <a:noFill/>
                </a:ln>
                <a:solidFill>
                  <a:srgbClr val="FFFFFF"/>
                </a:solidFill>
                <a:effectLst/>
                <a:uLnTx/>
                <a:uFillTx/>
                <a:latin typeface="Work Sans"/>
                <a:ea typeface="Work Sans"/>
                <a:cs typeface="Work Sans"/>
                <a:sym typeface="Work Sans"/>
              </a:rPr>
              <a:t>Vad är då </a:t>
            </a:r>
            <a:r>
              <a:rPr kumimoji="0" lang="en-US" sz="5127" b="1" i="0" u="none" strike="noStrike" kern="0" cap="none" spc="0" normalizeH="0" baseline="0" noProof="0">
                <a:ln>
                  <a:noFill/>
                </a:ln>
                <a:solidFill>
                  <a:srgbClr val="FFFFFF"/>
                </a:solidFill>
                <a:effectLst/>
                <a:uLnTx/>
                <a:uFillTx/>
                <a:latin typeface="Work Sans"/>
                <a:ea typeface="Work Sans"/>
                <a:cs typeface="Work Sans"/>
                <a:sym typeface="Work Sans"/>
              </a:rPr>
              <a:t>CYBERsäkerhet?</a:t>
            </a:r>
            <a:r>
              <a:rPr kumimoji="0" lang="en-US" sz="5127" b="0" i="0" u="none" strike="noStrike" kern="0" cap="none" spc="0" normalizeH="0" baseline="0" noProof="0">
                <a:ln>
                  <a:noFill/>
                </a:ln>
                <a:solidFill>
                  <a:srgbClr val="FFFFFF"/>
                </a:solidFill>
                <a:effectLst/>
                <a:uLnTx/>
                <a:uFillTx/>
                <a:latin typeface="Work Sans"/>
                <a:ea typeface="Work Sans"/>
                <a:cs typeface="Work Sans"/>
                <a:sym typeface="Work Sans"/>
              </a:rPr>
              <a:t> </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5" name="Google Shape;235;p7"/>
          <p:cNvSpPr/>
          <p:nvPr/>
        </p:nvSpPr>
        <p:spPr>
          <a:xfrm>
            <a:off x="6698166" y="2083247"/>
            <a:ext cx="4891667" cy="176004"/>
          </a:xfrm>
          <a:custGeom>
            <a:avLst/>
            <a:gdLst/>
            <a:ahLst/>
            <a:cxnLst/>
            <a:rect l="l" t="t" r="r" b="b"/>
            <a:pathLst>
              <a:path w="4891667" h="176004" extrusionOk="0">
                <a:moveTo>
                  <a:pt x="0" y="0"/>
                </a:moveTo>
                <a:lnTo>
                  <a:pt x="4891668" y="0"/>
                </a:lnTo>
                <a:lnTo>
                  <a:pt x="4891668" y="176004"/>
                </a:lnTo>
                <a:lnTo>
                  <a:pt x="0" y="176004"/>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6" name="Google Shape;236;p7"/>
          <p:cNvSpPr txBox="1"/>
          <p:nvPr/>
        </p:nvSpPr>
        <p:spPr>
          <a:xfrm>
            <a:off x="4680435" y="6595743"/>
            <a:ext cx="8927129" cy="124968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4500" b="0" i="0" u="none" strike="noStrike" kern="0" cap="none" spc="0" normalizeH="0" baseline="0" noProof="0">
                <a:ln>
                  <a:noFill/>
                </a:ln>
                <a:solidFill>
                  <a:srgbClr val="F4F4F4"/>
                </a:solidFill>
                <a:effectLst/>
                <a:uLnTx/>
                <a:uFillTx/>
                <a:latin typeface="Work Sans"/>
                <a:ea typeface="Work Sans"/>
                <a:cs typeface="Work Sans"/>
                <a:sym typeface="Work Sans"/>
              </a:rPr>
              <a:t>Säkra dig &amp; dina </a:t>
            </a:r>
            <a:r>
              <a:rPr kumimoji="0" lang="en-US" sz="4500" b="1" i="0" u="none" strike="noStrike" kern="0" cap="none" spc="0" normalizeH="0" baseline="0" noProof="0">
                <a:ln>
                  <a:noFill/>
                </a:ln>
                <a:solidFill>
                  <a:srgbClr val="F4F4F4"/>
                </a:solidFill>
                <a:effectLst/>
                <a:uLnTx/>
                <a:uFillTx/>
                <a:latin typeface="Work Sans"/>
                <a:ea typeface="Work Sans"/>
                <a:cs typeface="Work Sans"/>
                <a:sym typeface="Work Sans"/>
              </a:rPr>
              <a:t>digitala vanor</a:t>
            </a:r>
            <a:r>
              <a:rPr kumimoji="0" lang="en-US" sz="4500" b="0" i="0" u="none" strike="noStrike" kern="0" cap="none" spc="0" normalizeH="0" baseline="0" noProof="0">
                <a:ln>
                  <a:noFill/>
                </a:ln>
                <a:solidFill>
                  <a:srgbClr val="F4F4F4"/>
                </a:solidFill>
                <a:effectLst/>
                <a:uLnTx/>
                <a:uFillTx/>
                <a:latin typeface="Work Sans"/>
                <a:ea typeface="Work Sans"/>
                <a:cs typeface="Work Sans"/>
                <a:sym typeface="Work Sans"/>
              </a:rPr>
              <a:t> online</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7" name="Google Shape;237;p7"/>
          <p:cNvSpPr/>
          <p:nvPr/>
        </p:nvSpPr>
        <p:spPr>
          <a:xfrm rot="1542000">
            <a:off x="7573982" y="3568913"/>
            <a:ext cx="3246642" cy="3157876"/>
          </a:xfrm>
          <a:custGeom>
            <a:avLst/>
            <a:gdLst/>
            <a:ahLst/>
            <a:cxnLst/>
            <a:rect l="l" t="t" r="r" b="b"/>
            <a:pathLst>
              <a:path w="3246642" h="3157876" extrusionOk="0">
                <a:moveTo>
                  <a:pt x="0" y="1081599"/>
                </a:moveTo>
                <a:lnTo>
                  <a:pt x="2247398" y="0"/>
                </a:lnTo>
                <a:lnTo>
                  <a:pt x="3246642" y="2076276"/>
                </a:lnTo>
                <a:lnTo>
                  <a:pt x="999244" y="3157876"/>
                </a:lnTo>
                <a:lnTo>
                  <a:pt x="0" y="1081599"/>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8" name="Google Shape;238;p7"/>
          <p:cNvSpPr/>
          <p:nvPr/>
        </p:nvSpPr>
        <p:spPr>
          <a:xfrm rot="-515039">
            <a:off x="11789727" y="4661295"/>
            <a:ext cx="1195937" cy="1558138"/>
          </a:xfrm>
          <a:custGeom>
            <a:avLst/>
            <a:gdLst/>
            <a:ahLst/>
            <a:cxnLst/>
            <a:rect l="l" t="t" r="r" b="b"/>
            <a:pathLst>
              <a:path w="1195937" h="1558138" extrusionOk="0">
                <a:moveTo>
                  <a:pt x="0" y="0"/>
                </a:moveTo>
                <a:lnTo>
                  <a:pt x="1195937" y="0"/>
                </a:lnTo>
                <a:lnTo>
                  <a:pt x="1195937" y="1558139"/>
                </a:lnTo>
                <a:lnTo>
                  <a:pt x="0" y="1558139"/>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39" name="Google Shape;239;p7"/>
          <p:cNvGrpSpPr/>
          <p:nvPr/>
        </p:nvGrpSpPr>
        <p:grpSpPr>
          <a:xfrm rot="5400000">
            <a:off x="-2217500" y="2217500"/>
            <a:ext cx="7991485" cy="3556485"/>
            <a:chOff x="0" y="0"/>
            <a:chExt cx="1263010" cy="562083"/>
          </a:xfrm>
        </p:grpSpPr>
        <p:sp>
          <p:nvSpPr>
            <p:cNvPr id="240" name="Google Shape;240;p7"/>
            <p:cNvSpPr/>
            <p:nvPr/>
          </p:nvSpPr>
          <p:spPr>
            <a:xfrm>
              <a:off x="0" y="0"/>
              <a:ext cx="1263010" cy="562083"/>
            </a:xfrm>
            <a:custGeom>
              <a:avLst/>
              <a:gdLst/>
              <a:ahLst/>
              <a:cxnLst/>
              <a:rect l="l" t="t" r="r" b="b"/>
              <a:pathLst>
                <a:path w="1263010" h="562083" extrusionOk="0">
                  <a:moveTo>
                    <a:pt x="1263010" y="562083"/>
                  </a:moveTo>
                  <a:lnTo>
                    <a:pt x="0" y="562083"/>
                  </a:lnTo>
                  <a:lnTo>
                    <a:pt x="0" y="0"/>
                  </a:lnTo>
                  <a:lnTo>
                    <a:pt x="1263010" y="562083"/>
                  </a:lnTo>
                  <a:close/>
                </a:path>
              </a:pathLst>
            </a:custGeom>
            <a:solidFill>
              <a:srgbClr val="2B4D6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1" name="Google Shape;241;p7"/>
            <p:cNvSpPr txBox="1"/>
            <p:nvPr/>
          </p:nvSpPr>
          <p:spPr>
            <a:xfrm>
              <a:off x="0" y="271516"/>
              <a:ext cx="631505" cy="289370"/>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2" name="Google Shape;242;p7"/>
          <p:cNvSpPr/>
          <p:nvPr/>
        </p:nvSpPr>
        <p:spPr>
          <a:xfrm rot="1283877">
            <a:off x="16582510" y="7237342"/>
            <a:ext cx="746456" cy="835071"/>
          </a:xfrm>
          <a:custGeom>
            <a:avLst/>
            <a:gdLst/>
            <a:ahLst/>
            <a:cxnLst/>
            <a:rect l="l" t="t" r="r" b="b"/>
            <a:pathLst>
              <a:path w="746456" h="835071" extrusionOk="0">
                <a:moveTo>
                  <a:pt x="0" y="0"/>
                </a:moveTo>
                <a:lnTo>
                  <a:pt x="746455" y="0"/>
                </a:lnTo>
                <a:lnTo>
                  <a:pt x="746455" y="835071"/>
                </a:lnTo>
                <a:lnTo>
                  <a:pt x="0" y="835071"/>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3" name="Google Shape;243;p7"/>
          <p:cNvSpPr/>
          <p:nvPr/>
        </p:nvSpPr>
        <p:spPr>
          <a:xfrm rot="-424023">
            <a:off x="16157497" y="7822242"/>
            <a:ext cx="861272" cy="858279"/>
          </a:xfrm>
          <a:custGeom>
            <a:avLst/>
            <a:gdLst/>
            <a:ahLst/>
            <a:cxnLst/>
            <a:rect l="l" t="t" r="r" b="b"/>
            <a:pathLst>
              <a:path w="861272" h="858279" extrusionOk="0">
                <a:moveTo>
                  <a:pt x="0" y="0"/>
                </a:moveTo>
                <a:lnTo>
                  <a:pt x="861272" y="0"/>
                </a:lnTo>
                <a:lnTo>
                  <a:pt x="861272" y="858279"/>
                </a:lnTo>
                <a:lnTo>
                  <a:pt x="0" y="858279"/>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44" name="Google Shape;244;p7"/>
          <p:cNvGrpSpPr/>
          <p:nvPr/>
        </p:nvGrpSpPr>
        <p:grpSpPr>
          <a:xfrm rot="522727">
            <a:off x="2346842" y="1091114"/>
            <a:ext cx="888538" cy="845790"/>
            <a:chOff x="0" y="0"/>
            <a:chExt cx="1184717" cy="1127720"/>
          </a:xfrm>
        </p:grpSpPr>
        <p:sp>
          <p:nvSpPr>
            <p:cNvPr id="245" name="Google Shape;245;p7"/>
            <p:cNvSpPr/>
            <p:nvPr/>
          </p:nvSpPr>
          <p:spPr>
            <a:xfrm>
              <a:off x="0" y="0"/>
              <a:ext cx="1184717" cy="1127720"/>
            </a:xfrm>
            <a:custGeom>
              <a:avLst/>
              <a:gdLst/>
              <a:ahLst/>
              <a:cxnLst/>
              <a:rect l="l" t="t" r="r" b="b"/>
              <a:pathLst>
                <a:path w="1184717" h="1127720" extrusionOk="0">
                  <a:moveTo>
                    <a:pt x="0" y="0"/>
                  </a:moveTo>
                  <a:lnTo>
                    <a:pt x="1184717" y="0"/>
                  </a:lnTo>
                  <a:lnTo>
                    <a:pt x="1184717" y="1127720"/>
                  </a:lnTo>
                  <a:lnTo>
                    <a:pt x="0" y="1127720"/>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 name="Google Shape;246;p7"/>
            <p:cNvSpPr txBox="1"/>
            <p:nvPr/>
          </p:nvSpPr>
          <p:spPr>
            <a:xfrm>
              <a:off x="249067" y="19050"/>
              <a:ext cx="686582" cy="712292"/>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3"/>
                </a:lnSpc>
                <a:spcBef>
                  <a:spcPts val="0"/>
                </a:spcBef>
                <a:spcAft>
                  <a:spcPts val="0"/>
                </a:spcAft>
                <a:buClr>
                  <a:srgbClr val="000000"/>
                </a:buClr>
                <a:buSzTx/>
                <a:buFont typeface="Arial"/>
                <a:buNone/>
                <a:tabLst/>
                <a:defRPr/>
              </a:pPr>
              <a:r>
                <a:rPr kumimoji="0" lang="en-US" sz="3636" b="0" i="0" u="none" strike="noStrike" kern="0" cap="none" spc="0" normalizeH="0" baseline="0" noProof="0">
                  <a:ln>
                    <a:noFill/>
                  </a:ln>
                  <a:solidFill>
                    <a:srgbClr val="67B9E8"/>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47" name="Google Shape;247;p7"/>
          <p:cNvSpPr/>
          <p:nvPr/>
        </p:nvSpPr>
        <p:spPr>
          <a:xfrm rot="301429">
            <a:off x="1555046" y="1544836"/>
            <a:ext cx="1003884" cy="1200727"/>
          </a:xfrm>
          <a:custGeom>
            <a:avLst/>
            <a:gdLst/>
            <a:ahLst/>
            <a:cxnLst/>
            <a:rect l="l" t="t" r="r" b="b"/>
            <a:pathLst>
              <a:path w="1003884" h="1200727" extrusionOk="0">
                <a:moveTo>
                  <a:pt x="0" y="0"/>
                </a:moveTo>
                <a:lnTo>
                  <a:pt x="1003884" y="0"/>
                </a:lnTo>
                <a:lnTo>
                  <a:pt x="1003884" y="1200727"/>
                </a:lnTo>
                <a:lnTo>
                  <a:pt x="0" y="1200727"/>
                </a:lnTo>
                <a:lnTo>
                  <a:pt x="0" y="0"/>
                </a:lnTo>
                <a:close/>
              </a:path>
            </a:pathLst>
          </a:custGeom>
          <a:blipFill rotWithShape="1">
            <a:blip r:embed="rId1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8" name="Google Shape;248;p7"/>
          <p:cNvSpPr/>
          <p:nvPr/>
        </p:nvSpPr>
        <p:spPr>
          <a:xfrm flipH="1">
            <a:off x="9166206" y="7201533"/>
            <a:ext cx="4441358" cy="159802"/>
          </a:xfrm>
          <a:custGeom>
            <a:avLst/>
            <a:gdLst/>
            <a:ahLst/>
            <a:cxnLst/>
            <a:rect l="l" t="t" r="r" b="b"/>
            <a:pathLst>
              <a:path w="4441358" h="159802" extrusionOk="0">
                <a:moveTo>
                  <a:pt x="4441359" y="0"/>
                </a:moveTo>
                <a:lnTo>
                  <a:pt x="0" y="0"/>
                </a:lnTo>
                <a:lnTo>
                  <a:pt x="0" y="159802"/>
                </a:lnTo>
                <a:lnTo>
                  <a:pt x="4441359" y="159802"/>
                </a:lnTo>
                <a:lnTo>
                  <a:pt x="4441359" y="0"/>
                </a:lnTo>
                <a:close/>
              </a:path>
            </a:pathLst>
          </a:custGeom>
          <a:blipFill rotWithShape="1">
            <a:blip r:embed="rId11"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9" name="Google Shape;249;p7"/>
          <p:cNvSpPr/>
          <p:nvPr/>
        </p:nvSpPr>
        <p:spPr>
          <a:xfrm rot="1570104">
            <a:off x="5537980" y="4721822"/>
            <a:ext cx="978709" cy="1458738"/>
          </a:xfrm>
          <a:custGeom>
            <a:avLst/>
            <a:gdLst/>
            <a:ahLst/>
            <a:cxnLst/>
            <a:rect l="l" t="t" r="r" b="b"/>
            <a:pathLst>
              <a:path w="978709" h="1458738" extrusionOk="0">
                <a:moveTo>
                  <a:pt x="0" y="0"/>
                </a:moveTo>
                <a:lnTo>
                  <a:pt x="978709" y="0"/>
                </a:lnTo>
                <a:lnTo>
                  <a:pt x="978709" y="1458738"/>
                </a:lnTo>
                <a:lnTo>
                  <a:pt x="0" y="1458738"/>
                </a:lnTo>
                <a:lnTo>
                  <a:pt x="0" y="0"/>
                </a:lnTo>
                <a:close/>
              </a:path>
            </a:pathLst>
          </a:custGeom>
          <a:blipFill rotWithShape="1">
            <a:blip r:embed="rId12"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0" name="Google Shape;250;p7"/>
          <p:cNvSpPr/>
          <p:nvPr/>
        </p:nvSpPr>
        <p:spPr>
          <a:xfrm>
            <a:off x="14396637" y="9641924"/>
            <a:ext cx="2532885" cy="180821"/>
          </a:xfrm>
          <a:custGeom>
            <a:avLst/>
            <a:gdLst/>
            <a:ahLst/>
            <a:cxnLst/>
            <a:rect l="l" t="t" r="r" b="b"/>
            <a:pathLst>
              <a:path w="2532885" h="180821" extrusionOk="0">
                <a:moveTo>
                  <a:pt x="0" y="0"/>
                </a:moveTo>
                <a:lnTo>
                  <a:pt x="2532885" y="0"/>
                </a:lnTo>
                <a:lnTo>
                  <a:pt x="2532885" y="180822"/>
                </a:lnTo>
                <a:lnTo>
                  <a:pt x="0" y="180822"/>
                </a:lnTo>
                <a:lnTo>
                  <a:pt x="0" y="0"/>
                </a:lnTo>
                <a:close/>
              </a:path>
            </a:pathLst>
          </a:custGeom>
          <a:blipFill rotWithShape="1">
            <a:blip r:embed="rId13"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 name="Google Shape;251;p7"/>
          <p:cNvSpPr txBox="1"/>
          <p:nvPr/>
        </p:nvSpPr>
        <p:spPr>
          <a:xfrm>
            <a:off x="13965491" y="9248775"/>
            <a:ext cx="3395177" cy="371475"/>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67B9E8"/>
                </a:solidFill>
                <a:effectLst/>
                <a:uLnTx/>
                <a:uFillTx/>
                <a:latin typeface="Work Sans"/>
                <a:ea typeface="Work Sans"/>
                <a:cs typeface="Work Sans"/>
                <a:sym typeface="Work Sans"/>
              </a:rPr>
              <a:t>Vad är cybersäkerhet?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B5165"/>
        </a:solidFill>
        <a:effectLst/>
      </p:bgPr>
    </p:bg>
    <p:spTree>
      <p:nvGrpSpPr>
        <p:cNvPr id="1" name="Shape 259"/>
        <p:cNvGrpSpPr/>
        <p:nvPr/>
      </p:nvGrpSpPr>
      <p:grpSpPr>
        <a:xfrm>
          <a:off x="0" y="0"/>
          <a:ext cx="0" cy="0"/>
          <a:chOff x="0" y="0"/>
          <a:chExt cx="0" cy="0"/>
        </a:xfrm>
      </p:grpSpPr>
      <p:grpSp>
        <p:nvGrpSpPr>
          <p:cNvPr id="260" name="Google Shape;260;p8"/>
          <p:cNvGrpSpPr/>
          <p:nvPr/>
        </p:nvGrpSpPr>
        <p:grpSpPr>
          <a:xfrm rot="10800000">
            <a:off x="14270925" y="46144"/>
            <a:ext cx="4007550" cy="4000466"/>
            <a:chOff x="0" y="0"/>
            <a:chExt cx="418133" cy="417394"/>
          </a:xfrm>
        </p:grpSpPr>
        <p:sp>
          <p:nvSpPr>
            <p:cNvPr id="261" name="Google Shape;261;p8"/>
            <p:cNvSpPr/>
            <p:nvPr/>
          </p:nvSpPr>
          <p:spPr>
            <a:xfrm>
              <a:off x="0" y="0"/>
              <a:ext cx="418133" cy="417394"/>
            </a:xfrm>
            <a:custGeom>
              <a:avLst/>
              <a:gdLst/>
              <a:ahLst/>
              <a:cxnLst/>
              <a:rect l="l" t="t" r="r" b="b"/>
              <a:pathLst>
                <a:path w="418133" h="417394" extrusionOk="0">
                  <a:moveTo>
                    <a:pt x="418133" y="417394"/>
                  </a:moveTo>
                  <a:lnTo>
                    <a:pt x="0" y="417394"/>
                  </a:lnTo>
                  <a:lnTo>
                    <a:pt x="0" y="0"/>
                  </a:lnTo>
                  <a:lnTo>
                    <a:pt x="418133" y="417394"/>
                  </a:lnTo>
                  <a:close/>
                </a:path>
              </a:pathLst>
            </a:custGeom>
            <a:solidFill>
              <a:srgbClr val="2B4D6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2" name="Google Shape;262;p8"/>
            <p:cNvSpPr txBox="1"/>
            <p:nvPr/>
          </p:nvSpPr>
          <p:spPr>
            <a:xfrm>
              <a:off x="0" y="199172"/>
              <a:ext cx="209066" cy="217334"/>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63" name="Google Shape;263;p8"/>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64" name="Google Shape;264;p8"/>
          <p:cNvGrpSpPr/>
          <p:nvPr/>
        </p:nvGrpSpPr>
        <p:grpSpPr>
          <a:xfrm>
            <a:off x="-135043" y="7794230"/>
            <a:ext cx="6482048" cy="2593008"/>
            <a:chOff x="0" y="0"/>
            <a:chExt cx="1078080" cy="431264"/>
          </a:xfrm>
        </p:grpSpPr>
        <p:sp>
          <p:nvSpPr>
            <p:cNvPr id="265" name="Google Shape;265;p8"/>
            <p:cNvSpPr/>
            <p:nvPr/>
          </p:nvSpPr>
          <p:spPr>
            <a:xfrm>
              <a:off x="0" y="0"/>
              <a:ext cx="1078080" cy="431264"/>
            </a:xfrm>
            <a:custGeom>
              <a:avLst/>
              <a:gdLst/>
              <a:ahLst/>
              <a:cxnLst/>
              <a:rect l="l" t="t" r="r" b="b"/>
              <a:pathLst>
                <a:path w="1078080" h="431264" extrusionOk="0">
                  <a:moveTo>
                    <a:pt x="1078080" y="431264"/>
                  </a:moveTo>
                  <a:lnTo>
                    <a:pt x="0" y="431264"/>
                  </a:lnTo>
                  <a:lnTo>
                    <a:pt x="0" y="0"/>
                  </a:lnTo>
                  <a:lnTo>
                    <a:pt x="1078080" y="431264"/>
                  </a:lnTo>
                  <a:close/>
                </a:path>
              </a:pathLst>
            </a:custGeom>
            <a:solidFill>
              <a:srgbClr val="2B4D6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66" name="Google Shape;266;p8"/>
            <p:cNvSpPr txBox="1"/>
            <p:nvPr/>
          </p:nvSpPr>
          <p:spPr>
            <a:xfrm>
              <a:off x="0" y="206107"/>
              <a:ext cx="539040" cy="224239"/>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67" name="Google Shape;267;p8"/>
          <p:cNvSpPr/>
          <p:nvPr/>
        </p:nvSpPr>
        <p:spPr>
          <a:xfrm>
            <a:off x="2686402" y="1779107"/>
            <a:ext cx="12915196" cy="8043639"/>
          </a:xfrm>
          <a:custGeom>
            <a:avLst/>
            <a:gdLst/>
            <a:ahLst/>
            <a:cxnLst/>
            <a:rect l="l" t="t" r="r" b="b"/>
            <a:pathLst>
              <a:path w="12915196" h="8043639" extrusionOk="0">
                <a:moveTo>
                  <a:pt x="0" y="0"/>
                </a:moveTo>
                <a:lnTo>
                  <a:pt x="12915196" y="0"/>
                </a:lnTo>
                <a:lnTo>
                  <a:pt x="12915196" y="8043639"/>
                </a:lnTo>
                <a:lnTo>
                  <a:pt x="0" y="8043639"/>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68" name="Google Shape;268;p8"/>
          <p:cNvGrpSpPr/>
          <p:nvPr/>
        </p:nvGrpSpPr>
        <p:grpSpPr>
          <a:xfrm>
            <a:off x="3244808" y="2226455"/>
            <a:ext cx="11808610" cy="5979969"/>
            <a:chOff x="0" y="0"/>
            <a:chExt cx="3110087" cy="1574971"/>
          </a:xfrm>
        </p:grpSpPr>
        <p:sp>
          <p:nvSpPr>
            <p:cNvPr id="269" name="Google Shape;269;p8"/>
            <p:cNvSpPr/>
            <p:nvPr/>
          </p:nvSpPr>
          <p:spPr>
            <a:xfrm>
              <a:off x="0" y="0"/>
              <a:ext cx="3110087" cy="1574971"/>
            </a:xfrm>
            <a:custGeom>
              <a:avLst/>
              <a:gdLst/>
              <a:ahLst/>
              <a:cxnLst/>
              <a:rect l="l" t="t" r="r" b="b"/>
              <a:pathLst>
                <a:path w="3110087" h="1574971" extrusionOk="0">
                  <a:moveTo>
                    <a:pt x="0" y="0"/>
                  </a:moveTo>
                  <a:lnTo>
                    <a:pt x="3110087" y="0"/>
                  </a:lnTo>
                  <a:lnTo>
                    <a:pt x="3110087" y="1574971"/>
                  </a:lnTo>
                  <a:lnTo>
                    <a:pt x="0" y="1574971"/>
                  </a:lnTo>
                  <a:close/>
                </a:path>
              </a:pathLst>
            </a:custGeom>
            <a:solidFill>
              <a:srgbClr val="AEC2D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70" name="Google Shape;270;p8"/>
            <p:cNvSpPr txBox="1"/>
            <p:nvPr/>
          </p:nvSpPr>
          <p:spPr>
            <a:xfrm>
              <a:off x="0" y="19050"/>
              <a:ext cx="3110087" cy="1555921"/>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60555"/>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71" name="Google Shape;271;p8"/>
          <p:cNvSpPr/>
          <p:nvPr/>
        </p:nvSpPr>
        <p:spPr>
          <a:xfrm rot="-127821">
            <a:off x="9218823" y="1980661"/>
            <a:ext cx="5714572" cy="4131897"/>
          </a:xfrm>
          <a:custGeom>
            <a:avLst/>
            <a:gdLst/>
            <a:ahLst/>
            <a:cxnLst/>
            <a:rect l="l" t="t" r="r" b="b"/>
            <a:pathLst>
              <a:path w="5714572" h="4131897" extrusionOk="0">
                <a:moveTo>
                  <a:pt x="0" y="0"/>
                </a:moveTo>
                <a:lnTo>
                  <a:pt x="5714572" y="0"/>
                </a:lnTo>
                <a:lnTo>
                  <a:pt x="5714572" y="4131897"/>
                </a:lnTo>
                <a:lnTo>
                  <a:pt x="0" y="4131897"/>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72" name="Google Shape;272;p8"/>
          <p:cNvGrpSpPr/>
          <p:nvPr/>
        </p:nvGrpSpPr>
        <p:grpSpPr>
          <a:xfrm rot="-269012">
            <a:off x="2791081" y="5629547"/>
            <a:ext cx="6361628" cy="3021773"/>
            <a:chOff x="0" y="0"/>
            <a:chExt cx="8482170" cy="4029031"/>
          </a:xfrm>
        </p:grpSpPr>
        <p:sp>
          <p:nvSpPr>
            <p:cNvPr id="273" name="Google Shape;273;p8"/>
            <p:cNvSpPr/>
            <p:nvPr/>
          </p:nvSpPr>
          <p:spPr>
            <a:xfrm>
              <a:off x="0" y="0"/>
              <a:ext cx="8482170" cy="4029031"/>
            </a:xfrm>
            <a:custGeom>
              <a:avLst/>
              <a:gdLst/>
              <a:ahLst/>
              <a:cxnLst/>
              <a:rect l="l" t="t" r="r" b="b"/>
              <a:pathLst>
                <a:path w="8482170" h="4029031" extrusionOk="0">
                  <a:moveTo>
                    <a:pt x="0" y="0"/>
                  </a:moveTo>
                  <a:lnTo>
                    <a:pt x="8482170" y="0"/>
                  </a:lnTo>
                  <a:lnTo>
                    <a:pt x="8482170" y="4029031"/>
                  </a:lnTo>
                  <a:lnTo>
                    <a:pt x="0" y="4029031"/>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74" name="Google Shape;274;p8"/>
            <p:cNvSpPr/>
            <p:nvPr/>
          </p:nvSpPr>
          <p:spPr>
            <a:xfrm>
              <a:off x="0" y="0"/>
              <a:ext cx="8482170" cy="2799116"/>
            </a:xfrm>
            <a:custGeom>
              <a:avLst/>
              <a:gdLst/>
              <a:ahLst/>
              <a:cxnLst/>
              <a:rect l="l" t="t" r="r" b="b"/>
              <a:pathLst>
                <a:path w="8482170" h="2799116" extrusionOk="0">
                  <a:moveTo>
                    <a:pt x="0" y="0"/>
                  </a:moveTo>
                  <a:lnTo>
                    <a:pt x="8482170" y="0"/>
                  </a:lnTo>
                  <a:lnTo>
                    <a:pt x="8482170" y="2799116"/>
                  </a:lnTo>
                  <a:lnTo>
                    <a:pt x="0" y="2799116"/>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75" name="Google Shape;275;p8"/>
          <p:cNvSpPr/>
          <p:nvPr/>
        </p:nvSpPr>
        <p:spPr>
          <a:xfrm rot="460260">
            <a:off x="3001313" y="1692765"/>
            <a:ext cx="5941165" cy="3965727"/>
          </a:xfrm>
          <a:custGeom>
            <a:avLst/>
            <a:gdLst/>
            <a:ahLst/>
            <a:cxnLst/>
            <a:rect l="l" t="t" r="r" b="b"/>
            <a:pathLst>
              <a:path w="5941165" h="3965727" extrusionOk="0">
                <a:moveTo>
                  <a:pt x="0" y="0"/>
                </a:moveTo>
                <a:lnTo>
                  <a:pt x="5941164" y="0"/>
                </a:lnTo>
                <a:lnTo>
                  <a:pt x="5941164" y="3965728"/>
                </a:lnTo>
                <a:lnTo>
                  <a:pt x="0" y="396572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76" name="Google Shape;276;p8"/>
          <p:cNvSpPr/>
          <p:nvPr/>
        </p:nvSpPr>
        <p:spPr>
          <a:xfrm>
            <a:off x="14396637" y="9641924"/>
            <a:ext cx="2532885" cy="180821"/>
          </a:xfrm>
          <a:custGeom>
            <a:avLst/>
            <a:gdLst/>
            <a:ahLst/>
            <a:cxnLst/>
            <a:rect l="l" t="t" r="r" b="b"/>
            <a:pathLst>
              <a:path w="2532885" h="180821" extrusionOk="0">
                <a:moveTo>
                  <a:pt x="0" y="0"/>
                </a:moveTo>
                <a:lnTo>
                  <a:pt x="2532885" y="0"/>
                </a:lnTo>
                <a:lnTo>
                  <a:pt x="2532885" y="180822"/>
                </a:lnTo>
                <a:lnTo>
                  <a:pt x="0" y="180822"/>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77" name="Google Shape;277;p8"/>
          <p:cNvSpPr/>
          <p:nvPr/>
        </p:nvSpPr>
        <p:spPr>
          <a:xfrm rot="519151">
            <a:off x="1363738" y="1420489"/>
            <a:ext cx="468352" cy="738092"/>
          </a:xfrm>
          <a:custGeom>
            <a:avLst/>
            <a:gdLst/>
            <a:ahLst/>
            <a:cxnLst/>
            <a:rect l="l" t="t" r="r" b="b"/>
            <a:pathLst>
              <a:path w="468352" h="738092" extrusionOk="0">
                <a:moveTo>
                  <a:pt x="0" y="0"/>
                </a:moveTo>
                <a:lnTo>
                  <a:pt x="468352" y="0"/>
                </a:lnTo>
                <a:lnTo>
                  <a:pt x="468352" y="738092"/>
                </a:lnTo>
                <a:lnTo>
                  <a:pt x="0" y="738092"/>
                </a:lnTo>
                <a:lnTo>
                  <a:pt x="0" y="0"/>
                </a:lnTo>
                <a:close/>
              </a:path>
            </a:pathLst>
          </a:custGeom>
          <a:blipFill rotWithShape="1">
            <a:blip r:embed="rId1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78" name="Google Shape;278;p8"/>
          <p:cNvSpPr/>
          <p:nvPr/>
        </p:nvSpPr>
        <p:spPr>
          <a:xfrm rot="330381">
            <a:off x="16397335" y="6037275"/>
            <a:ext cx="861965" cy="770142"/>
          </a:xfrm>
          <a:custGeom>
            <a:avLst/>
            <a:gdLst/>
            <a:ahLst/>
            <a:cxnLst/>
            <a:rect l="l" t="t" r="r" b="b"/>
            <a:pathLst>
              <a:path w="861965" h="770142" extrusionOk="0">
                <a:moveTo>
                  <a:pt x="0" y="0"/>
                </a:moveTo>
                <a:lnTo>
                  <a:pt x="861965" y="0"/>
                </a:lnTo>
                <a:lnTo>
                  <a:pt x="861965" y="770141"/>
                </a:lnTo>
                <a:lnTo>
                  <a:pt x="0" y="770141"/>
                </a:lnTo>
                <a:lnTo>
                  <a:pt x="0" y="0"/>
                </a:lnTo>
                <a:close/>
              </a:path>
            </a:pathLst>
          </a:custGeom>
          <a:blipFill rotWithShape="1">
            <a:blip r:embed="rId11"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79" name="Google Shape;279;p8"/>
          <p:cNvSpPr/>
          <p:nvPr/>
        </p:nvSpPr>
        <p:spPr>
          <a:xfrm rot="-435729">
            <a:off x="17119212" y="6450789"/>
            <a:ext cx="482912" cy="518355"/>
          </a:xfrm>
          <a:custGeom>
            <a:avLst/>
            <a:gdLst/>
            <a:ahLst/>
            <a:cxnLst/>
            <a:rect l="l" t="t" r="r" b="b"/>
            <a:pathLst>
              <a:path w="482912" h="518355" extrusionOk="0">
                <a:moveTo>
                  <a:pt x="0" y="0"/>
                </a:moveTo>
                <a:lnTo>
                  <a:pt x="482912" y="0"/>
                </a:lnTo>
                <a:lnTo>
                  <a:pt x="482912" y="518354"/>
                </a:lnTo>
                <a:lnTo>
                  <a:pt x="0" y="518354"/>
                </a:lnTo>
                <a:lnTo>
                  <a:pt x="0" y="0"/>
                </a:lnTo>
                <a:close/>
              </a:path>
            </a:pathLst>
          </a:custGeom>
          <a:blipFill rotWithShape="1">
            <a:blip r:embed="rId12"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80" name="Google Shape;280;p8"/>
          <p:cNvSpPr/>
          <p:nvPr/>
        </p:nvSpPr>
        <p:spPr>
          <a:xfrm>
            <a:off x="624731" y="1800993"/>
            <a:ext cx="1260213" cy="1262458"/>
          </a:xfrm>
          <a:custGeom>
            <a:avLst/>
            <a:gdLst/>
            <a:ahLst/>
            <a:cxnLst/>
            <a:rect l="l" t="t" r="r" b="b"/>
            <a:pathLst>
              <a:path w="1260213" h="1262458" extrusionOk="0">
                <a:moveTo>
                  <a:pt x="0" y="0"/>
                </a:moveTo>
                <a:lnTo>
                  <a:pt x="1260213" y="0"/>
                </a:lnTo>
                <a:lnTo>
                  <a:pt x="1260213" y="1262457"/>
                </a:lnTo>
                <a:lnTo>
                  <a:pt x="0" y="1262457"/>
                </a:lnTo>
                <a:lnTo>
                  <a:pt x="0" y="0"/>
                </a:lnTo>
                <a:close/>
              </a:path>
            </a:pathLst>
          </a:custGeom>
          <a:blipFill rotWithShape="1">
            <a:blip r:embed="rId13"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81" name="Google Shape;281;p8"/>
          <p:cNvGrpSpPr/>
          <p:nvPr/>
        </p:nvGrpSpPr>
        <p:grpSpPr>
          <a:xfrm>
            <a:off x="9144000" y="5285917"/>
            <a:ext cx="5484680" cy="3709033"/>
            <a:chOff x="0" y="0"/>
            <a:chExt cx="7312907" cy="4945377"/>
          </a:xfrm>
        </p:grpSpPr>
        <p:sp>
          <p:nvSpPr>
            <p:cNvPr id="282" name="Google Shape;282;p8"/>
            <p:cNvSpPr/>
            <p:nvPr/>
          </p:nvSpPr>
          <p:spPr>
            <a:xfrm rot="399357">
              <a:off x="218883" y="384364"/>
              <a:ext cx="6875142" cy="4176649"/>
            </a:xfrm>
            <a:custGeom>
              <a:avLst/>
              <a:gdLst/>
              <a:ahLst/>
              <a:cxnLst/>
              <a:rect l="l" t="t" r="r" b="b"/>
              <a:pathLst>
                <a:path w="6875142" h="4176649" extrusionOk="0">
                  <a:moveTo>
                    <a:pt x="0" y="0"/>
                  </a:moveTo>
                  <a:lnTo>
                    <a:pt x="6875141" y="0"/>
                  </a:lnTo>
                  <a:lnTo>
                    <a:pt x="6875141" y="4176649"/>
                  </a:lnTo>
                  <a:lnTo>
                    <a:pt x="0" y="4176649"/>
                  </a:lnTo>
                  <a:lnTo>
                    <a:pt x="0" y="0"/>
                  </a:lnTo>
                  <a:close/>
                </a:path>
              </a:pathLst>
            </a:custGeom>
            <a:blipFill rotWithShape="1">
              <a:blip r:embed="rId14">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83" name="Google Shape;283;p8"/>
            <p:cNvSpPr/>
            <p:nvPr/>
          </p:nvSpPr>
          <p:spPr>
            <a:xfrm rot="468278">
              <a:off x="4784510" y="2973639"/>
              <a:ext cx="665359" cy="1042900"/>
            </a:xfrm>
            <a:custGeom>
              <a:avLst/>
              <a:gdLst/>
              <a:ahLst/>
              <a:cxnLst/>
              <a:rect l="l" t="t" r="r" b="b"/>
              <a:pathLst>
                <a:path w="665359" h="1042900" extrusionOk="0">
                  <a:moveTo>
                    <a:pt x="0" y="0"/>
                  </a:moveTo>
                  <a:lnTo>
                    <a:pt x="665359" y="0"/>
                  </a:lnTo>
                  <a:lnTo>
                    <a:pt x="665359" y="1042900"/>
                  </a:lnTo>
                  <a:lnTo>
                    <a:pt x="0" y="1042900"/>
                  </a:lnTo>
                  <a:lnTo>
                    <a:pt x="0" y="0"/>
                  </a:lnTo>
                  <a:close/>
                </a:path>
              </a:pathLst>
            </a:custGeom>
            <a:blipFill rotWithShape="1">
              <a:blip r:embed="rId1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84" name="Google Shape;284;p8"/>
          <p:cNvSpPr txBox="1"/>
          <p:nvPr/>
        </p:nvSpPr>
        <p:spPr>
          <a:xfrm>
            <a:off x="13965491" y="9248775"/>
            <a:ext cx="3395177" cy="371475"/>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67B9E8"/>
                </a:solidFill>
                <a:effectLst/>
                <a:uLnTx/>
                <a:uFillTx/>
                <a:latin typeface="Work Sans"/>
                <a:ea typeface="Work Sans"/>
                <a:cs typeface="Work Sans"/>
                <a:sym typeface="Work Sans"/>
              </a:rPr>
              <a:t>Vad är cybersäkerhet?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5" name="Google Shape;285;p8"/>
          <p:cNvSpPr txBox="1"/>
          <p:nvPr/>
        </p:nvSpPr>
        <p:spPr>
          <a:xfrm>
            <a:off x="5347436" y="841622"/>
            <a:ext cx="7593128" cy="64008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4500" b="0" i="0" u="none" strike="noStrike" kern="0" cap="none" spc="0" normalizeH="0" baseline="0" noProof="0">
                <a:ln>
                  <a:noFill/>
                </a:ln>
                <a:solidFill>
                  <a:srgbClr val="AEC2D3"/>
                </a:solidFill>
                <a:effectLst/>
                <a:uLnTx/>
                <a:uFillTx/>
                <a:latin typeface="Work Sans"/>
                <a:ea typeface="Work Sans"/>
                <a:cs typeface="Work Sans"/>
                <a:sym typeface="Work Sans"/>
              </a:rPr>
              <a:t>Cyberattack sker </a:t>
            </a:r>
            <a:r>
              <a:rPr kumimoji="0" lang="en-US" sz="4500" b="1" i="0" u="none" strike="noStrike" kern="0" cap="none" spc="0" normalizeH="0" baseline="0" noProof="0">
                <a:ln>
                  <a:noFill/>
                </a:ln>
                <a:solidFill>
                  <a:srgbClr val="AEC2D3"/>
                </a:solidFill>
                <a:effectLst/>
                <a:uLnTx/>
                <a:uFillTx/>
                <a:latin typeface="Work Sans"/>
                <a:ea typeface="Work Sans"/>
                <a:cs typeface="Work Sans"/>
                <a:sym typeface="Work Sans"/>
              </a:rPr>
              <a:t>överallt</a:t>
            </a:r>
            <a:r>
              <a:rPr kumimoji="0" lang="en-US" sz="4500" b="0" i="0" u="none" strike="noStrike" kern="0" cap="none" spc="0" normalizeH="0" baseline="0" noProof="0">
                <a:ln>
                  <a:noFill/>
                </a:ln>
                <a:solidFill>
                  <a:srgbClr val="AEC2D3"/>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B0C198"/>
        </a:solidFill>
        <a:effectLst/>
      </p:bgPr>
    </p:bg>
    <p:spTree>
      <p:nvGrpSpPr>
        <p:cNvPr id="1" name="Shape 290"/>
        <p:cNvGrpSpPr/>
        <p:nvPr/>
      </p:nvGrpSpPr>
      <p:grpSpPr>
        <a:xfrm>
          <a:off x="0" y="0"/>
          <a:ext cx="0" cy="0"/>
          <a:chOff x="0" y="0"/>
          <a:chExt cx="0" cy="0"/>
        </a:xfrm>
      </p:grpSpPr>
      <p:sp>
        <p:nvSpPr>
          <p:cNvPr id="291" name="Google Shape;291;p9"/>
          <p:cNvSpPr/>
          <p:nvPr/>
        </p:nvSpPr>
        <p:spPr>
          <a:xfrm>
            <a:off x="1" y="6928449"/>
            <a:ext cx="8975312" cy="3391853"/>
          </a:xfrm>
          <a:custGeom>
            <a:avLst/>
            <a:gdLst/>
            <a:ahLst/>
            <a:cxnLst/>
            <a:rect l="l" t="t" r="r" b="b"/>
            <a:pathLst>
              <a:path w="11967083" h="4522470" extrusionOk="0">
                <a:moveTo>
                  <a:pt x="0" y="4522470"/>
                </a:moveTo>
                <a:lnTo>
                  <a:pt x="0" y="0"/>
                </a:lnTo>
                <a:lnTo>
                  <a:pt x="11967083" y="4522470"/>
                </a:lnTo>
                <a:close/>
              </a:path>
            </a:pathLst>
          </a:custGeom>
          <a:solidFill>
            <a:srgbClr val="BDCDA8"/>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92" name="Google Shape;292;p9"/>
          <p:cNvSpPr txBox="1"/>
          <p:nvPr/>
        </p:nvSpPr>
        <p:spPr>
          <a:xfrm>
            <a:off x="8568225" y="1530459"/>
            <a:ext cx="8792444" cy="733425"/>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19979"/>
              </a:lnSpc>
              <a:spcBef>
                <a:spcPts val="0"/>
              </a:spcBef>
              <a:spcAft>
                <a:spcPts val="0"/>
              </a:spcAft>
              <a:buClr>
                <a:srgbClr val="000000"/>
              </a:buClr>
              <a:buSzTx/>
              <a:buFont typeface="Arial"/>
              <a:buNone/>
              <a:tabLst/>
              <a:defRPr/>
            </a:pPr>
            <a:r>
              <a:rPr kumimoji="0" lang="en-US" sz="4800" b="0" i="0" u="none" strike="noStrike" kern="0" cap="none" spc="0" normalizeH="0" baseline="0" noProof="0">
                <a:ln>
                  <a:noFill/>
                </a:ln>
                <a:solidFill>
                  <a:srgbClr val="FFFFFF"/>
                </a:solidFill>
                <a:effectLst/>
                <a:uLnTx/>
                <a:uFillTx/>
                <a:latin typeface="Work Sans"/>
                <a:ea typeface="Work Sans"/>
                <a:cs typeface="Work Sans"/>
                <a:sym typeface="Work Sans"/>
              </a:rPr>
              <a:t>Varför blev </a:t>
            </a:r>
            <a:r>
              <a:rPr kumimoji="0" lang="en-US" sz="4800" b="1" i="0" u="none" strike="noStrike" kern="0" cap="none" spc="0" normalizeH="0" baseline="0" noProof="0">
                <a:ln>
                  <a:noFill/>
                </a:ln>
                <a:solidFill>
                  <a:srgbClr val="FFFFFF"/>
                </a:solidFill>
                <a:effectLst/>
                <a:uLnTx/>
                <a:uFillTx/>
                <a:latin typeface="Work Sans"/>
                <a:ea typeface="Work Sans"/>
                <a:cs typeface="Work Sans"/>
                <a:sym typeface="Work Sans"/>
              </a:rPr>
              <a:t>coop</a:t>
            </a:r>
            <a:r>
              <a:rPr kumimoji="0" lang="en-US" sz="4800" b="0" i="0" u="none" strike="noStrike" kern="0" cap="none" spc="0" normalizeH="0" baseline="0" noProof="0">
                <a:ln>
                  <a:noFill/>
                </a:ln>
                <a:solidFill>
                  <a:srgbClr val="FFFFFF"/>
                </a:solidFill>
                <a:effectLst/>
                <a:uLnTx/>
                <a:uFillTx/>
                <a:latin typeface="Work Sans"/>
                <a:ea typeface="Work Sans"/>
                <a:cs typeface="Work Sans"/>
                <a:sym typeface="Work Sans"/>
              </a:rPr>
              <a:t> hackade?</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95" name="Google Shape;295;p9"/>
          <p:cNvGrpSpPr/>
          <p:nvPr/>
        </p:nvGrpSpPr>
        <p:grpSpPr>
          <a:xfrm rot="-220381">
            <a:off x="1058045" y="1556052"/>
            <a:ext cx="6782370" cy="7775150"/>
            <a:chOff x="0" y="0"/>
            <a:chExt cx="9043160" cy="10366866"/>
          </a:xfrm>
        </p:grpSpPr>
        <p:sp>
          <p:nvSpPr>
            <p:cNvPr id="296" name="Google Shape;296;p9" descr="Hacker"/>
            <p:cNvSpPr/>
            <p:nvPr/>
          </p:nvSpPr>
          <p:spPr>
            <a:xfrm>
              <a:off x="0" y="0"/>
              <a:ext cx="9043160" cy="8000436"/>
            </a:xfrm>
            <a:custGeom>
              <a:avLst/>
              <a:gdLst/>
              <a:ahLst/>
              <a:cxnLst/>
              <a:rect l="l" t="t" r="r" b="b"/>
              <a:pathLst>
                <a:path w="9490964" h="8396605" extrusionOk="0">
                  <a:moveTo>
                    <a:pt x="0" y="0"/>
                  </a:moveTo>
                  <a:lnTo>
                    <a:pt x="9490964" y="0"/>
                  </a:lnTo>
                  <a:lnTo>
                    <a:pt x="9490964" y="8396605"/>
                  </a:lnTo>
                  <a:lnTo>
                    <a:pt x="0" y="8396605"/>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97" name="Google Shape;297;p9"/>
            <p:cNvSpPr/>
            <p:nvPr/>
          </p:nvSpPr>
          <p:spPr>
            <a:xfrm>
              <a:off x="0" y="6729854"/>
              <a:ext cx="9043160" cy="3637012"/>
            </a:xfrm>
            <a:custGeom>
              <a:avLst/>
              <a:gdLst/>
              <a:ahLst/>
              <a:cxnLst/>
              <a:rect l="l" t="t" r="r" b="b"/>
              <a:pathLst>
                <a:path w="9490964" h="3817112" extrusionOk="0">
                  <a:moveTo>
                    <a:pt x="0" y="0"/>
                  </a:moveTo>
                  <a:lnTo>
                    <a:pt x="9490964" y="0"/>
                  </a:lnTo>
                  <a:lnTo>
                    <a:pt x="9490964" y="3817112"/>
                  </a:lnTo>
                  <a:lnTo>
                    <a:pt x="0" y="3817112"/>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l="-2090" r="-2090"/>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98" name="Google Shape;298;p9"/>
          <p:cNvSpPr txBox="1"/>
          <p:nvPr/>
        </p:nvSpPr>
        <p:spPr>
          <a:xfrm>
            <a:off x="10428049" y="4152203"/>
            <a:ext cx="6366431" cy="1329595"/>
          </a:xfrm>
          <a:prstGeom prst="rect">
            <a:avLst/>
          </a:prstGeom>
          <a:noFill/>
          <a:ln>
            <a:noFill/>
          </a:ln>
        </p:spPr>
        <p:txBody>
          <a:bodyPr spcFirstLastPara="1" wrap="square" lIns="0" tIns="0" rIns="0" bIns="0" anchor="t" anchorCtr="0">
            <a:spAutoFit/>
          </a:bodyPr>
          <a:lstStyle/>
          <a:p>
            <a:pPr>
              <a:lnSpc>
                <a:spcPct val="120021"/>
              </a:lnSpc>
              <a:buFont typeface="Arial"/>
              <a:defRPr/>
            </a:pPr>
            <a:r>
              <a:rPr kumimoji="0" lang="en-US" sz="3600" b="0" i="0" u="none" strike="noStrike" kern="0" cap="none" spc="0" normalizeH="0" baseline="0" noProof="0">
                <a:ln>
                  <a:noFill/>
                </a:ln>
                <a:solidFill>
                  <a:srgbClr val="2B5113"/>
                </a:solidFill>
                <a:effectLst/>
                <a:uLnTx/>
                <a:uFillTx/>
                <a:latin typeface="Work Sans"/>
                <a:ea typeface="+mn-lt"/>
                <a:cs typeface="+mn-lt"/>
                <a:sym typeface="Work Sans"/>
              </a:rPr>
              <a:t>De </a:t>
            </a:r>
            <a:r>
              <a:rPr lang="en-US" sz="3600" kern="0">
                <a:solidFill>
                  <a:srgbClr val="2B5113"/>
                </a:solidFill>
                <a:latin typeface="Work Sans"/>
                <a:ea typeface="+mn-lt"/>
                <a:cs typeface="+mn-lt"/>
                <a:sym typeface="Work Sans"/>
              </a:rPr>
              <a:t>hyrde någon som skulle</a:t>
            </a:r>
            <a:r>
              <a:rPr kumimoji="0" lang="en-US" sz="3600" b="0" i="0" u="none" strike="noStrike" kern="0" cap="none" spc="0" normalizeH="0" baseline="0" noProof="0">
                <a:ln>
                  <a:noFill/>
                </a:ln>
                <a:solidFill>
                  <a:srgbClr val="2B5113"/>
                </a:solidFill>
                <a:effectLst/>
                <a:uLnTx/>
                <a:uFillTx/>
                <a:latin typeface="Work Sans"/>
                <a:ea typeface="+mn-lt"/>
                <a:cs typeface="+mn-lt"/>
                <a:sym typeface="Work Sans"/>
              </a:rPr>
              <a:t> </a:t>
            </a:r>
            <a:r>
              <a:rPr kumimoji="0" lang="en-US" sz="3600" b="1" i="0" u="none" strike="noStrike" kern="0" cap="none" spc="0" normalizeH="0" baseline="0" noProof="0">
                <a:ln>
                  <a:noFill/>
                </a:ln>
                <a:solidFill>
                  <a:srgbClr val="2B5113"/>
                </a:solidFill>
                <a:effectLst/>
                <a:uLnTx/>
                <a:uFillTx/>
                <a:latin typeface="Work Sans"/>
                <a:ea typeface="+mn-lt"/>
                <a:cs typeface="+mn-lt"/>
                <a:sym typeface="Work Sans"/>
              </a:rPr>
              <a:t>låsa</a:t>
            </a:r>
            <a:r>
              <a:rPr kumimoji="0" lang="en-US" sz="3600" b="0" i="0" u="none" strike="noStrike" kern="0" cap="none" spc="0" normalizeH="0" baseline="0" noProof="0">
                <a:ln>
                  <a:noFill/>
                </a:ln>
                <a:solidFill>
                  <a:srgbClr val="2B5113"/>
                </a:solidFill>
                <a:effectLst/>
                <a:uLnTx/>
                <a:uFillTx/>
                <a:latin typeface="Work Sans"/>
                <a:ea typeface="+mn-lt"/>
                <a:cs typeface="+mn-lt"/>
                <a:sym typeface="Work Sans"/>
              </a:rPr>
              <a:t> deras dörr</a:t>
            </a:r>
            <a:endParaRPr lang="sv-SE" sz="1400" kern="0">
              <a:latin typeface="Work Sans"/>
              <a:ea typeface="+mn-lt"/>
              <a:cs typeface="+mn-lt"/>
            </a:endParaRPr>
          </a:p>
        </p:txBody>
      </p:sp>
      <p:sp>
        <p:nvSpPr>
          <p:cNvPr id="299" name="Google Shape;299;p9"/>
          <p:cNvSpPr/>
          <p:nvPr/>
        </p:nvSpPr>
        <p:spPr>
          <a:xfrm rot="-300446">
            <a:off x="8967871" y="6453594"/>
            <a:ext cx="1406671" cy="1287538"/>
          </a:xfrm>
          <a:custGeom>
            <a:avLst/>
            <a:gdLst/>
            <a:ahLst/>
            <a:cxnLst/>
            <a:rect l="l" t="t" r="r" b="b"/>
            <a:pathLst>
              <a:path w="1406671" h="1287538" extrusionOk="0">
                <a:moveTo>
                  <a:pt x="0" y="0"/>
                </a:moveTo>
                <a:lnTo>
                  <a:pt x="1406671" y="0"/>
                </a:lnTo>
                <a:lnTo>
                  <a:pt x="1406671" y="1287537"/>
                </a:lnTo>
                <a:lnTo>
                  <a:pt x="0" y="1287537"/>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00" name="Google Shape;300;p9"/>
          <p:cNvSpPr/>
          <p:nvPr/>
        </p:nvSpPr>
        <p:spPr>
          <a:xfrm rot="271099">
            <a:off x="1065128" y="61616"/>
            <a:ext cx="554604" cy="946710"/>
          </a:xfrm>
          <a:custGeom>
            <a:avLst/>
            <a:gdLst/>
            <a:ahLst/>
            <a:cxnLst/>
            <a:rect l="l" t="t" r="r" b="b"/>
            <a:pathLst>
              <a:path w="554604" h="946710" extrusionOk="0">
                <a:moveTo>
                  <a:pt x="0" y="0"/>
                </a:moveTo>
                <a:lnTo>
                  <a:pt x="554604" y="0"/>
                </a:lnTo>
                <a:lnTo>
                  <a:pt x="554604" y="946710"/>
                </a:lnTo>
                <a:lnTo>
                  <a:pt x="0" y="946710"/>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01" name="Google Shape;301;p9"/>
          <p:cNvSpPr/>
          <p:nvPr/>
        </p:nvSpPr>
        <p:spPr>
          <a:xfrm rot="-725442">
            <a:off x="409669" y="411950"/>
            <a:ext cx="812589" cy="1233501"/>
          </a:xfrm>
          <a:custGeom>
            <a:avLst/>
            <a:gdLst/>
            <a:ahLst/>
            <a:cxnLst/>
            <a:rect l="l" t="t" r="r" b="b"/>
            <a:pathLst>
              <a:path w="812589" h="1233501" extrusionOk="0">
                <a:moveTo>
                  <a:pt x="0" y="0"/>
                </a:moveTo>
                <a:lnTo>
                  <a:pt x="812589" y="0"/>
                </a:lnTo>
                <a:lnTo>
                  <a:pt x="812589" y="1233500"/>
                </a:lnTo>
                <a:lnTo>
                  <a:pt x="0" y="1233500"/>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02" name="Google Shape;302;p9"/>
          <p:cNvSpPr txBox="1"/>
          <p:nvPr/>
        </p:nvSpPr>
        <p:spPr>
          <a:xfrm>
            <a:off x="10428049" y="6455085"/>
            <a:ext cx="6366431" cy="1329595"/>
          </a:xfrm>
          <a:prstGeom prst="rect">
            <a:avLst/>
          </a:prstGeom>
          <a:noFill/>
          <a:ln>
            <a:noFill/>
          </a:ln>
        </p:spPr>
        <p:txBody>
          <a:bodyPr spcFirstLastPara="1" wrap="square" lIns="0" tIns="0" rIns="0" bIns="0" anchor="t" anchorCtr="0">
            <a:spAutoFit/>
          </a:bodyPr>
          <a:lstStyle/>
          <a:p>
            <a:pPr>
              <a:lnSpc>
                <a:spcPct val="120021"/>
              </a:lnSpc>
              <a:buFont typeface="Arial"/>
              <a:defRPr/>
            </a:pPr>
            <a:r>
              <a:rPr kumimoji="0" lang="en-US" sz="3600" b="0" i="0" u="none" strike="noStrike" kern="0" cap="none" spc="0" normalizeH="0" baseline="0" noProof="0">
                <a:ln>
                  <a:noFill/>
                </a:ln>
                <a:solidFill>
                  <a:srgbClr val="2B5113"/>
                </a:solidFill>
                <a:effectLst/>
                <a:uLnTx/>
                <a:uFillTx/>
                <a:latin typeface="Work Sans"/>
                <a:ea typeface="+mn-lt"/>
                <a:cs typeface="+mn-lt"/>
                <a:sym typeface="Work Sans"/>
              </a:rPr>
              <a:t>Den personen </a:t>
            </a:r>
            <a:r>
              <a:rPr lang="en-US" sz="3600" kern="0">
                <a:solidFill>
                  <a:srgbClr val="2B5113"/>
                </a:solidFill>
                <a:latin typeface="Work Sans"/>
                <a:ea typeface="+mn-lt"/>
                <a:cs typeface="+mn-lt"/>
                <a:sym typeface="Work Sans"/>
              </a:rPr>
              <a:t>glömde låset </a:t>
            </a:r>
            <a:r>
              <a:rPr lang="en-US" sz="3600" b="1" kern="0">
                <a:solidFill>
                  <a:srgbClr val="2B5113"/>
                </a:solidFill>
                <a:latin typeface="Work Sans"/>
                <a:ea typeface="+mn-lt"/>
                <a:cs typeface="+mn-lt"/>
                <a:sym typeface="Work Sans"/>
              </a:rPr>
              <a:t>öppet</a:t>
            </a:r>
            <a:endParaRPr lang="sv-SE" sz="1400" kern="0">
              <a:cs typeface="Arial"/>
            </a:endParaRPr>
          </a:p>
        </p:txBody>
      </p:sp>
      <p:sp>
        <p:nvSpPr>
          <p:cNvPr id="303" name="Google Shape;303;p9"/>
          <p:cNvSpPr/>
          <p:nvPr/>
        </p:nvSpPr>
        <p:spPr>
          <a:xfrm>
            <a:off x="9120638" y="4189906"/>
            <a:ext cx="987653" cy="1061227"/>
          </a:xfrm>
          <a:custGeom>
            <a:avLst/>
            <a:gdLst/>
            <a:ahLst/>
            <a:cxnLst/>
            <a:rect l="l" t="t" r="r" b="b"/>
            <a:pathLst>
              <a:path w="987653" h="1061227" extrusionOk="0">
                <a:moveTo>
                  <a:pt x="0" y="0"/>
                </a:moveTo>
                <a:lnTo>
                  <a:pt x="987654" y="0"/>
                </a:lnTo>
                <a:lnTo>
                  <a:pt x="987654" y="1061227"/>
                </a:lnTo>
                <a:lnTo>
                  <a:pt x="0" y="1061227"/>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04" name="Google Shape;304;p9"/>
          <p:cNvSpPr/>
          <p:nvPr/>
        </p:nvSpPr>
        <p:spPr>
          <a:xfrm>
            <a:off x="8855000" y="2416284"/>
            <a:ext cx="2667324" cy="190419"/>
          </a:xfrm>
          <a:custGeom>
            <a:avLst/>
            <a:gdLst/>
            <a:ahLst/>
            <a:cxnLst/>
            <a:rect l="l" t="t" r="r" b="b"/>
            <a:pathLst>
              <a:path w="2667324" h="190419" extrusionOk="0">
                <a:moveTo>
                  <a:pt x="0" y="0"/>
                </a:moveTo>
                <a:lnTo>
                  <a:pt x="2667324" y="0"/>
                </a:lnTo>
                <a:lnTo>
                  <a:pt x="2667324" y="190419"/>
                </a:lnTo>
                <a:lnTo>
                  <a:pt x="0" y="190419"/>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 name="Freeform 20">
            <a:extLst>
              <a:ext uri="{FF2B5EF4-FFF2-40B4-BE49-F238E27FC236}">
                <a16:creationId xmlns:a16="http://schemas.microsoft.com/office/drawing/2014/main" id="{F3230FD6-3682-9C12-BF85-FDA806EE8C0C}"/>
              </a:ext>
            </a:extLst>
          </p:cNvPr>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Google Shape;221;p6">
            <a:extLst>
              <a:ext uri="{FF2B5EF4-FFF2-40B4-BE49-F238E27FC236}">
                <a16:creationId xmlns:a16="http://schemas.microsoft.com/office/drawing/2014/main" id="{BB71FCF7-B5C6-C92C-67B8-2F59611A14D8}"/>
              </a:ext>
            </a:extLst>
          </p:cNvPr>
          <p:cNvSpPr txBox="1"/>
          <p:nvPr/>
        </p:nvSpPr>
        <p:spPr>
          <a:xfrm>
            <a:off x="13965491" y="9248775"/>
            <a:ext cx="3395177" cy="443198"/>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152832"/>
                </a:solidFill>
                <a:effectLst/>
                <a:uLnTx/>
                <a:uFillTx/>
                <a:latin typeface="Work Sans"/>
                <a:ea typeface="Work Sans"/>
                <a:cs typeface="Work Sans"/>
                <a:sym typeface="Work Sans"/>
              </a:rPr>
              <a:t>Vad </a:t>
            </a:r>
            <a:r>
              <a:rPr kumimoji="0" lang="en-US" sz="2400" b="0" i="0" u="none" strike="noStrike" kern="0" cap="none" spc="0" normalizeH="0" baseline="0" noProof="0" dirty="0" err="1">
                <a:ln>
                  <a:noFill/>
                </a:ln>
                <a:solidFill>
                  <a:srgbClr val="152832"/>
                </a:solidFill>
                <a:effectLst/>
                <a:uLnTx/>
                <a:uFillTx/>
                <a:latin typeface="Work Sans"/>
                <a:ea typeface="Work Sans"/>
                <a:cs typeface="Work Sans"/>
                <a:sym typeface="Work Sans"/>
              </a:rPr>
              <a:t>är</a:t>
            </a:r>
            <a:r>
              <a:rPr kumimoji="0" lang="en-US" sz="2400" b="0" i="0" u="none" strike="noStrike" kern="0" cap="none" spc="0" normalizeH="0" baseline="0" noProof="0" dirty="0">
                <a:ln>
                  <a:noFill/>
                </a:ln>
                <a:solidFill>
                  <a:srgbClr val="152832"/>
                </a:solidFill>
                <a:effectLst/>
                <a:uLnTx/>
                <a:uFillTx/>
                <a:latin typeface="Work Sans"/>
                <a:ea typeface="Work Sans"/>
                <a:cs typeface="Work Sans"/>
                <a:sym typeface="Work Sans"/>
              </a:rPr>
              <a:t> </a:t>
            </a:r>
            <a:r>
              <a:rPr kumimoji="0" lang="en-US" sz="2400" b="0" i="0" u="none" strike="noStrike" kern="0" cap="none" spc="0" normalizeH="0" baseline="0" noProof="0" dirty="0" err="1">
                <a:ln>
                  <a:noFill/>
                </a:ln>
                <a:solidFill>
                  <a:srgbClr val="152832"/>
                </a:solidFill>
                <a:effectLst/>
                <a:uLnTx/>
                <a:uFillTx/>
                <a:latin typeface="Work Sans"/>
                <a:ea typeface="Work Sans"/>
                <a:cs typeface="Work Sans"/>
                <a:sym typeface="Work Sans"/>
              </a:rPr>
              <a:t>cybersäkerhet</a:t>
            </a:r>
            <a:r>
              <a:rPr kumimoji="0" lang="en-US" sz="2400" b="0" i="0" u="none" strike="noStrike" kern="0" cap="none" spc="0" normalizeH="0" baseline="0" noProof="0" dirty="0">
                <a:ln>
                  <a:noFill/>
                </a:ln>
                <a:solidFill>
                  <a:srgbClr val="152832"/>
                </a:solidFill>
                <a:effectLst/>
                <a:uLnTx/>
                <a:uFillTx/>
                <a:latin typeface="Work Sans"/>
                <a:ea typeface="Work Sans"/>
                <a:cs typeface="Work Sans"/>
                <a:sym typeface="Work Sans"/>
              </a:rPr>
              <a:t>?</a:t>
            </a:r>
            <a:endParaRPr kumimoji="0" sz="1400" b="0" i="0" u="none" strike="noStrike" kern="0" cap="none" spc="0" normalizeH="0" baseline="0" noProof="0" dirty="0">
              <a:ln>
                <a:noFill/>
              </a:ln>
              <a:solidFill>
                <a:srgbClr val="152832"/>
              </a:solidFill>
              <a:effectLst/>
              <a:uLnTx/>
              <a:uFillTx/>
              <a:latin typeface="Arial"/>
              <a:ea typeface="+mn-ea"/>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B5165"/>
        </a:solidFill>
        <a:effectLst/>
      </p:bgPr>
    </p:bg>
    <p:spTree>
      <p:nvGrpSpPr>
        <p:cNvPr id="1" name="Shape 312"/>
        <p:cNvGrpSpPr/>
        <p:nvPr/>
      </p:nvGrpSpPr>
      <p:grpSpPr>
        <a:xfrm>
          <a:off x="0" y="0"/>
          <a:ext cx="0" cy="0"/>
          <a:chOff x="0" y="0"/>
          <a:chExt cx="0" cy="0"/>
        </a:xfrm>
      </p:grpSpPr>
      <p:sp>
        <p:nvSpPr>
          <p:cNvPr id="313" name="Google Shape;313;p10"/>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314" name="Google Shape;314;p10"/>
          <p:cNvGrpSpPr/>
          <p:nvPr/>
        </p:nvGrpSpPr>
        <p:grpSpPr>
          <a:xfrm rot="5400000">
            <a:off x="-2261985" y="2252460"/>
            <a:ext cx="9876350" cy="5371429"/>
            <a:chOff x="0" y="0"/>
            <a:chExt cx="1028673" cy="559462"/>
          </a:xfrm>
        </p:grpSpPr>
        <p:sp>
          <p:nvSpPr>
            <p:cNvPr id="315" name="Google Shape;315;p10"/>
            <p:cNvSpPr/>
            <p:nvPr/>
          </p:nvSpPr>
          <p:spPr>
            <a:xfrm>
              <a:off x="0" y="0"/>
              <a:ext cx="1028673" cy="559462"/>
            </a:xfrm>
            <a:custGeom>
              <a:avLst/>
              <a:gdLst/>
              <a:ahLst/>
              <a:cxnLst/>
              <a:rect l="l" t="t" r="r" b="b"/>
              <a:pathLst>
                <a:path w="1028673" h="559462" extrusionOk="0">
                  <a:moveTo>
                    <a:pt x="1028673" y="559462"/>
                  </a:moveTo>
                  <a:lnTo>
                    <a:pt x="0" y="559462"/>
                  </a:lnTo>
                  <a:lnTo>
                    <a:pt x="0" y="0"/>
                  </a:lnTo>
                  <a:lnTo>
                    <a:pt x="1028673" y="559462"/>
                  </a:lnTo>
                  <a:close/>
                </a:path>
              </a:pathLst>
            </a:custGeom>
            <a:solidFill>
              <a:srgbClr val="2B4D6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16" name="Google Shape;316;p10"/>
            <p:cNvSpPr txBox="1"/>
            <p:nvPr/>
          </p:nvSpPr>
          <p:spPr>
            <a:xfrm>
              <a:off x="0" y="270206"/>
              <a:ext cx="514337" cy="288066"/>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317" name="Google Shape;317;p10"/>
          <p:cNvGrpSpPr/>
          <p:nvPr/>
        </p:nvGrpSpPr>
        <p:grpSpPr>
          <a:xfrm rot="-5400000">
            <a:off x="14526988" y="6554776"/>
            <a:ext cx="2845091" cy="4676934"/>
            <a:chOff x="0" y="0"/>
            <a:chExt cx="489039" cy="803911"/>
          </a:xfrm>
        </p:grpSpPr>
        <p:sp>
          <p:nvSpPr>
            <p:cNvPr id="318" name="Google Shape;318;p10"/>
            <p:cNvSpPr/>
            <p:nvPr/>
          </p:nvSpPr>
          <p:spPr>
            <a:xfrm>
              <a:off x="0" y="0"/>
              <a:ext cx="489039" cy="803911"/>
            </a:xfrm>
            <a:custGeom>
              <a:avLst/>
              <a:gdLst/>
              <a:ahLst/>
              <a:cxnLst/>
              <a:rect l="l" t="t" r="r" b="b"/>
              <a:pathLst>
                <a:path w="489039" h="803911" extrusionOk="0">
                  <a:moveTo>
                    <a:pt x="489039" y="803911"/>
                  </a:moveTo>
                  <a:lnTo>
                    <a:pt x="0" y="803911"/>
                  </a:lnTo>
                  <a:lnTo>
                    <a:pt x="0" y="0"/>
                  </a:lnTo>
                  <a:lnTo>
                    <a:pt x="489039" y="803911"/>
                  </a:lnTo>
                  <a:close/>
                </a:path>
              </a:pathLst>
            </a:custGeom>
            <a:solidFill>
              <a:srgbClr val="2B4D6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19" name="Google Shape;319;p10"/>
            <p:cNvSpPr txBox="1"/>
            <p:nvPr/>
          </p:nvSpPr>
          <p:spPr>
            <a:xfrm>
              <a:off x="0" y="392431"/>
              <a:ext cx="244519" cy="409770"/>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320" name="Google Shape;320;p10"/>
          <p:cNvSpPr txBox="1"/>
          <p:nvPr/>
        </p:nvSpPr>
        <p:spPr>
          <a:xfrm>
            <a:off x="3683395" y="1954740"/>
            <a:ext cx="10921211" cy="726582"/>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5137" b="0" i="0" u="none" strike="noStrike" kern="0" cap="none" spc="0" normalizeH="0" baseline="0" noProof="0">
                <a:ln>
                  <a:noFill/>
                </a:ln>
                <a:solidFill>
                  <a:srgbClr val="D4C394"/>
                </a:solidFill>
                <a:effectLst/>
                <a:uLnTx/>
                <a:uFillTx/>
                <a:latin typeface="Work Sans"/>
                <a:ea typeface="Work Sans"/>
                <a:cs typeface="Work Sans"/>
                <a:sym typeface="Work Sans"/>
              </a:rPr>
              <a:t>Vart kan du</a:t>
            </a:r>
            <a:r>
              <a:rPr kumimoji="0" lang="en-US" sz="5137" b="1" i="0" u="none" strike="noStrike" kern="0" cap="none" spc="0" normalizeH="0" baseline="0" noProof="0">
                <a:ln>
                  <a:noFill/>
                </a:ln>
                <a:solidFill>
                  <a:srgbClr val="D4C394"/>
                </a:solidFill>
                <a:effectLst/>
                <a:uLnTx/>
                <a:uFillTx/>
                <a:latin typeface="Work Sans"/>
                <a:ea typeface="Work Sans"/>
                <a:cs typeface="Work Sans"/>
                <a:sym typeface="Work Sans"/>
              </a:rPr>
              <a:t> hitta</a:t>
            </a:r>
            <a:r>
              <a:rPr kumimoji="0" lang="en-US" sz="5137" b="0" i="0" u="none" strike="noStrike" kern="0" cap="none" spc="0" normalizeH="0" baseline="0" noProof="0">
                <a:ln>
                  <a:noFill/>
                </a:ln>
                <a:solidFill>
                  <a:srgbClr val="D4C394"/>
                </a:solidFill>
                <a:effectLst/>
                <a:uLnTx/>
                <a:uFillTx/>
                <a:latin typeface="Work Sans"/>
                <a:ea typeface="Work Sans"/>
                <a:cs typeface="Work Sans"/>
                <a:sym typeface="Work Sans"/>
              </a:rPr>
              <a:t> cybersäkerhet?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21" name="Google Shape;321;p10"/>
          <p:cNvSpPr/>
          <p:nvPr/>
        </p:nvSpPr>
        <p:spPr>
          <a:xfrm rot="-587458">
            <a:off x="742393" y="893476"/>
            <a:ext cx="1373407" cy="1373407"/>
          </a:xfrm>
          <a:custGeom>
            <a:avLst/>
            <a:gdLst/>
            <a:ahLst/>
            <a:cxnLst/>
            <a:rect l="l" t="t" r="r" b="b"/>
            <a:pathLst>
              <a:path w="1373407" h="1373407" extrusionOk="0">
                <a:moveTo>
                  <a:pt x="0" y="0"/>
                </a:moveTo>
                <a:lnTo>
                  <a:pt x="1373407" y="0"/>
                </a:lnTo>
                <a:lnTo>
                  <a:pt x="1373407" y="1373407"/>
                </a:lnTo>
                <a:lnTo>
                  <a:pt x="0" y="1373407"/>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22" name="Google Shape;322;p10"/>
          <p:cNvSpPr/>
          <p:nvPr/>
        </p:nvSpPr>
        <p:spPr>
          <a:xfrm rot="-493369">
            <a:off x="488897" y="825300"/>
            <a:ext cx="578972" cy="545534"/>
          </a:xfrm>
          <a:custGeom>
            <a:avLst/>
            <a:gdLst/>
            <a:ahLst/>
            <a:cxnLst/>
            <a:rect l="l" t="t" r="r" b="b"/>
            <a:pathLst>
              <a:path w="578972" h="545534" extrusionOk="0">
                <a:moveTo>
                  <a:pt x="0" y="0"/>
                </a:moveTo>
                <a:lnTo>
                  <a:pt x="578973" y="0"/>
                </a:lnTo>
                <a:lnTo>
                  <a:pt x="578973" y="545534"/>
                </a:lnTo>
                <a:lnTo>
                  <a:pt x="0" y="545534"/>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23" name="Google Shape;323;p10"/>
          <p:cNvSpPr/>
          <p:nvPr/>
        </p:nvSpPr>
        <p:spPr>
          <a:xfrm rot="982662">
            <a:off x="17530126" y="7707517"/>
            <a:ext cx="575700" cy="607554"/>
          </a:xfrm>
          <a:custGeom>
            <a:avLst/>
            <a:gdLst/>
            <a:ahLst/>
            <a:cxnLst/>
            <a:rect l="l" t="t" r="r" b="b"/>
            <a:pathLst>
              <a:path w="575700" h="607554" extrusionOk="0">
                <a:moveTo>
                  <a:pt x="0" y="0"/>
                </a:moveTo>
                <a:lnTo>
                  <a:pt x="575701" y="0"/>
                </a:lnTo>
                <a:lnTo>
                  <a:pt x="575701" y="607554"/>
                </a:lnTo>
                <a:lnTo>
                  <a:pt x="0" y="607554"/>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24" name="Google Shape;324;p10"/>
          <p:cNvSpPr/>
          <p:nvPr/>
        </p:nvSpPr>
        <p:spPr>
          <a:xfrm>
            <a:off x="16542147" y="7703404"/>
            <a:ext cx="1111476" cy="1169432"/>
          </a:xfrm>
          <a:custGeom>
            <a:avLst/>
            <a:gdLst/>
            <a:ahLst/>
            <a:cxnLst/>
            <a:rect l="l" t="t" r="r" b="b"/>
            <a:pathLst>
              <a:path w="1111476" h="1169432" extrusionOk="0">
                <a:moveTo>
                  <a:pt x="0" y="0"/>
                </a:moveTo>
                <a:lnTo>
                  <a:pt x="1111476" y="0"/>
                </a:lnTo>
                <a:lnTo>
                  <a:pt x="1111476" y="1169432"/>
                </a:lnTo>
                <a:lnTo>
                  <a:pt x="0" y="1169432"/>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25" name="Google Shape;325;p10"/>
          <p:cNvSpPr/>
          <p:nvPr/>
        </p:nvSpPr>
        <p:spPr>
          <a:xfrm>
            <a:off x="14396637" y="9641924"/>
            <a:ext cx="2532885" cy="180821"/>
          </a:xfrm>
          <a:custGeom>
            <a:avLst/>
            <a:gdLst/>
            <a:ahLst/>
            <a:cxnLst/>
            <a:rect l="l" t="t" r="r" b="b"/>
            <a:pathLst>
              <a:path w="2532885" h="180821" extrusionOk="0">
                <a:moveTo>
                  <a:pt x="0" y="0"/>
                </a:moveTo>
                <a:lnTo>
                  <a:pt x="2532885" y="0"/>
                </a:lnTo>
                <a:lnTo>
                  <a:pt x="2532885" y="180822"/>
                </a:lnTo>
                <a:lnTo>
                  <a:pt x="0" y="180822"/>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26" name="Google Shape;326;p10"/>
          <p:cNvSpPr txBox="1"/>
          <p:nvPr/>
        </p:nvSpPr>
        <p:spPr>
          <a:xfrm>
            <a:off x="13965491" y="9248775"/>
            <a:ext cx="3395177" cy="371475"/>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67B9E8"/>
                </a:solidFill>
                <a:effectLst/>
                <a:uLnTx/>
                <a:uFillTx/>
                <a:latin typeface="Work Sans"/>
                <a:ea typeface="Work Sans"/>
                <a:cs typeface="Work Sans"/>
                <a:sym typeface="Work Sans"/>
              </a:rPr>
              <a:t>Vad är cybersäkerhet?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27" name="Google Shape;327;p10"/>
          <p:cNvSpPr txBox="1"/>
          <p:nvPr/>
        </p:nvSpPr>
        <p:spPr>
          <a:xfrm>
            <a:off x="6201666" y="2700371"/>
            <a:ext cx="5884668" cy="41491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2850" b="0" i="0" u="none" strike="noStrike" kern="0" cap="none" spc="0" normalizeH="0" baseline="0" noProof="0">
                <a:ln>
                  <a:noFill/>
                </a:ln>
                <a:solidFill>
                  <a:srgbClr val="A2B7C8"/>
                </a:solidFill>
                <a:effectLst/>
                <a:uLnTx/>
                <a:uFillTx/>
                <a:latin typeface="Work Sans"/>
                <a:ea typeface="Work Sans"/>
                <a:cs typeface="Work Sans"/>
                <a:sym typeface="Work Sans"/>
              </a:rPr>
              <a:t>Cybersäkerhet finns </a:t>
            </a:r>
            <a:r>
              <a:rPr kumimoji="0" lang="en-US" sz="2850" b="1" i="0" u="none" strike="noStrike" kern="0" cap="none" spc="0" normalizeH="0" baseline="0" noProof="0">
                <a:ln>
                  <a:noFill/>
                </a:ln>
                <a:solidFill>
                  <a:srgbClr val="67B9E8"/>
                </a:solidFill>
                <a:effectLst/>
                <a:uLnTx/>
                <a:uFillTx/>
                <a:latin typeface="Work Sans"/>
                <a:ea typeface="Work Sans"/>
                <a:cs typeface="Work Sans"/>
                <a:sym typeface="Work Sans"/>
              </a:rPr>
              <a:t>överallt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B5165"/>
        </a:solidFill>
        <a:effectLst/>
      </p:bgPr>
    </p:bg>
    <p:spTree>
      <p:nvGrpSpPr>
        <p:cNvPr id="1" name="Shape 335"/>
        <p:cNvGrpSpPr/>
        <p:nvPr/>
      </p:nvGrpSpPr>
      <p:grpSpPr>
        <a:xfrm>
          <a:off x="0" y="0"/>
          <a:ext cx="0" cy="0"/>
          <a:chOff x="0" y="0"/>
          <a:chExt cx="0" cy="0"/>
        </a:xfrm>
      </p:grpSpPr>
      <p:sp>
        <p:nvSpPr>
          <p:cNvPr id="336" name="Google Shape;336;p11"/>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337" name="Google Shape;337;p11"/>
          <p:cNvGrpSpPr/>
          <p:nvPr/>
        </p:nvGrpSpPr>
        <p:grpSpPr>
          <a:xfrm rot="5400000">
            <a:off x="-2261985" y="2252460"/>
            <a:ext cx="9876350" cy="5371429"/>
            <a:chOff x="0" y="0"/>
            <a:chExt cx="1028673" cy="559462"/>
          </a:xfrm>
        </p:grpSpPr>
        <p:sp>
          <p:nvSpPr>
            <p:cNvPr id="338" name="Google Shape;338;p11"/>
            <p:cNvSpPr/>
            <p:nvPr/>
          </p:nvSpPr>
          <p:spPr>
            <a:xfrm>
              <a:off x="0" y="0"/>
              <a:ext cx="1028673" cy="559462"/>
            </a:xfrm>
            <a:custGeom>
              <a:avLst/>
              <a:gdLst/>
              <a:ahLst/>
              <a:cxnLst/>
              <a:rect l="l" t="t" r="r" b="b"/>
              <a:pathLst>
                <a:path w="1028673" h="559462" extrusionOk="0">
                  <a:moveTo>
                    <a:pt x="1028673" y="559462"/>
                  </a:moveTo>
                  <a:lnTo>
                    <a:pt x="0" y="559462"/>
                  </a:lnTo>
                  <a:lnTo>
                    <a:pt x="0" y="0"/>
                  </a:lnTo>
                  <a:lnTo>
                    <a:pt x="1028673" y="559462"/>
                  </a:lnTo>
                  <a:close/>
                </a:path>
              </a:pathLst>
            </a:custGeom>
            <a:solidFill>
              <a:srgbClr val="2B4D6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39" name="Google Shape;339;p11"/>
            <p:cNvSpPr txBox="1"/>
            <p:nvPr/>
          </p:nvSpPr>
          <p:spPr>
            <a:xfrm>
              <a:off x="0" y="270206"/>
              <a:ext cx="514337" cy="288066"/>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340" name="Google Shape;340;p11"/>
          <p:cNvGrpSpPr/>
          <p:nvPr/>
        </p:nvGrpSpPr>
        <p:grpSpPr>
          <a:xfrm rot="-5400000">
            <a:off x="14526988" y="6554776"/>
            <a:ext cx="2845091" cy="4676934"/>
            <a:chOff x="0" y="0"/>
            <a:chExt cx="489039" cy="803911"/>
          </a:xfrm>
        </p:grpSpPr>
        <p:sp>
          <p:nvSpPr>
            <p:cNvPr id="341" name="Google Shape;341;p11"/>
            <p:cNvSpPr/>
            <p:nvPr/>
          </p:nvSpPr>
          <p:spPr>
            <a:xfrm>
              <a:off x="0" y="0"/>
              <a:ext cx="489039" cy="803911"/>
            </a:xfrm>
            <a:custGeom>
              <a:avLst/>
              <a:gdLst/>
              <a:ahLst/>
              <a:cxnLst/>
              <a:rect l="l" t="t" r="r" b="b"/>
              <a:pathLst>
                <a:path w="489039" h="803911" extrusionOk="0">
                  <a:moveTo>
                    <a:pt x="489039" y="803911"/>
                  </a:moveTo>
                  <a:lnTo>
                    <a:pt x="0" y="803911"/>
                  </a:lnTo>
                  <a:lnTo>
                    <a:pt x="0" y="0"/>
                  </a:lnTo>
                  <a:lnTo>
                    <a:pt x="489039" y="803911"/>
                  </a:lnTo>
                  <a:close/>
                </a:path>
              </a:pathLst>
            </a:custGeom>
            <a:solidFill>
              <a:srgbClr val="2B4D6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42" name="Google Shape;342;p11"/>
            <p:cNvSpPr txBox="1"/>
            <p:nvPr/>
          </p:nvSpPr>
          <p:spPr>
            <a:xfrm>
              <a:off x="0" y="392431"/>
              <a:ext cx="244519" cy="409770"/>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343" name="Google Shape;343;p11"/>
          <p:cNvSpPr txBox="1"/>
          <p:nvPr/>
        </p:nvSpPr>
        <p:spPr>
          <a:xfrm>
            <a:off x="3683395" y="1954740"/>
            <a:ext cx="10921211" cy="726582"/>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5137" b="0" i="0" u="none" strike="noStrike" kern="0" cap="none" spc="0" normalizeH="0" baseline="0" noProof="0">
                <a:ln>
                  <a:noFill/>
                </a:ln>
                <a:solidFill>
                  <a:srgbClr val="D4C394"/>
                </a:solidFill>
                <a:effectLst/>
                <a:uLnTx/>
                <a:uFillTx/>
                <a:latin typeface="Work Sans"/>
                <a:ea typeface="Work Sans"/>
                <a:cs typeface="Work Sans"/>
                <a:sym typeface="Work Sans"/>
              </a:rPr>
              <a:t>Vart kan du</a:t>
            </a:r>
            <a:r>
              <a:rPr kumimoji="0" lang="en-US" sz="5137" b="1" i="0" u="none" strike="noStrike" kern="0" cap="none" spc="0" normalizeH="0" baseline="0" noProof="0">
                <a:ln>
                  <a:noFill/>
                </a:ln>
                <a:solidFill>
                  <a:srgbClr val="D4C394"/>
                </a:solidFill>
                <a:effectLst/>
                <a:uLnTx/>
                <a:uFillTx/>
                <a:latin typeface="Work Sans"/>
                <a:ea typeface="Work Sans"/>
                <a:cs typeface="Work Sans"/>
                <a:sym typeface="Work Sans"/>
              </a:rPr>
              <a:t> hitta</a:t>
            </a:r>
            <a:r>
              <a:rPr kumimoji="0" lang="en-US" sz="5137" b="0" i="0" u="none" strike="noStrike" kern="0" cap="none" spc="0" normalizeH="0" baseline="0" noProof="0">
                <a:ln>
                  <a:noFill/>
                </a:ln>
                <a:solidFill>
                  <a:srgbClr val="D4C394"/>
                </a:solidFill>
                <a:effectLst/>
                <a:uLnTx/>
                <a:uFillTx/>
                <a:latin typeface="Work Sans"/>
                <a:ea typeface="Work Sans"/>
                <a:cs typeface="Work Sans"/>
                <a:sym typeface="Work Sans"/>
              </a:rPr>
              <a:t> cybersäkerhet?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44" name="Google Shape;344;p11"/>
          <p:cNvSpPr txBox="1"/>
          <p:nvPr/>
        </p:nvSpPr>
        <p:spPr>
          <a:xfrm>
            <a:off x="6201666" y="2700371"/>
            <a:ext cx="5884668" cy="41491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2850" b="0" i="0" u="none" strike="noStrike" kern="0" cap="none" spc="0" normalizeH="0" baseline="0" noProof="0">
                <a:ln>
                  <a:noFill/>
                </a:ln>
                <a:solidFill>
                  <a:srgbClr val="A2B7C8"/>
                </a:solidFill>
                <a:effectLst/>
                <a:uLnTx/>
                <a:uFillTx/>
                <a:latin typeface="Work Sans"/>
                <a:ea typeface="Work Sans"/>
                <a:cs typeface="Work Sans"/>
                <a:sym typeface="Work Sans"/>
              </a:rPr>
              <a:t>Cybersäkerhet finns </a:t>
            </a:r>
            <a:r>
              <a:rPr kumimoji="0" lang="en-US" sz="2850" b="1" i="0" u="none" strike="noStrike" kern="0" cap="none" spc="0" normalizeH="0" baseline="0" noProof="0">
                <a:ln>
                  <a:noFill/>
                </a:ln>
                <a:solidFill>
                  <a:srgbClr val="67B9E8"/>
                </a:solidFill>
                <a:effectLst/>
                <a:uLnTx/>
                <a:uFillTx/>
                <a:latin typeface="Work Sans"/>
                <a:ea typeface="Work Sans"/>
                <a:cs typeface="Work Sans"/>
                <a:sym typeface="Work Sans"/>
              </a:rPr>
              <a:t>överallt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345" name="Google Shape;345;p11"/>
          <p:cNvGrpSpPr/>
          <p:nvPr/>
        </p:nvGrpSpPr>
        <p:grpSpPr>
          <a:xfrm>
            <a:off x="2517378" y="5136356"/>
            <a:ext cx="2754292" cy="2853226"/>
            <a:chOff x="0" y="-9525"/>
            <a:chExt cx="3672390" cy="3804302"/>
          </a:xfrm>
        </p:grpSpPr>
        <p:sp>
          <p:nvSpPr>
            <p:cNvPr id="346" name="Google Shape;346;p11"/>
            <p:cNvSpPr txBox="1"/>
            <p:nvPr/>
          </p:nvSpPr>
          <p:spPr>
            <a:xfrm>
              <a:off x="179076" y="-9525"/>
              <a:ext cx="3314238" cy="537484"/>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9976"/>
                </a:lnSpc>
                <a:spcBef>
                  <a:spcPts val="0"/>
                </a:spcBef>
                <a:spcAft>
                  <a:spcPts val="0"/>
                </a:spcAft>
                <a:buClr>
                  <a:srgbClr val="000000"/>
                </a:buClr>
                <a:buSzTx/>
                <a:buFont typeface="Arial"/>
                <a:buNone/>
                <a:tabLst/>
                <a:defRPr/>
              </a:pPr>
              <a:r>
                <a:rPr kumimoji="0" lang="en-US" sz="2598" b="0" i="0" u="none" strike="noStrike" kern="0" cap="none" spc="0" normalizeH="0" baseline="0" noProof="0">
                  <a:ln>
                    <a:noFill/>
                  </a:ln>
                  <a:solidFill>
                    <a:srgbClr val="67B9E8"/>
                  </a:solidFill>
                  <a:effectLst/>
                  <a:uLnTx/>
                  <a:uFillTx/>
                  <a:latin typeface="Work Sans"/>
                  <a:ea typeface="Work Sans"/>
                  <a:cs typeface="Work Sans"/>
                  <a:sym typeface="Work Sans"/>
                </a:rPr>
                <a:t>Sociala medier</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47" name="Google Shape;347;p11"/>
            <p:cNvSpPr/>
            <p:nvPr/>
          </p:nvSpPr>
          <p:spPr>
            <a:xfrm rot="1940058">
              <a:off x="481435" y="684904"/>
              <a:ext cx="2709520" cy="2585738"/>
            </a:xfrm>
            <a:custGeom>
              <a:avLst/>
              <a:gdLst/>
              <a:ahLst/>
              <a:cxnLst/>
              <a:rect l="l" t="t" r="r" b="b"/>
              <a:pathLst>
                <a:path w="2709520" h="2585738" extrusionOk="0">
                  <a:moveTo>
                    <a:pt x="0" y="0"/>
                  </a:moveTo>
                  <a:lnTo>
                    <a:pt x="2709520" y="0"/>
                  </a:lnTo>
                  <a:lnTo>
                    <a:pt x="2709520" y="2585739"/>
                  </a:lnTo>
                  <a:lnTo>
                    <a:pt x="0" y="2585739"/>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48" name="Google Shape;348;p11"/>
            <p:cNvSpPr/>
            <p:nvPr/>
          </p:nvSpPr>
          <p:spPr>
            <a:xfrm rot="-5185081">
              <a:off x="1049848" y="605458"/>
              <a:ext cx="1572694" cy="2737205"/>
            </a:xfrm>
            <a:custGeom>
              <a:avLst/>
              <a:gdLst/>
              <a:ahLst/>
              <a:cxnLst/>
              <a:rect l="l" t="t" r="r" b="b"/>
              <a:pathLst>
                <a:path w="1572694" h="2737205" extrusionOk="0">
                  <a:moveTo>
                    <a:pt x="0" y="0"/>
                  </a:moveTo>
                  <a:lnTo>
                    <a:pt x="1572694" y="0"/>
                  </a:lnTo>
                  <a:lnTo>
                    <a:pt x="1572694" y="2737205"/>
                  </a:lnTo>
                  <a:lnTo>
                    <a:pt x="0" y="2737205"/>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49" name="Google Shape;349;p11"/>
            <p:cNvSpPr/>
            <p:nvPr/>
          </p:nvSpPr>
          <p:spPr>
            <a:xfrm rot="214918">
              <a:off x="1586471" y="1748240"/>
              <a:ext cx="767190" cy="758936"/>
            </a:xfrm>
            <a:custGeom>
              <a:avLst/>
              <a:gdLst/>
              <a:ahLst/>
              <a:cxnLst/>
              <a:rect l="l" t="t" r="r" b="b"/>
              <a:pathLst>
                <a:path w="767190" h="758936" extrusionOk="0">
                  <a:moveTo>
                    <a:pt x="0" y="0"/>
                  </a:moveTo>
                  <a:lnTo>
                    <a:pt x="767190" y="0"/>
                  </a:lnTo>
                  <a:lnTo>
                    <a:pt x="767190" y="758936"/>
                  </a:lnTo>
                  <a:lnTo>
                    <a:pt x="0" y="758936"/>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0" name="Google Shape;350;p11"/>
            <p:cNvSpPr/>
            <p:nvPr/>
          </p:nvSpPr>
          <p:spPr>
            <a:xfrm rot="740755">
              <a:off x="1285589" y="1478294"/>
              <a:ext cx="810543" cy="678074"/>
            </a:xfrm>
            <a:custGeom>
              <a:avLst/>
              <a:gdLst/>
              <a:ahLst/>
              <a:cxnLst/>
              <a:rect l="l" t="t" r="r" b="b"/>
              <a:pathLst>
                <a:path w="810543" h="678074" extrusionOk="0">
                  <a:moveTo>
                    <a:pt x="0" y="0"/>
                  </a:moveTo>
                  <a:lnTo>
                    <a:pt x="810542" y="0"/>
                  </a:lnTo>
                  <a:lnTo>
                    <a:pt x="810542" y="678075"/>
                  </a:lnTo>
                  <a:lnTo>
                    <a:pt x="0" y="678075"/>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351" name="Google Shape;351;p11"/>
          <p:cNvSpPr/>
          <p:nvPr/>
        </p:nvSpPr>
        <p:spPr>
          <a:xfrm rot="-587458">
            <a:off x="742393" y="893476"/>
            <a:ext cx="1373407" cy="1373407"/>
          </a:xfrm>
          <a:custGeom>
            <a:avLst/>
            <a:gdLst/>
            <a:ahLst/>
            <a:cxnLst/>
            <a:rect l="l" t="t" r="r" b="b"/>
            <a:pathLst>
              <a:path w="1373407" h="1373407" extrusionOk="0">
                <a:moveTo>
                  <a:pt x="0" y="0"/>
                </a:moveTo>
                <a:lnTo>
                  <a:pt x="1373407" y="0"/>
                </a:lnTo>
                <a:lnTo>
                  <a:pt x="1373407" y="1373407"/>
                </a:lnTo>
                <a:lnTo>
                  <a:pt x="0" y="1373407"/>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2" name="Google Shape;352;p11"/>
          <p:cNvSpPr/>
          <p:nvPr/>
        </p:nvSpPr>
        <p:spPr>
          <a:xfrm rot="-493369">
            <a:off x="488897" y="825300"/>
            <a:ext cx="578972" cy="545534"/>
          </a:xfrm>
          <a:custGeom>
            <a:avLst/>
            <a:gdLst/>
            <a:ahLst/>
            <a:cxnLst/>
            <a:rect l="l" t="t" r="r" b="b"/>
            <a:pathLst>
              <a:path w="578972" h="545534" extrusionOk="0">
                <a:moveTo>
                  <a:pt x="0" y="0"/>
                </a:moveTo>
                <a:lnTo>
                  <a:pt x="578973" y="0"/>
                </a:lnTo>
                <a:lnTo>
                  <a:pt x="578973" y="545534"/>
                </a:lnTo>
                <a:lnTo>
                  <a:pt x="0" y="545534"/>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3" name="Google Shape;353;p11"/>
          <p:cNvSpPr/>
          <p:nvPr/>
        </p:nvSpPr>
        <p:spPr>
          <a:xfrm rot="982662">
            <a:off x="17530126" y="7707517"/>
            <a:ext cx="575700" cy="607554"/>
          </a:xfrm>
          <a:custGeom>
            <a:avLst/>
            <a:gdLst/>
            <a:ahLst/>
            <a:cxnLst/>
            <a:rect l="l" t="t" r="r" b="b"/>
            <a:pathLst>
              <a:path w="575700" h="607554" extrusionOk="0">
                <a:moveTo>
                  <a:pt x="0" y="0"/>
                </a:moveTo>
                <a:lnTo>
                  <a:pt x="575701" y="0"/>
                </a:lnTo>
                <a:lnTo>
                  <a:pt x="575701" y="607554"/>
                </a:lnTo>
                <a:lnTo>
                  <a:pt x="0" y="607554"/>
                </a:lnTo>
                <a:lnTo>
                  <a:pt x="0" y="0"/>
                </a:lnTo>
                <a:close/>
              </a:path>
            </a:pathLst>
          </a:custGeom>
          <a:blipFill rotWithShape="1">
            <a:blip r:embed="rId1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4" name="Google Shape;354;p11"/>
          <p:cNvSpPr/>
          <p:nvPr/>
        </p:nvSpPr>
        <p:spPr>
          <a:xfrm>
            <a:off x="16542147" y="7703404"/>
            <a:ext cx="1111476" cy="1169432"/>
          </a:xfrm>
          <a:custGeom>
            <a:avLst/>
            <a:gdLst/>
            <a:ahLst/>
            <a:cxnLst/>
            <a:rect l="l" t="t" r="r" b="b"/>
            <a:pathLst>
              <a:path w="1111476" h="1169432" extrusionOk="0">
                <a:moveTo>
                  <a:pt x="0" y="0"/>
                </a:moveTo>
                <a:lnTo>
                  <a:pt x="1111476" y="0"/>
                </a:lnTo>
                <a:lnTo>
                  <a:pt x="1111476" y="1169432"/>
                </a:lnTo>
                <a:lnTo>
                  <a:pt x="0" y="1169432"/>
                </a:lnTo>
                <a:lnTo>
                  <a:pt x="0" y="0"/>
                </a:lnTo>
                <a:close/>
              </a:path>
            </a:pathLst>
          </a:custGeom>
          <a:blipFill rotWithShape="1">
            <a:blip r:embed="rId11"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5" name="Google Shape;355;p11"/>
          <p:cNvSpPr/>
          <p:nvPr/>
        </p:nvSpPr>
        <p:spPr>
          <a:xfrm>
            <a:off x="14396637" y="9641924"/>
            <a:ext cx="2532885" cy="180821"/>
          </a:xfrm>
          <a:custGeom>
            <a:avLst/>
            <a:gdLst/>
            <a:ahLst/>
            <a:cxnLst/>
            <a:rect l="l" t="t" r="r" b="b"/>
            <a:pathLst>
              <a:path w="2532885" h="180821" extrusionOk="0">
                <a:moveTo>
                  <a:pt x="0" y="0"/>
                </a:moveTo>
                <a:lnTo>
                  <a:pt x="2532885" y="0"/>
                </a:lnTo>
                <a:lnTo>
                  <a:pt x="2532885" y="180822"/>
                </a:lnTo>
                <a:lnTo>
                  <a:pt x="0" y="180822"/>
                </a:lnTo>
                <a:lnTo>
                  <a:pt x="0" y="0"/>
                </a:lnTo>
                <a:close/>
              </a:path>
            </a:pathLst>
          </a:custGeom>
          <a:blipFill rotWithShape="1">
            <a:blip r:embed="rId12"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6" name="Google Shape;356;p11"/>
          <p:cNvSpPr txBox="1"/>
          <p:nvPr/>
        </p:nvSpPr>
        <p:spPr>
          <a:xfrm>
            <a:off x="13965491" y="9248775"/>
            <a:ext cx="3395177" cy="371475"/>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67B9E8"/>
                </a:solidFill>
                <a:effectLst/>
                <a:uLnTx/>
                <a:uFillTx/>
                <a:latin typeface="Work Sans"/>
                <a:ea typeface="Work Sans"/>
                <a:cs typeface="Work Sans"/>
                <a:sym typeface="Work Sans"/>
              </a:rPr>
              <a:t>Vad är cybersäkerhet?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B5165"/>
        </a:solidFill>
        <a:effectLst/>
      </p:bgPr>
    </p:bg>
    <p:spTree>
      <p:nvGrpSpPr>
        <p:cNvPr id="1" name="Shape 364"/>
        <p:cNvGrpSpPr/>
        <p:nvPr/>
      </p:nvGrpSpPr>
      <p:grpSpPr>
        <a:xfrm>
          <a:off x="0" y="0"/>
          <a:ext cx="0" cy="0"/>
          <a:chOff x="0" y="0"/>
          <a:chExt cx="0" cy="0"/>
        </a:xfrm>
      </p:grpSpPr>
      <p:sp>
        <p:nvSpPr>
          <p:cNvPr id="365" name="Google Shape;365;p12"/>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366" name="Google Shape;366;p12"/>
          <p:cNvGrpSpPr/>
          <p:nvPr/>
        </p:nvGrpSpPr>
        <p:grpSpPr>
          <a:xfrm rot="5400000">
            <a:off x="-2261985" y="2252460"/>
            <a:ext cx="9876350" cy="5371429"/>
            <a:chOff x="0" y="0"/>
            <a:chExt cx="1028673" cy="559462"/>
          </a:xfrm>
        </p:grpSpPr>
        <p:sp>
          <p:nvSpPr>
            <p:cNvPr id="367" name="Google Shape;367;p12"/>
            <p:cNvSpPr/>
            <p:nvPr/>
          </p:nvSpPr>
          <p:spPr>
            <a:xfrm>
              <a:off x="0" y="0"/>
              <a:ext cx="1028673" cy="559462"/>
            </a:xfrm>
            <a:custGeom>
              <a:avLst/>
              <a:gdLst/>
              <a:ahLst/>
              <a:cxnLst/>
              <a:rect l="l" t="t" r="r" b="b"/>
              <a:pathLst>
                <a:path w="1028673" h="559462" extrusionOk="0">
                  <a:moveTo>
                    <a:pt x="1028673" y="559462"/>
                  </a:moveTo>
                  <a:lnTo>
                    <a:pt x="0" y="559462"/>
                  </a:lnTo>
                  <a:lnTo>
                    <a:pt x="0" y="0"/>
                  </a:lnTo>
                  <a:lnTo>
                    <a:pt x="1028673" y="559462"/>
                  </a:lnTo>
                  <a:close/>
                </a:path>
              </a:pathLst>
            </a:custGeom>
            <a:solidFill>
              <a:srgbClr val="2B4D6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8" name="Google Shape;368;p12"/>
            <p:cNvSpPr txBox="1"/>
            <p:nvPr/>
          </p:nvSpPr>
          <p:spPr>
            <a:xfrm>
              <a:off x="0" y="270206"/>
              <a:ext cx="514337" cy="288066"/>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369" name="Google Shape;369;p12"/>
          <p:cNvGrpSpPr/>
          <p:nvPr/>
        </p:nvGrpSpPr>
        <p:grpSpPr>
          <a:xfrm rot="-5400000">
            <a:off x="14526988" y="6554776"/>
            <a:ext cx="2845091" cy="4676934"/>
            <a:chOff x="0" y="0"/>
            <a:chExt cx="489039" cy="803911"/>
          </a:xfrm>
        </p:grpSpPr>
        <p:sp>
          <p:nvSpPr>
            <p:cNvPr id="370" name="Google Shape;370;p12"/>
            <p:cNvSpPr/>
            <p:nvPr/>
          </p:nvSpPr>
          <p:spPr>
            <a:xfrm>
              <a:off x="0" y="0"/>
              <a:ext cx="489039" cy="803911"/>
            </a:xfrm>
            <a:custGeom>
              <a:avLst/>
              <a:gdLst/>
              <a:ahLst/>
              <a:cxnLst/>
              <a:rect l="l" t="t" r="r" b="b"/>
              <a:pathLst>
                <a:path w="489039" h="803911" extrusionOk="0">
                  <a:moveTo>
                    <a:pt x="489039" y="803911"/>
                  </a:moveTo>
                  <a:lnTo>
                    <a:pt x="0" y="803911"/>
                  </a:lnTo>
                  <a:lnTo>
                    <a:pt x="0" y="0"/>
                  </a:lnTo>
                  <a:lnTo>
                    <a:pt x="489039" y="803911"/>
                  </a:lnTo>
                  <a:close/>
                </a:path>
              </a:pathLst>
            </a:custGeom>
            <a:solidFill>
              <a:srgbClr val="2B4D6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71" name="Google Shape;371;p12"/>
            <p:cNvSpPr txBox="1"/>
            <p:nvPr/>
          </p:nvSpPr>
          <p:spPr>
            <a:xfrm>
              <a:off x="0" y="392431"/>
              <a:ext cx="244519" cy="409770"/>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372" name="Google Shape;372;p12"/>
          <p:cNvSpPr txBox="1"/>
          <p:nvPr/>
        </p:nvSpPr>
        <p:spPr>
          <a:xfrm>
            <a:off x="3683395" y="1954740"/>
            <a:ext cx="10921211" cy="726582"/>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5137" b="0" i="0" u="none" strike="noStrike" kern="0" cap="none" spc="0" normalizeH="0" baseline="0" noProof="0">
                <a:ln>
                  <a:noFill/>
                </a:ln>
                <a:solidFill>
                  <a:srgbClr val="D4C394"/>
                </a:solidFill>
                <a:effectLst/>
                <a:uLnTx/>
                <a:uFillTx/>
                <a:latin typeface="Work Sans"/>
                <a:ea typeface="Work Sans"/>
                <a:cs typeface="Work Sans"/>
                <a:sym typeface="Work Sans"/>
              </a:rPr>
              <a:t>Vart kan du</a:t>
            </a:r>
            <a:r>
              <a:rPr kumimoji="0" lang="en-US" sz="5137" b="1" i="0" u="none" strike="noStrike" kern="0" cap="none" spc="0" normalizeH="0" baseline="0" noProof="0">
                <a:ln>
                  <a:noFill/>
                </a:ln>
                <a:solidFill>
                  <a:srgbClr val="D4C394"/>
                </a:solidFill>
                <a:effectLst/>
                <a:uLnTx/>
                <a:uFillTx/>
                <a:latin typeface="Work Sans"/>
                <a:ea typeface="Work Sans"/>
                <a:cs typeface="Work Sans"/>
                <a:sym typeface="Work Sans"/>
              </a:rPr>
              <a:t> hitta</a:t>
            </a:r>
            <a:r>
              <a:rPr kumimoji="0" lang="en-US" sz="5137" b="0" i="0" u="none" strike="noStrike" kern="0" cap="none" spc="0" normalizeH="0" baseline="0" noProof="0">
                <a:ln>
                  <a:noFill/>
                </a:ln>
                <a:solidFill>
                  <a:srgbClr val="D4C394"/>
                </a:solidFill>
                <a:effectLst/>
                <a:uLnTx/>
                <a:uFillTx/>
                <a:latin typeface="Work Sans"/>
                <a:ea typeface="Work Sans"/>
                <a:cs typeface="Work Sans"/>
                <a:sym typeface="Work Sans"/>
              </a:rPr>
              <a:t> cybersäkerhet?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73" name="Google Shape;373;p12"/>
          <p:cNvSpPr txBox="1"/>
          <p:nvPr/>
        </p:nvSpPr>
        <p:spPr>
          <a:xfrm>
            <a:off x="6201666" y="2700371"/>
            <a:ext cx="5884668" cy="41491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2850" b="0" i="0" u="none" strike="noStrike" kern="0" cap="none" spc="0" normalizeH="0" baseline="0" noProof="0">
                <a:ln>
                  <a:noFill/>
                </a:ln>
                <a:solidFill>
                  <a:srgbClr val="A2B7C8"/>
                </a:solidFill>
                <a:effectLst/>
                <a:uLnTx/>
                <a:uFillTx/>
                <a:latin typeface="Work Sans"/>
                <a:ea typeface="Work Sans"/>
                <a:cs typeface="Work Sans"/>
                <a:sym typeface="Work Sans"/>
              </a:rPr>
              <a:t>Cybersäkerhet finns </a:t>
            </a:r>
            <a:r>
              <a:rPr kumimoji="0" lang="en-US" sz="2850" b="1" i="0" u="none" strike="noStrike" kern="0" cap="none" spc="0" normalizeH="0" baseline="0" noProof="0">
                <a:ln>
                  <a:noFill/>
                </a:ln>
                <a:solidFill>
                  <a:srgbClr val="67B9E8"/>
                </a:solidFill>
                <a:effectLst/>
                <a:uLnTx/>
                <a:uFillTx/>
                <a:latin typeface="Work Sans"/>
                <a:ea typeface="Work Sans"/>
                <a:cs typeface="Work Sans"/>
                <a:sym typeface="Work Sans"/>
              </a:rPr>
              <a:t>överallt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374" name="Google Shape;374;p12"/>
          <p:cNvGrpSpPr/>
          <p:nvPr/>
        </p:nvGrpSpPr>
        <p:grpSpPr>
          <a:xfrm>
            <a:off x="2517378" y="5136356"/>
            <a:ext cx="2754292" cy="2853226"/>
            <a:chOff x="0" y="-9525"/>
            <a:chExt cx="3672390" cy="3804302"/>
          </a:xfrm>
        </p:grpSpPr>
        <p:sp>
          <p:nvSpPr>
            <p:cNvPr id="375" name="Google Shape;375;p12"/>
            <p:cNvSpPr txBox="1"/>
            <p:nvPr/>
          </p:nvSpPr>
          <p:spPr>
            <a:xfrm>
              <a:off x="179076" y="-9525"/>
              <a:ext cx="3314238" cy="537484"/>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9976"/>
                </a:lnSpc>
                <a:spcBef>
                  <a:spcPts val="0"/>
                </a:spcBef>
                <a:spcAft>
                  <a:spcPts val="0"/>
                </a:spcAft>
                <a:buClr>
                  <a:srgbClr val="000000"/>
                </a:buClr>
                <a:buSzTx/>
                <a:buFont typeface="Arial"/>
                <a:buNone/>
                <a:tabLst/>
                <a:defRPr/>
              </a:pPr>
              <a:r>
                <a:rPr kumimoji="0" lang="en-US" sz="2598" b="0" i="0" u="none" strike="noStrike" kern="0" cap="none" spc="0" normalizeH="0" baseline="0" noProof="0">
                  <a:ln>
                    <a:noFill/>
                  </a:ln>
                  <a:solidFill>
                    <a:srgbClr val="67B9E8"/>
                  </a:solidFill>
                  <a:effectLst/>
                  <a:uLnTx/>
                  <a:uFillTx/>
                  <a:latin typeface="Work Sans"/>
                  <a:ea typeface="Work Sans"/>
                  <a:cs typeface="Work Sans"/>
                  <a:sym typeface="Work Sans"/>
                </a:rPr>
                <a:t>Sociala medier</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76" name="Google Shape;376;p12"/>
            <p:cNvSpPr/>
            <p:nvPr/>
          </p:nvSpPr>
          <p:spPr>
            <a:xfrm rot="1940058">
              <a:off x="481435" y="684904"/>
              <a:ext cx="2709520" cy="2585738"/>
            </a:xfrm>
            <a:custGeom>
              <a:avLst/>
              <a:gdLst/>
              <a:ahLst/>
              <a:cxnLst/>
              <a:rect l="l" t="t" r="r" b="b"/>
              <a:pathLst>
                <a:path w="2709520" h="2585738" extrusionOk="0">
                  <a:moveTo>
                    <a:pt x="0" y="0"/>
                  </a:moveTo>
                  <a:lnTo>
                    <a:pt x="2709520" y="0"/>
                  </a:lnTo>
                  <a:lnTo>
                    <a:pt x="2709520" y="2585739"/>
                  </a:lnTo>
                  <a:lnTo>
                    <a:pt x="0" y="2585739"/>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77" name="Google Shape;377;p12"/>
            <p:cNvSpPr/>
            <p:nvPr/>
          </p:nvSpPr>
          <p:spPr>
            <a:xfrm rot="-5185081">
              <a:off x="1049848" y="605458"/>
              <a:ext cx="1572694" cy="2737205"/>
            </a:xfrm>
            <a:custGeom>
              <a:avLst/>
              <a:gdLst/>
              <a:ahLst/>
              <a:cxnLst/>
              <a:rect l="l" t="t" r="r" b="b"/>
              <a:pathLst>
                <a:path w="1572694" h="2737205" extrusionOk="0">
                  <a:moveTo>
                    <a:pt x="0" y="0"/>
                  </a:moveTo>
                  <a:lnTo>
                    <a:pt x="1572694" y="0"/>
                  </a:lnTo>
                  <a:lnTo>
                    <a:pt x="1572694" y="2737205"/>
                  </a:lnTo>
                  <a:lnTo>
                    <a:pt x="0" y="2737205"/>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78" name="Google Shape;378;p12"/>
            <p:cNvSpPr/>
            <p:nvPr/>
          </p:nvSpPr>
          <p:spPr>
            <a:xfrm rot="214918">
              <a:off x="1586471" y="1748240"/>
              <a:ext cx="767190" cy="758936"/>
            </a:xfrm>
            <a:custGeom>
              <a:avLst/>
              <a:gdLst/>
              <a:ahLst/>
              <a:cxnLst/>
              <a:rect l="l" t="t" r="r" b="b"/>
              <a:pathLst>
                <a:path w="767190" h="758936" extrusionOk="0">
                  <a:moveTo>
                    <a:pt x="0" y="0"/>
                  </a:moveTo>
                  <a:lnTo>
                    <a:pt x="767190" y="0"/>
                  </a:lnTo>
                  <a:lnTo>
                    <a:pt x="767190" y="758936"/>
                  </a:lnTo>
                  <a:lnTo>
                    <a:pt x="0" y="758936"/>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79" name="Google Shape;379;p12"/>
            <p:cNvSpPr/>
            <p:nvPr/>
          </p:nvSpPr>
          <p:spPr>
            <a:xfrm rot="740755">
              <a:off x="1285589" y="1478294"/>
              <a:ext cx="810543" cy="678074"/>
            </a:xfrm>
            <a:custGeom>
              <a:avLst/>
              <a:gdLst/>
              <a:ahLst/>
              <a:cxnLst/>
              <a:rect l="l" t="t" r="r" b="b"/>
              <a:pathLst>
                <a:path w="810543" h="678074" extrusionOk="0">
                  <a:moveTo>
                    <a:pt x="0" y="0"/>
                  </a:moveTo>
                  <a:lnTo>
                    <a:pt x="810542" y="0"/>
                  </a:lnTo>
                  <a:lnTo>
                    <a:pt x="810542" y="678075"/>
                  </a:lnTo>
                  <a:lnTo>
                    <a:pt x="0" y="678075"/>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380" name="Google Shape;380;p12"/>
          <p:cNvGrpSpPr/>
          <p:nvPr/>
        </p:nvGrpSpPr>
        <p:grpSpPr>
          <a:xfrm>
            <a:off x="6066444" y="5155675"/>
            <a:ext cx="2758417" cy="2814588"/>
            <a:chOff x="0" y="-9525"/>
            <a:chExt cx="3677890" cy="3752784"/>
          </a:xfrm>
        </p:grpSpPr>
        <p:sp>
          <p:nvSpPr>
            <p:cNvPr id="381" name="Google Shape;381;p12"/>
            <p:cNvSpPr txBox="1"/>
            <p:nvPr/>
          </p:nvSpPr>
          <p:spPr>
            <a:xfrm>
              <a:off x="1346114" y="-9525"/>
              <a:ext cx="1060953" cy="537484"/>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9976"/>
                </a:lnSpc>
                <a:spcBef>
                  <a:spcPts val="0"/>
                </a:spcBef>
                <a:spcAft>
                  <a:spcPts val="0"/>
                </a:spcAft>
                <a:buClr>
                  <a:srgbClr val="000000"/>
                </a:buClr>
                <a:buSzTx/>
                <a:buFont typeface="Arial"/>
                <a:buNone/>
                <a:tabLst/>
                <a:defRPr/>
              </a:pPr>
              <a:r>
                <a:rPr kumimoji="0" lang="en-US" sz="2598" b="0" i="0" u="none" strike="noStrike" kern="0" cap="none" spc="0" normalizeH="0" baseline="0" noProof="0">
                  <a:ln>
                    <a:noFill/>
                  </a:ln>
                  <a:solidFill>
                    <a:srgbClr val="67B9E8"/>
                  </a:solidFill>
                  <a:effectLst/>
                  <a:uLnTx/>
                  <a:uFillTx/>
                  <a:latin typeface="Work Sans"/>
                  <a:ea typeface="Work Sans"/>
                  <a:cs typeface="Work Sans"/>
                  <a:sym typeface="Work Sans"/>
                </a:rPr>
                <a:t>Spel</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82" name="Google Shape;382;p12"/>
            <p:cNvSpPr/>
            <p:nvPr/>
          </p:nvSpPr>
          <p:spPr>
            <a:xfrm rot="-8833740">
              <a:off x="484185" y="629985"/>
              <a:ext cx="2709520" cy="2585738"/>
            </a:xfrm>
            <a:custGeom>
              <a:avLst/>
              <a:gdLst/>
              <a:ahLst/>
              <a:cxnLst/>
              <a:rect l="l" t="t" r="r" b="b"/>
              <a:pathLst>
                <a:path w="2709520" h="2585738" extrusionOk="0">
                  <a:moveTo>
                    <a:pt x="0" y="0"/>
                  </a:moveTo>
                  <a:lnTo>
                    <a:pt x="2709520" y="0"/>
                  </a:lnTo>
                  <a:lnTo>
                    <a:pt x="2709520" y="2585738"/>
                  </a:lnTo>
                  <a:lnTo>
                    <a:pt x="0" y="2585738"/>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83" name="Google Shape;383;p12"/>
            <p:cNvSpPr/>
            <p:nvPr/>
          </p:nvSpPr>
          <p:spPr>
            <a:xfrm rot="1542000">
              <a:off x="656874" y="859332"/>
              <a:ext cx="2364141" cy="2364141"/>
            </a:xfrm>
            <a:custGeom>
              <a:avLst/>
              <a:gdLst/>
              <a:ahLst/>
              <a:cxnLst/>
              <a:rect l="l" t="t" r="r" b="b"/>
              <a:pathLst>
                <a:path w="2364141" h="2364141" extrusionOk="0">
                  <a:moveTo>
                    <a:pt x="0" y="768116"/>
                  </a:moveTo>
                  <a:lnTo>
                    <a:pt x="1596026" y="0"/>
                  </a:lnTo>
                  <a:lnTo>
                    <a:pt x="2364141" y="1596026"/>
                  </a:lnTo>
                  <a:lnTo>
                    <a:pt x="768116" y="2364141"/>
                  </a:lnTo>
                  <a:lnTo>
                    <a:pt x="0" y="768116"/>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84" name="Google Shape;384;p12"/>
            <p:cNvSpPr/>
            <p:nvPr/>
          </p:nvSpPr>
          <p:spPr>
            <a:xfrm>
              <a:off x="1767078" y="1374966"/>
              <a:ext cx="664558" cy="749898"/>
            </a:xfrm>
            <a:custGeom>
              <a:avLst/>
              <a:gdLst/>
              <a:ahLst/>
              <a:cxnLst/>
              <a:rect l="l" t="t" r="r" b="b"/>
              <a:pathLst>
                <a:path w="664558" h="749898" extrusionOk="0">
                  <a:moveTo>
                    <a:pt x="0" y="0"/>
                  </a:moveTo>
                  <a:lnTo>
                    <a:pt x="664558" y="0"/>
                  </a:lnTo>
                  <a:lnTo>
                    <a:pt x="664558" y="749898"/>
                  </a:lnTo>
                  <a:lnTo>
                    <a:pt x="0" y="749898"/>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85" name="Google Shape;385;p12"/>
            <p:cNvSpPr/>
            <p:nvPr/>
          </p:nvSpPr>
          <p:spPr>
            <a:xfrm rot="-349509">
              <a:off x="1228994" y="1474924"/>
              <a:ext cx="608916" cy="793210"/>
            </a:xfrm>
            <a:custGeom>
              <a:avLst/>
              <a:gdLst/>
              <a:ahLst/>
              <a:cxnLst/>
              <a:rect l="l" t="t" r="r" b="b"/>
              <a:pathLst>
                <a:path w="608916" h="793210" extrusionOk="0">
                  <a:moveTo>
                    <a:pt x="0" y="0"/>
                  </a:moveTo>
                  <a:lnTo>
                    <a:pt x="608916" y="0"/>
                  </a:lnTo>
                  <a:lnTo>
                    <a:pt x="608916" y="793211"/>
                  </a:lnTo>
                  <a:lnTo>
                    <a:pt x="0" y="793211"/>
                  </a:lnTo>
                  <a:lnTo>
                    <a:pt x="0" y="0"/>
                  </a:lnTo>
                  <a:close/>
                </a:path>
              </a:pathLst>
            </a:custGeom>
            <a:blipFill rotWithShape="1">
              <a:blip r:embed="rId1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386" name="Google Shape;386;p12"/>
          <p:cNvSpPr/>
          <p:nvPr/>
        </p:nvSpPr>
        <p:spPr>
          <a:xfrm rot="-587458">
            <a:off x="742393" y="893476"/>
            <a:ext cx="1373407" cy="1373407"/>
          </a:xfrm>
          <a:custGeom>
            <a:avLst/>
            <a:gdLst/>
            <a:ahLst/>
            <a:cxnLst/>
            <a:rect l="l" t="t" r="r" b="b"/>
            <a:pathLst>
              <a:path w="1373407" h="1373407" extrusionOk="0">
                <a:moveTo>
                  <a:pt x="0" y="0"/>
                </a:moveTo>
                <a:lnTo>
                  <a:pt x="1373407" y="0"/>
                </a:lnTo>
                <a:lnTo>
                  <a:pt x="1373407" y="1373407"/>
                </a:lnTo>
                <a:lnTo>
                  <a:pt x="0" y="1373407"/>
                </a:lnTo>
                <a:lnTo>
                  <a:pt x="0" y="0"/>
                </a:lnTo>
                <a:close/>
              </a:path>
            </a:pathLst>
          </a:custGeom>
          <a:blipFill rotWithShape="1">
            <a:blip r:embed="rId11"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87" name="Google Shape;387;p12"/>
          <p:cNvSpPr/>
          <p:nvPr/>
        </p:nvSpPr>
        <p:spPr>
          <a:xfrm rot="-493369">
            <a:off x="488897" y="825300"/>
            <a:ext cx="578972" cy="545534"/>
          </a:xfrm>
          <a:custGeom>
            <a:avLst/>
            <a:gdLst/>
            <a:ahLst/>
            <a:cxnLst/>
            <a:rect l="l" t="t" r="r" b="b"/>
            <a:pathLst>
              <a:path w="578972" h="545534" extrusionOk="0">
                <a:moveTo>
                  <a:pt x="0" y="0"/>
                </a:moveTo>
                <a:lnTo>
                  <a:pt x="578973" y="0"/>
                </a:lnTo>
                <a:lnTo>
                  <a:pt x="578973" y="545534"/>
                </a:lnTo>
                <a:lnTo>
                  <a:pt x="0" y="545534"/>
                </a:lnTo>
                <a:lnTo>
                  <a:pt x="0" y="0"/>
                </a:lnTo>
                <a:close/>
              </a:path>
            </a:pathLst>
          </a:custGeom>
          <a:blipFill rotWithShape="1">
            <a:blip r:embed="rId12"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88" name="Google Shape;388;p12"/>
          <p:cNvSpPr/>
          <p:nvPr/>
        </p:nvSpPr>
        <p:spPr>
          <a:xfrm rot="982662">
            <a:off x="17530126" y="7707517"/>
            <a:ext cx="575700" cy="607554"/>
          </a:xfrm>
          <a:custGeom>
            <a:avLst/>
            <a:gdLst/>
            <a:ahLst/>
            <a:cxnLst/>
            <a:rect l="l" t="t" r="r" b="b"/>
            <a:pathLst>
              <a:path w="575700" h="607554" extrusionOk="0">
                <a:moveTo>
                  <a:pt x="0" y="0"/>
                </a:moveTo>
                <a:lnTo>
                  <a:pt x="575701" y="0"/>
                </a:lnTo>
                <a:lnTo>
                  <a:pt x="575701" y="607554"/>
                </a:lnTo>
                <a:lnTo>
                  <a:pt x="0" y="607554"/>
                </a:lnTo>
                <a:lnTo>
                  <a:pt x="0" y="0"/>
                </a:lnTo>
                <a:close/>
              </a:path>
            </a:pathLst>
          </a:custGeom>
          <a:blipFill rotWithShape="1">
            <a:blip r:embed="rId13"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89" name="Google Shape;389;p12"/>
          <p:cNvSpPr/>
          <p:nvPr/>
        </p:nvSpPr>
        <p:spPr>
          <a:xfrm>
            <a:off x="16542147" y="7703404"/>
            <a:ext cx="1111476" cy="1169432"/>
          </a:xfrm>
          <a:custGeom>
            <a:avLst/>
            <a:gdLst/>
            <a:ahLst/>
            <a:cxnLst/>
            <a:rect l="l" t="t" r="r" b="b"/>
            <a:pathLst>
              <a:path w="1111476" h="1169432" extrusionOk="0">
                <a:moveTo>
                  <a:pt x="0" y="0"/>
                </a:moveTo>
                <a:lnTo>
                  <a:pt x="1111476" y="0"/>
                </a:lnTo>
                <a:lnTo>
                  <a:pt x="1111476" y="1169432"/>
                </a:lnTo>
                <a:lnTo>
                  <a:pt x="0" y="1169432"/>
                </a:lnTo>
                <a:lnTo>
                  <a:pt x="0" y="0"/>
                </a:lnTo>
                <a:close/>
              </a:path>
            </a:pathLst>
          </a:custGeom>
          <a:blipFill rotWithShape="1">
            <a:blip r:embed="rId1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90" name="Google Shape;390;p12"/>
          <p:cNvSpPr/>
          <p:nvPr/>
        </p:nvSpPr>
        <p:spPr>
          <a:xfrm>
            <a:off x="14396637" y="9641924"/>
            <a:ext cx="2532885" cy="180821"/>
          </a:xfrm>
          <a:custGeom>
            <a:avLst/>
            <a:gdLst/>
            <a:ahLst/>
            <a:cxnLst/>
            <a:rect l="l" t="t" r="r" b="b"/>
            <a:pathLst>
              <a:path w="2532885" h="180821" extrusionOk="0">
                <a:moveTo>
                  <a:pt x="0" y="0"/>
                </a:moveTo>
                <a:lnTo>
                  <a:pt x="2532885" y="0"/>
                </a:lnTo>
                <a:lnTo>
                  <a:pt x="2532885" y="180822"/>
                </a:lnTo>
                <a:lnTo>
                  <a:pt x="0" y="180822"/>
                </a:lnTo>
                <a:lnTo>
                  <a:pt x="0" y="0"/>
                </a:lnTo>
                <a:close/>
              </a:path>
            </a:pathLst>
          </a:custGeom>
          <a:blipFill rotWithShape="1">
            <a:blip r:embed="rId1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91" name="Google Shape;391;p12"/>
          <p:cNvSpPr txBox="1"/>
          <p:nvPr/>
        </p:nvSpPr>
        <p:spPr>
          <a:xfrm>
            <a:off x="13965491" y="9248775"/>
            <a:ext cx="3395177" cy="371475"/>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67B9E8"/>
                </a:solidFill>
                <a:effectLst/>
                <a:uLnTx/>
                <a:uFillTx/>
                <a:latin typeface="Work Sans"/>
                <a:ea typeface="Work Sans"/>
                <a:cs typeface="Work Sans"/>
                <a:sym typeface="Work Sans"/>
              </a:rPr>
              <a:t>Vad är cybersäkerhet?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B5165"/>
        </a:solidFill>
        <a:effectLst/>
      </p:bgPr>
    </p:bg>
    <p:spTree>
      <p:nvGrpSpPr>
        <p:cNvPr id="1" name="Shape 399"/>
        <p:cNvGrpSpPr/>
        <p:nvPr/>
      </p:nvGrpSpPr>
      <p:grpSpPr>
        <a:xfrm>
          <a:off x="0" y="0"/>
          <a:ext cx="0" cy="0"/>
          <a:chOff x="0" y="0"/>
          <a:chExt cx="0" cy="0"/>
        </a:xfrm>
      </p:grpSpPr>
      <p:sp>
        <p:nvSpPr>
          <p:cNvPr id="400" name="Google Shape;400;p13"/>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401" name="Google Shape;401;p13"/>
          <p:cNvGrpSpPr/>
          <p:nvPr/>
        </p:nvGrpSpPr>
        <p:grpSpPr>
          <a:xfrm rot="5400000">
            <a:off x="-2261985" y="2252460"/>
            <a:ext cx="9876350" cy="5371429"/>
            <a:chOff x="0" y="0"/>
            <a:chExt cx="1028673" cy="559462"/>
          </a:xfrm>
        </p:grpSpPr>
        <p:sp>
          <p:nvSpPr>
            <p:cNvPr id="402" name="Google Shape;402;p13"/>
            <p:cNvSpPr/>
            <p:nvPr/>
          </p:nvSpPr>
          <p:spPr>
            <a:xfrm>
              <a:off x="0" y="0"/>
              <a:ext cx="1028673" cy="559462"/>
            </a:xfrm>
            <a:custGeom>
              <a:avLst/>
              <a:gdLst/>
              <a:ahLst/>
              <a:cxnLst/>
              <a:rect l="l" t="t" r="r" b="b"/>
              <a:pathLst>
                <a:path w="1028673" h="559462" extrusionOk="0">
                  <a:moveTo>
                    <a:pt x="1028673" y="559462"/>
                  </a:moveTo>
                  <a:lnTo>
                    <a:pt x="0" y="559462"/>
                  </a:lnTo>
                  <a:lnTo>
                    <a:pt x="0" y="0"/>
                  </a:lnTo>
                  <a:lnTo>
                    <a:pt x="1028673" y="559462"/>
                  </a:lnTo>
                  <a:close/>
                </a:path>
              </a:pathLst>
            </a:custGeom>
            <a:solidFill>
              <a:srgbClr val="2B4D6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03" name="Google Shape;403;p13"/>
            <p:cNvSpPr txBox="1"/>
            <p:nvPr/>
          </p:nvSpPr>
          <p:spPr>
            <a:xfrm>
              <a:off x="0" y="270206"/>
              <a:ext cx="514337" cy="288066"/>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404" name="Google Shape;404;p13"/>
          <p:cNvGrpSpPr/>
          <p:nvPr/>
        </p:nvGrpSpPr>
        <p:grpSpPr>
          <a:xfrm rot="-5400000">
            <a:off x="14526988" y="6554776"/>
            <a:ext cx="2845091" cy="4676934"/>
            <a:chOff x="0" y="0"/>
            <a:chExt cx="489039" cy="803911"/>
          </a:xfrm>
        </p:grpSpPr>
        <p:sp>
          <p:nvSpPr>
            <p:cNvPr id="405" name="Google Shape;405;p13"/>
            <p:cNvSpPr/>
            <p:nvPr/>
          </p:nvSpPr>
          <p:spPr>
            <a:xfrm>
              <a:off x="0" y="0"/>
              <a:ext cx="489039" cy="803911"/>
            </a:xfrm>
            <a:custGeom>
              <a:avLst/>
              <a:gdLst/>
              <a:ahLst/>
              <a:cxnLst/>
              <a:rect l="l" t="t" r="r" b="b"/>
              <a:pathLst>
                <a:path w="489039" h="803911" extrusionOk="0">
                  <a:moveTo>
                    <a:pt x="489039" y="803911"/>
                  </a:moveTo>
                  <a:lnTo>
                    <a:pt x="0" y="803911"/>
                  </a:lnTo>
                  <a:lnTo>
                    <a:pt x="0" y="0"/>
                  </a:lnTo>
                  <a:lnTo>
                    <a:pt x="489039" y="803911"/>
                  </a:lnTo>
                  <a:close/>
                </a:path>
              </a:pathLst>
            </a:custGeom>
            <a:solidFill>
              <a:srgbClr val="2B4D6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06" name="Google Shape;406;p13"/>
            <p:cNvSpPr txBox="1"/>
            <p:nvPr/>
          </p:nvSpPr>
          <p:spPr>
            <a:xfrm>
              <a:off x="0" y="392431"/>
              <a:ext cx="244519" cy="409770"/>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407" name="Google Shape;407;p13"/>
          <p:cNvSpPr txBox="1"/>
          <p:nvPr/>
        </p:nvSpPr>
        <p:spPr>
          <a:xfrm>
            <a:off x="3683395" y="1954740"/>
            <a:ext cx="10921211" cy="726582"/>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5137" b="0" i="0" u="none" strike="noStrike" kern="0" cap="none" spc="0" normalizeH="0" baseline="0" noProof="0">
                <a:ln>
                  <a:noFill/>
                </a:ln>
                <a:solidFill>
                  <a:srgbClr val="D4C394"/>
                </a:solidFill>
                <a:effectLst/>
                <a:uLnTx/>
                <a:uFillTx/>
                <a:latin typeface="Work Sans"/>
                <a:ea typeface="Work Sans"/>
                <a:cs typeface="Work Sans"/>
                <a:sym typeface="Work Sans"/>
              </a:rPr>
              <a:t>Vart kan du</a:t>
            </a:r>
            <a:r>
              <a:rPr kumimoji="0" lang="en-US" sz="5137" b="1" i="0" u="none" strike="noStrike" kern="0" cap="none" spc="0" normalizeH="0" baseline="0" noProof="0">
                <a:ln>
                  <a:noFill/>
                </a:ln>
                <a:solidFill>
                  <a:srgbClr val="D4C394"/>
                </a:solidFill>
                <a:effectLst/>
                <a:uLnTx/>
                <a:uFillTx/>
                <a:latin typeface="Work Sans"/>
                <a:ea typeface="Work Sans"/>
                <a:cs typeface="Work Sans"/>
                <a:sym typeface="Work Sans"/>
              </a:rPr>
              <a:t> hitta</a:t>
            </a:r>
            <a:r>
              <a:rPr kumimoji="0" lang="en-US" sz="5137" b="0" i="0" u="none" strike="noStrike" kern="0" cap="none" spc="0" normalizeH="0" baseline="0" noProof="0">
                <a:ln>
                  <a:noFill/>
                </a:ln>
                <a:solidFill>
                  <a:srgbClr val="D4C394"/>
                </a:solidFill>
                <a:effectLst/>
                <a:uLnTx/>
                <a:uFillTx/>
                <a:latin typeface="Work Sans"/>
                <a:ea typeface="Work Sans"/>
                <a:cs typeface="Work Sans"/>
                <a:sym typeface="Work Sans"/>
              </a:rPr>
              <a:t> cybersäkerhet?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08" name="Google Shape;408;p13"/>
          <p:cNvSpPr txBox="1"/>
          <p:nvPr/>
        </p:nvSpPr>
        <p:spPr>
          <a:xfrm>
            <a:off x="6201666" y="2700371"/>
            <a:ext cx="5884668" cy="41491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2850" b="0" i="0" u="none" strike="noStrike" kern="0" cap="none" spc="0" normalizeH="0" baseline="0" noProof="0">
                <a:ln>
                  <a:noFill/>
                </a:ln>
                <a:solidFill>
                  <a:srgbClr val="A2B7C8"/>
                </a:solidFill>
                <a:effectLst/>
                <a:uLnTx/>
                <a:uFillTx/>
                <a:latin typeface="Work Sans"/>
                <a:ea typeface="Work Sans"/>
                <a:cs typeface="Work Sans"/>
                <a:sym typeface="Work Sans"/>
              </a:rPr>
              <a:t>Cybersäkerhet finns </a:t>
            </a:r>
            <a:r>
              <a:rPr kumimoji="0" lang="en-US" sz="2850" b="1" i="0" u="none" strike="noStrike" kern="0" cap="none" spc="0" normalizeH="0" baseline="0" noProof="0">
                <a:ln>
                  <a:noFill/>
                </a:ln>
                <a:solidFill>
                  <a:srgbClr val="67B9E8"/>
                </a:solidFill>
                <a:effectLst/>
                <a:uLnTx/>
                <a:uFillTx/>
                <a:latin typeface="Work Sans"/>
                <a:ea typeface="Work Sans"/>
                <a:cs typeface="Work Sans"/>
                <a:sym typeface="Work Sans"/>
              </a:rPr>
              <a:t>överallt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409" name="Google Shape;409;p13"/>
          <p:cNvGrpSpPr/>
          <p:nvPr/>
        </p:nvGrpSpPr>
        <p:grpSpPr>
          <a:xfrm>
            <a:off x="2517378" y="5136356"/>
            <a:ext cx="2754292" cy="2853226"/>
            <a:chOff x="0" y="-9525"/>
            <a:chExt cx="3672390" cy="3804302"/>
          </a:xfrm>
        </p:grpSpPr>
        <p:sp>
          <p:nvSpPr>
            <p:cNvPr id="410" name="Google Shape;410;p13"/>
            <p:cNvSpPr txBox="1"/>
            <p:nvPr/>
          </p:nvSpPr>
          <p:spPr>
            <a:xfrm>
              <a:off x="179076" y="-9525"/>
              <a:ext cx="3314238" cy="537484"/>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9976"/>
                </a:lnSpc>
                <a:spcBef>
                  <a:spcPts val="0"/>
                </a:spcBef>
                <a:spcAft>
                  <a:spcPts val="0"/>
                </a:spcAft>
                <a:buClr>
                  <a:srgbClr val="000000"/>
                </a:buClr>
                <a:buSzTx/>
                <a:buFont typeface="Arial"/>
                <a:buNone/>
                <a:tabLst/>
                <a:defRPr/>
              </a:pPr>
              <a:r>
                <a:rPr kumimoji="0" lang="en-US" sz="2598" b="0" i="0" u="none" strike="noStrike" kern="0" cap="none" spc="0" normalizeH="0" baseline="0" noProof="0">
                  <a:ln>
                    <a:noFill/>
                  </a:ln>
                  <a:solidFill>
                    <a:srgbClr val="67B9E8"/>
                  </a:solidFill>
                  <a:effectLst/>
                  <a:uLnTx/>
                  <a:uFillTx/>
                  <a:latin typeface="Work Sans"/>
                  <a:ea typeface="Work Sans"/>
                  <a:cs typeface="Work Sans"/>
                  <a:sym typeface="Work Sans"/>
                </a:rPr>
                <a:t>Sociala medier</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11" name="Google Shape;411;p13"/>
            <p:cNvSpPr/>
            <p:nvPr/>
          </p:nvSpPr>
          <p:spPr>
            <a:xfrm rot="1940058">
              <a:off x="481435" y="684904"/>
              <a:ext cx="2709520" cy="2585738"/>
            </a:xfrm>
            <a:custGeom>
              <a:avLst/>
              <a:gdLst/>
              <a:ahLst/>
              <a:cxnLst/>
              <a:rect l="l" t="t" r="r" b="b"/>
              <a:pathLst>
                <a:path w="2709520" h="2585738" extrusionOk="0">
                  <a:moveTo>
                    <a:pt x="0" y="0"/>
                  </a:moveTo>
                  <a:lnTo>
                    <a:pt x="2709520" y="0"/>
                  </a:lnTo>
                  <a:lnTo>
                    <a:pt x="2709520" y="2585739"/>
                  </a:lnTo>
                  <a:lnTo>
                    <a:pt x="0" y="2585739"/>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12" name="Google Shape;412;p13"/>
            <p:cNvSpPr/>
            <p:nvPr/>
          </p:nvSpPr>
          <p:spPr>
            <a:xfrm rot="-5185081">
              <a:off x="1049848" y="605458"/>
              <a:ext cx="1572694" cy="2737205"/>
            </a:xfrm>
            <a:custGeom>
              <a:avLst/>
              <a:gdLst/>
              <a:ahLst/>
              <a:cxnLst/>
              <a:rect l="l" t="t" r="r" b="b"/>
              <a:pathLst>
                <a:path w="1572694" h="2737205" extrusionOk="0">
                  <a:moveTo>
                    <a:pt x="0" y="0"/>
                  </a:moveTo>
                  <a:lnTo>
                    <a:pt x="1572694" y="0"/>
                  </a:lnTo>
                  <a:lnTo>
                    <a:pt x="1572694" y="2737205"/>
                  </a:lnTo>
                  <a:lnTo>
                    <a:pt x="0" y="2737205"/>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13" name="Google Shape;413;p13"/>
            <p:cNvSpPr/>
            <p:nvPr/>
          </p:nvSpPr>
          <p:spPr>
            <a:xfrm rot="214918">
              <a:off x="1586471" y="1748240"/>
              <a:ext cx="767190" cy="758936"/>
            </a:xfrm>
            <a:custGeom>
              <a:avLst/>
              <a:gdLst/>
              <a:ahLst/>
              <a:cxnLst/>
              <a:rect l="l" t="t" r="r" b="b"/>
              <a:pathLst>
                <a:path w="767190" h="758936" extrusionOk="0">
                  <a:moveTo>
                    <a:pt x="0" y="0"/>
                  </a:moveTo>
                  <a:lnTo>
                    <a:pt x="767190" y="0"/>
                  </a:lnTo>
                  <a:lnTo>
                    <a:pt x="767190" y="758936"/>
                  </a:lnTo>
                  <a:lnTo>
                    <a:pt x="0" y="758936"/>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14" name="Google Shape;414;p13"/>
            <p:cNvSpPr/>
            <p:nvPr/>
          </p:nvSpPr>
          <p:spPr>
            <a:xfrm rot="740755">
              <a:off x="1285589" y="1478294"/>
              <a:ext cx="810543" cy="678074"/>
            </a:xfrm>
            <a:custGeom>
              <a:avLst/>
              <a:gdLst/>
              <a:ahLst/>
              <a:cxnLst/>
              <a:rect l="l" t="t" r="r" b="b"/>
              <a:pathLst>
                <a:path w="810543" h="678074" extrusionOk="0">
                  <a:moveTo>
                    <a:pt x="0" y="0"/>
                  </a:moveTo>
                  <a:lnTo>
                    <a:pt x="810542" y="0"/>
                  </a:lnTo>
                  <a:lnTo>
                    <a:pt x="810542" y="678075"/>
                  </a:lnTo>
                  <a:lnTo>
                    <a:pt x="0" y="678075"/>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415" name="Google Shape;415;p13"/>
          <p:cNvSpPr/>
          <p:nvPr/>
        </p:nvSpPr>
        <p:spPr>
          <a:xfrm>
            <a:off x="9917254" y="5670881"/>
            <a:ext cx="2032140" cy="1939304"/>
          </a:xfrm>
          <a:custGeom>
            <a:avLst/>
            <a:gdLst/>
            <a:ahLst/>
            <a:cxnLst/>
            <a:rect l="l" t="t" r="r" b="b"/>
            <a:pathLst>
              <a:path w="2032140" h="1939304" extrusionOk="0">
                <a:moveTo>
                  <a:pt x="0" y="0"/>
                </a:moveTo>
                <a:lnTo>
                  <a:pt x="2032140" y="0"/>
                </a:lnTo>
                <a:lnTo>
                  <a:pt x="2032140" y="1939304"/>
                </a:lnTo>
                <a:lnTo>
                  <a:pt x="0" y="1939304"/>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16" name="Google Shape;416;p13"/>
          <p:cNvSpPr/>
          <p:nvPr/>
        </p:nvSpPr>
        <p:spPr>
          <a:xfrm rot="-377239">
            <a:off x="10291339" y="5888356"/>
            <a:ext cx="1299488" cy="1500424"/>
          </a:xfrm>
          <a:custGeom>
            <a:avLst/>
            <a:gdLst/>
            <a:ahLst/>
            <a:cxnLst/>
            <a:rect l="l" t="t" r="r" b="b"/>
            <a:pathLst>
              <a:path w="1299488" h="1500424" extrusionOk="0">
                <a:moveTo>
                  <a:pt x="0" y="0"/>
                </a:moveTo>
                <a:lnTo>
                  <a:pt x="1299489" y="0"/>
                </a:lnTo>
                <a:lnTo>
                  <a:pt x="1299489" y="1500423"/>
                </a:lnTo>
                <a:lnTo>
                  <a:pt x="0" y="1500423"/>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17" name="Google Shape;417;p13"/>
          <p:cNvSpPr txBox="1"/>
          <p:nvPr/>
        </p:nvSpPr>
        <p:spPr>
          <a:xfrm>
            <a:off x="9348654" y="4754493"/>
            <a:ext cx="3322725" cy="790575"/>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19976"/>
              </a:lnSpc>
              <a:spcBef>
                <a:spcPts val="0"/>
              </a:spcBef>
              <a:spcAft>
                <a:spcPts val="0"/>
              </a:spcAft>
              <a:buClr>
                <a:srgbClr val="000000"/>
              </a:buClr>
              <a:buSzTx/>
              <a:buFont typeface="Arial"/>
              <a:buNone/>
              <a:tabLst/>
              <a:defRPr/>
            </a:pPr>
            <a:r>
              <a:rPr kumimoji="0" lang="en-US" sz="2598" b="1" i="0" u="none" strike="noStrike" kern="0" cap="none" spc="0" normalizeH="0" baseline="0" noProof="0">
                <a:ln>
                  <a:noFill/>
                </a:ln>
                <a:solidFill>
                  <a:srgbClr val="67B9E8"/>
                </a:solidFill>
                <a:effectLst/>
                <a:uLnTx/>
                <a:uFillTx/>
                <a:latin typeface="Work Sans"/>
                <a:ea typeface="Work Sans"/>
                <a:cs typeface="Work Sans"/>
                <a:sym typeface="Work Sans"/>
              </a:rPr>
              <a:t>Samhället</a:t>
            </a:r>
            <a:r>
              <a:rPr kumimoji="0" lang="en-US" sz="2598" b="0" i="0" u="none" strike="noStrike" kern="0" cap="none" spc="0" normalizeH="0" baseline="0" noProof="0">
                <a:ln>
                  <a:noFill/>
                </a:ln>
                <a:solidFill>
                  <a:srgbClr val="67B9E8"/>
                </a:solidFill>
                <a:effectLst/>
                <a:uLnTx/>
                <a:uFillTx/>
                <a:latin typeface="Work Sans"/>
                <a:ea typeface="Work Sans"/>
                <a:cs typeface="Work Sans"/>
                <a:sym typeface="Work Sans"/>
              </a:rPr>
              <a:t> - Banker, Sjukhus, mm</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418" name="Google Shape;418;p13"/>
          <p:cNvGrpSpPr/>
          <p:nvPr/>
        </p:nvGrpSpPr>
        <p:grpSpPr>
          <a:xfrm>
            <a:off x="6066444" y="5155675"/>
            <a:ext cx="2758417" cy="2814588"/>
            <a:chOff x="0" y="-9525"/>
            <a:chExt cx="3677890" cy="3752784"/>
          </a:xfrm>
        </p:grpSpPr>
        <p:sp>
          <p:nvSpPr>
            <p:cNvPr id="419" name="Google Shape;419;p13"/>
            <p:cNvSpPr txBox="1"/>
            <p:nvPr/>
          </p:nvSpPr>
          <p:spPr>
            <a:xfrm>
              <a:off x="1346114" y="-9525"/>
              <a:ext cx="1060953" cy="537484"/>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9976"/>
                </a:lnSpc>
                <a:spcBef>
                  <a:spcPts val="0"/>
                </a:spcBef>
                <a:spcAft>
                  <a:spcPts val="0"/>
                </a:spcAft>
                <a:buClr>
                  <a:srgbClr val="000000"/>
                </a:buClr>
                <a:buSzTx/>
                <a:buFont typeface="Arial"/>
                <a:buNone/>
                <a:tabLst/>
                <a:defRPr/>
              </a:pPr>
              <a:r>
                <a:rPr kumimoji="0" lang="en-US" sz="2598" b="0" i="0" u="none" strike="noStrike" kern="0" cap="none" spc="0" normalizeH="0" baseline="0" noProof="0">
                  <a:ln>
                    <a:noFill/>
                  </a:ln>
                  <a:solidFill>
                    <a:srgbClr val="67B9E8"/>
                  </a:solidFill>
                  <a:effectLst/>
                  <a:uLnTx/>
                  <a:uFillTx/>
                  <a:latin typeface="Work Sans"/>
                  <a:ea typeface="Work Sans"/>
                  <a:cs typeface="Work Sans"/>
                  <a:sym typeface="Work Sans"/>
                </a:rPr>
                <a:t>Spel</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20" name="Google Shape;420;p13"/>
            <p:cNvSpPr/>
            <p:nvPr/>
          </p:nvSpPr>
          <p:spPr>
            <a:xfrm rot="-8833740">
              <a:off x="484185" y="629985"/>
              <a:ext cx="2709520" cy="2585738"/>
            </a:xfrm>
            <a:custGeom>
              <a:avLst/>
              <a:gdLst/>
              <a:ahLst/>
              <a:cxnLst/>
              <a:rect l="l" t="t" r="r" b="b"/>
              <a:pathLst>
                <a:path w="2709520" h="2585738" extrusionOk="0">
                  <a:moveTo>
                    <a:pt x="0" y="0"/>
                  </a:moveTo>
                  <a:lnTo>
                    <a:pt x="2709520" y="0"/>
                  </a:lnTo>
                  <a:lnTo>
                    <a:pt x="2709520" y="2585738"/>
                  </a:lnTo>
                  <a:lnTo>
                    <a:pt x="0" y="2585738"/>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21" name="Google Shape;421;p13"/>
            <p:cNvSpPr/>
            <p:nvPr/>
          </p:nvSpPr>
          <p:spPr>
            <a:xfrm rot="1542000">
              <a:off x="656874" y="859332"/>
              <a:ext cx="2364141" cy="2364141"/>
            </a:xfrm>
            <a:custGeom>
              <a:avLst/>
              <a:gdLst/>
              <a:ahLst/>
              <a:cxnLst/>
              <a:rect l="l" t="t" r="r" b="b"/>
              <a:pathLst>
                <a:path w="2364141" h="2364141" extrusionOk="0">
                  <a:moveTo>
                    <a:pt x="0" y="768116"/>
                  </a:moveTo>
                  <a:lnTo>
                    <a:pt x="1596026" y="0"/>
                  </a:lnTo>
                  <a:lnTo>
                    <a:pt x="2364141" y="1596026"/>
                  </a:lnTo>
                  <a:lnTo>
                    <a:pt x="768116" y="2364141"/>
                  </a:lnTo>
                  <a:lnTo>
                    <a:pt x="0" y="768116"/>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22" name="Google Shape;422;p13"/>
            <p:cNvSpPr/>
            <p:nvPr/>
          </p:nvSpPr>
          <p:spPr>
            <a:xfrm>
              <a:off x="1767078" y="1374966"/>
              <a:ext cx="664558" cy="749898"/>
            </a:xfrm>
            <a:custGeom>
              <a:avLst/>
              <a:gdLst/>
              <a:ahLst/>
              <a:cxnLst/>
              <a:rect l="l" t="t" r="r" b="b"/>
              <a:pathLst>
                <a:path w="664558" h="749898" extrusionOk="0">
                  <a:moveTo>
                    <a:pt x="0" y="0"/>
                  </a:moveTo>
                  <a:lnTo>
                    <a:pt x="664558" y="0"/>
                  </a:lnTo>
                  <a:lnTo>
                    <a:pt x="664558" y="749898"/>
                  </a:lnTo>
                  <a:lnTo>
                    <a:pt x="0" y="749898"/>
                  </a:lnTo>
                  <a:lnTo>
                    <a:pt x="0" y="0"/>
                  </a:lnTo>
                  <a:close/>
                </a:path>
              </a:pathLst>
            </a:custGeom>
            <a:blipFill rotWithShape="1">
              <a:blip r:embed="rId1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23" name="Google Shape;423;p13"/>
            <p:cNvSpPr/>
            <p:nvPr/>
          </p:nvSpPr>
          <p:spPr>
            <a:xfrm rot="-349509">
              <a:off x="1228994" y="1474924"/>
              <a:ext cx="608916" cy="793210"/>
            </a:xfrm>
            <a:custGeom>
              <a:avLst/>
              <a:gdLst/>
              <a:ahLst/>
              <a:cxnLst/>
              <a:rect l="l" t="t" r="r" b="b"/>
              <a:pathLst>
                <a:path w="608916" h="793210" extrusionOk="0">
                  <a:moveTo>
                    <a:pt x="0" y="0"/>
                  </a:moveTo>
                  <a:lnTo>
                    <a:pt x="608916" y="0"/>
                  </a:lnTo>
                  <a:lnTo>
                    <a:pt x="608916" y="793211"/>
                  </a:lnTo>
                  <a:lnTo>
                    <a:pt x="0" y="793211"/>
                  </a:lnTo>
                  <a:lnTo>
                    <a:pt x="0" y="0"/>
                  </a:lnTo>
                  <a:close/>
                </a:path>
              </a:pathLst>
            </a:custGeom>
            <a:blipFill rotWithShape="1">
              <a:blip r:embed="rId11"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424" name="Google Shape;424;p13"/>
          <p:cNvSpPr/>
          <p:nvPr/>
        </p:nvSpPr>
        <p:spPr>
          <a:xfrm rot="-587458">
            <a:off x="742393" y="893476"/>
            <a:ext cx="1373407" cy="1373407"/>
          </a:xfrm>
          <a:custGeom>
            <a:avLst/>
            <a:gdLst/>
            <a:ahLst/>
            <a:cxnLst/>
            <a:rect l="l" t="t" r="r" b="b"/>
            <a:pathLst>
              <a:path w="1373407" h="1373407" extrusionOk="0">
                <a:moveTo>
                  <a:pt x="0" y="0"/>
                </a:moveTo>
                <a:lnTo>
                  <a:pt x="1373407" y="0"/>
                </a:lnTo>
                <a:lnTo>
                  <a:pt x="1373407" y="1373407"/>
                </a:lnTo>
                <a:lnTo>
                  <a:pt x="0" y="1373407"/>
                </a:lnTo>
                <a:lnTo>
                  <a:pt x="0" y="0"/>
                </a:lnTo>
                <a:close/>
              </a:path>
            </a:pathLst>
          </a:custGeom>
          <a:blipFill rotWithShape="1">
            <a:blip r:embed="rId12"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25" name="Google Shape;425;p13"/>
          <p:cNvSpPr/>
          <p:nvPr/>
        </p:nvSpPr>
        <p:spPr>
          <a:xfrm rot="-493369">
            <a:off x="488897" y="825300"/>
            <a:ext cx="578972" cy="545534"/>
          </a:xfrm>
          <a:custGeom>
            <a:avLst/>
            <a:gdLst/>
            <a:ahLst/>
            <a:cxnLst/>
            <a:rect l="l" t="t" r="r" b="b"/>
            <a:pathLst>
              <a:path w="578972" h="545534" extrusionOk="0">
                <a:moveTo>
                  <a:pt x="0" y="0"/>
                </a:moveTo>
                <a:lnTo>
                  <a:pt x="578973" y="0"/>
                </a:lnTo>
                <a:lnTo>
                  <a:pt x="578973" y="545534"/>
                </a:lnTo>
                <a:lnTo>
                  <a:pt x="0" y="545534"/>
                </a:lnTo>
                <a:lnTo>
                  <a:pt x="0" y="0"/>
                </a:lnTo>
                <a:close/>
              </a:path>
            </a:pathLst>
          </a:custGeom>
          <a:blipFill rotWithShape="1">
            <a:blip r:embed="rId13"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26" name="Google Shape;426;p13"/>
          <p:cNvSpPr/>
          <p:nvPr/>
        </p:nvSpPr>
        <p:spPr>
          <a:xfrm rot="982662">
            <a:off x="17530126" y="7707517"/>
            <a:ext cx="575700" cy="607554"/>
          </a:xfrm>
          <a:custGeom>
            <a:avLst/>
            <a:gdLst/>
            <a:ahLst/>
            <a:cxnLst/>
            <a:rect l="l" t="t" r="r" b="b"/>
            <a:pathLst>
              <a:path w="575700" h="607554" extrusionOk="0">
                <a:moveTo>
                  <a:pt x="0" y="0"/>
                </a:moveTo>
                <a:lnTo>
                  <a:pt x="575701" y="0"/>
                </a:lnTo>
                <a:lnTo>
                  <a:pt x="575701" y="607554"/>
                </a:lnTo>
                <a:lnTo>
                  <a:pt x="0" y="607554"/>
                </a:lnTo>
                <a:lnTo>
                  <a:pt x="0" y="0"/>
                </a:lnTo>
                <a:close/>
              </a:path>
            </a:pathLst>
          </a:custGeom>
          <a:blipFill rotWithShape="1">
            <a:blip r:embed="rId1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27" name="Google Shape;427;p13"/>
          <p:cNvSpPr/>
          <p:nvPr/>
        </p:nvSpPr>
        <p:spPr>
          <a:xfrm>
            <a:off x="16542147" y="7703404"/>
            <a:ext cx="1111476" cy="1169432"/>
          </a:xfrm>
          <a:custGeom>
            <a:avLst/>
            <a:gdLst/>
            <a:ahLst/>
            <a:cxnLst/>
            <a:rect l="l" t="t" r="r" b="b"/>
            <a:pathLst>
              <a:path w="1111476" h="1169432" extrusionOk="0">
                <a:moveTo>
                  <a:pt x="0" y="0"/>
                </a:moveTo>
                <a:lnTo>
                  <a:pt x="1111476" y="0"/>
                </a:lnTo>
                <a:lnTo>
                  <a:pt x="1111476" y="1169432"/>
                </a:lnTo>
                <a:lnTo>
                  <a:pt x="0" y="1169432"/>
                </a:lnTo>
                <a:lnTo>
                  <a:pt x="0" y="0"/>
                </a:lnTo>
                <a:close/>
              </a:path>
            </a:pathLst>
          </a:custGeom>
          <a:blipFill rotWithShape="1">
            <a:blip r:embed="rId1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28" name="Google Shape;428;p13"/>
          <p:cNvSpPr/>
          <p:nvPr/>
        </p:nvSpPr>
        <p:spPr>
          <a:xfrm>
            <a:off x="14396637" y="9641924"/>
            <a:ext cx="2532885" cy="180821"/>
          </a:xfrm>
          <a:custGeom>
            <a:avLst/>
            <a:gdLst/>
            <a:ahLst/>
            <a:cxnLst/>
            <a:rect l="l" t="t" r="r" b="b"/>
            <a:pathLst>
              <a:path w="2532885" h="180821" extrusionOk="0">
                <a:moveTo>
                  <a:pt x="0" y="0"/>
                </a:moveTo>
                <a:lnTo>
                  <a:pt x="2532885" y="0"/>
                </a:lnTo>
                <a:lnTo>
                  <a:pt x="2532885" y="180822"/>
                </a:lnTo>
                <a:lnTo>
                  <a:pt x="0" y="180822"/>
                </a:lnTo>
                <a:lnTo>
                  <a:pt x="0" y="0"/>
                </a:lnTo>
                <a:close/>
              </a:path>
            </a:pathLst>
          </a:custGeom>
          <a:blipFill rotWithShape="1">
            <a:blip r:embed="rId1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29" name="Google Shape;429;p13"/>
          <p:cNvSpPr txBox="1"/>
          <p:nvPr/>
        </p:nvSpPr>
        <p:spPr>
          <a:xfrm>
            <a:off x="13965491" y="9248775"/>
            <a:ext cx="3395177" cy="371475"/>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67B9E8"/>
                </a:solidFill>
                <a:effectLst/>
                <a:uLnTx/>
                <a:uFillTx/>
                <a:latin typeface="Work Sans"/>
                <a:ea typeface="Work Sans"/>
                <a:cs typeface="Work Sans"/>
                <a:sym typeface="Work Sans"/>
              </a:rPr>
              <a:t>Vad är cybersäkerhet?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B5165"/>
        </a:solidFill>
        <a:effectLst/>
      </p:bgPr>
    </p:bg>
    <p:spTree>
      <p:nvGrpSpPr>
        <p:cNvPr id="1" name="Shape 437"/>
        <p:cNvGrpSpPr/>
        <p:nvPr/>
      </p:nvGrpSpPr>
      <p:grpSpPr>
        <a:xfrm>
          <a:off x="0" y="0"/>
          <a:ext cx="0" cy="0"/>
          <a:chOff x="0" y="0"/>
          <a:chExt cx="0" cy="0"/>
        </a:xfrm>
      </p:grpSpPr>
      <p:sp>
        <p:nvSpPr>
          <p:cNvPr id="438" name="Google Shape;438;p14"/>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439" name="Google Shape;439;p14"/>
          <p:cNvGrpSpPr/>
          <p:nvPr/>
        </p:nvGrpSpPr>
        <p:grpSpPr>
          <a:xfrm rot="5400000">
            <a:off x="-2261985" y="2252460"/>
            <a:ext cx="9876350" cy="5371429"/>
            <a:chOff x="0" y="0"/>
            <a:chExt cx="1028673" cy="559462"/>
          </a:xfrm>
        </p:grpSpPr>
        <p:sp>
          <p:nvSpPr>
            <p:cNvPr id="440" name="Google Shape;440;p14"/>
            <p:cNvSpPr/>
            <p:nvPr/>
          </p:nvSpPr>
          <p:spPr>
            <a:xfrm>
              <a:off x="0" y="0"/>
              <a:ext cx="1028673" cy="559462"/>
            </a:xfrm>
            <a:custGeom>
              <a:avLst/>
              <a:gdLst/>
              <a:ahLst/>
              <a:cxnLst/>
              <a:rect l="l" t="t" r="r" b="b"/>
              <a:pathLst>
                <a:path w="1028673" h="559462" extrusionOk="0">
                  <a:moveTo>
                    <a:pt x="1028673" y="559462"/>
                  </a:moveTo>
                  <a:lnTo>
                    <a:pt x="0" y="559462"/>
                  </a:lnTo>
                  <a:lnTo>
                    <a:pt x="0" y="0"/>
                  </a:lnTo>
                  <a:lnTo>
                    <a:pt x="1028673" y="559462"/>
                  </a:lnTo>
                  <a:close/>
                </a:path>
              </a:pathLst>
            </a:custGeom>
            <a:solidFill>
              <a:srgbClr val="2B4D6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41" name="Google Shape;441;p14"/>
            <p:cNvSpPr txBox="1"/>
            <p:nvPr/>
          </p:nvSpPr>
          <p:spPr>
            <a:xfrm>
              <a:off x="0" y="270206"/>
              <a:ext cx="514337" cy="288066"/>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442" name="Google Shape;442;p14"/>
          <p:cNvGrpSpPr/>
          <p:nvPr/>
        </p:nvGrpSpPr>
        <p:grpSpPr>
          <a:xfrm rot="-5400000">
            <a:off x="14526988" y="6554776"/>
            <a:ext cx="2845091" cy="4676934"/>
            <a:chOff x="0" y="0"/>
            <a:chExt cx="489039" cy="803911"/>
          </a:xfrm>
        </p:grpSpPr>
        <p:sp>
          <p:nvSpPr>
            <p:cNvPr id="443" name="Google Shape;443;p14"/>
            <p:cNvSpPr/>
            <p:nvPr/>
          </p:nvSpPr>
          <p:spPr>
            <a:xfrm>
              <a:off x="0" y="0"/>
              <a:ext cx="489039" cy="803911"/>
            </a:xfrm>
            <a:custGeom>
              <a:avLst/>
              <a:gdLst/>
              <a:ahLst/>
              <a:cxnLst/>
              <a:rect l="l" t="t" r="r" b="b"/>
              <a:pathLst>
                <a:path w="489039" h="803911" extrusionOk="0">
                  <a:moveTo>
                    <a:pt x="489039" y="803911"/>
                  </a:moveTo>
                  <a:lnTo>
                    <a:pt x="0" y="803911"/>
                  </a:lnTo>
                  <a:lnTo>
                    <a:pt x="0" y="0"/>
                  </a:lnTo>
                  <a:lnTo>
                    <a:pt x="489039" y="803911"/>
                  </a:lnTo>
                  <a:close/>
                </a:path>
              </a:pathLst>
            </a:custGeom>
            <a:solidFill>
              <a:srgbClr val="2B4D6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44" name="Google Shape;444;p14"/>
            <p:cNvSpPr txBox="1"/>
            <p:nvPr/>
          </p:nvSpPr>
          <p:spPr>
            <a:xfrm>
              <a:off x="0" y="392431"/>
              <a:ext cx="244519" cy="409770"/>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445" name="Google Shape;445;p14"/>
          <p:cNvSpPr txBox="1"/>
          <p:nvPr/>
        </p:nvSpPr>
        <p:spPr>
          <a:xfrm>
            <a:off x="3683395" y="1954740"/>
            <a:ext cx="10921211" cy="726582"/>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5137" b="0" i="0" u="none" strike="noStrike" kern="0" cap="none" spc="0" normalizeH="0" baseline="0" noProof="0">
                <a:ln>
                  <a:noFill/>
                </a:ln>
                <a:solidFill>
                  <a:srgbClr val="D4C394"/>
                </a:solidFill>
                <a:effectLst/>
                <a:uLnTx/>
                <a:uFillTx/>
                <a:latin typeface="Work Sans"/>
                <a:ea typeface="Work Sans"/>
                <a:cs typeface="Work Sans"/>
                <a:sym typeface="Work Sans"/>
              </a:rPr>
              <a:t>Vart kan du</a:t>
            </a:r>
            <a:r>
              <a:rPr kumimoji="0" lang="en-US" sz="5137" b="1" i="0" u="none" strike="noStrike" kern="0" cap="none" spc="0" normalizeH="0" baseline="0" noProof="0">
                <a:ln>
                  <a:noFill/>
                </a:ln>
                <a:solidFill>
                  <a:srgbClr val="D4C394"/>
                </a:solidFill>
                <a:effectLst/>
                <a:uLnTx/>
                <a:uFillTx/>
                <a:latin typeface="Work Sans"/>
                <a:ea typeface="Work Sans"/>
                <a:cs typeface="Work Sans"/>
                <a:sym typeface="Work Sans"/>
              </a:rPr>
              <a:t> hitta</a:t>
            </a:r>
            <a:r>
              <a:rPr kumimoji="0" lang="en-US" sz="5137" b="0" i="0" u="none" strike="noStrike" kern="0" cap="none" spc="0" normalizeH="0" baseline="0" noProof="0">
                <a:ln>
                  <a:noFill/>
                </a:ln>
                <a:solidFill>
                  <a:srgbClr val="D4C394"/>
                </a:solidFill>
                <a:effectLst/>
                <a:uLnTx/>
                <a:uFillTx/>
                <a:latin typeface="Work Sans"/>
                <a:ea typeface="Work Sans"/>
                <a:cs typeface="Work Sans"/>
                <a:sym typeface="Work Sans"/>
              </a:rPr>
              <a:t> cybersäkerhet?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46" name="Google Shape;446;p14"/>
          <p:cNvSpPr txBox="1"/>
          <p:nvPr/>
        </p:nvSpPr>
        <p:spPr>
          <a:xfrm>
            <a:off x="6201666" y="2700371"/>
            <a:ext cx="5884668" cy="41491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2850" b="0" i="0" u="none" strike="noStrike" kern="0" cap="none" spc="0" normalizeH="0" baseline="0" noProof="0">
                <a:ln>
                  <a:noFill/>
                </a:ln>
                <a:solidFill>
                  <a:srgbClr val="A2B7C8"/>
                </a:solidFill>
                <a:effectLst/>
                <a:uLnTx/>
                <a:uFillTx/>
                <a:latin typeface="Work Sans"/>
                <a:ea typeface="Work Sans"/>
                <a:cs typeface="Work Sans"/>
                <a:sym typeface="Work Sans"/>
              </a:rPr>
              <a:t>Cybersäkerhet finns </a:t>
            </a:r>
            <a:r>
              <a:rPr kumimoji="0" lang="en-US" sz="2850" b="1" i="0" u="none" strike="noStrike" kern="0" cap="none" spc="0" normalizeH="0" baseline="0" noProof="0">
                <a:ln>
                  <a:noFill/>
                </a:ln>
                <a:solidFill>
                  <a:srgbClr val="67B9E8"/>
                </a:solidFill>
                <a:effectLst/>
                <a:uLnTx/>
                <a:uFillTx/>
                <a:latin typeface="Work Sans"/>
                <a:ea typeface="Work Sans"/>
                <a:cs typeface="Work Sans"/>
                <a:sym typeface="Work Sans"/>
              </a:rPr>
              <a:t>överallt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447" name="Google Shape;447;p14"/>
          <p:cNvGrpSpPr/>
          <p:nvPr/>
        </p:nvGrpSpPr>
        <p:grpSpPr>
          <a:xfrm>
            <a:off x="2517378" y="5136356"/>
            <a:ext cx="2754292" cy="2853226"/>
            <a:chOff x="0" y="-9525"/>
            <a:chExt cx="3672390" cy="3804302"/>
          </a:xfrm>
        </p:grpSpPr>
        <p:sp>
          <p:nvSpPr>
            <p:cNvPr id="448" name="Google Shape;448;p14"/>
            <p:cNvSpPr txBox="1"/>
            <p:nvPr/>
          </p:nvSpPr>
          <p:spPr>
            <a:xfrm>
              <a:off x="179076" y="-9525"/>
              <a:ext cx="3314238" cy="537484"/>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9976"/>
                </a:lnSpc>
                <a:spcBef>
                  <a:spcPts val="0"/>
                </a:spcBef>
                <a:spcAft>
                  <a:spcPts val="0"/>
                </a:spcAft>
                <a:buClr>
                  <a:srgbClr val="000000"/>
                </a:buClr>
                <a:buSzTx/>
                <a:buFont typeface="Arial"/>
                <a:buNone/>
                <a:tabLst/>
                <a:defRPr/>
              </a:pPr>
              <a:r>
                <a:rPr kumimoji="0" lang="en-US" sz="2598" b="0" i="0" u="none" strike="noStrike" kern="0" cap="none" spc="0" normalizeH="0" baseline="0" noProof="0">
                  <a:ln>
                    <a:noFill/>
                  </a:ln>
                  <a:solidFill>
                    <a:srgbClr val="67B9E8"/>
                  </a:solidFill>
                  <a:effectLst/>
                  <a:uLnTx/>
                  <a:uFillTx/>
                  <a:latin typeface="Work Sans"/>
                  <a:ea typeface="Work Sans"/>
                  <a:cs typeface="Work Sans"/>
                  <a:sym typeface="Work Sans"/>
                </a:rPr>
                <a:t>Sociala medier</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49" name="Google Shape;449;p14"/>
            <p:cNvSpPr/>
            <p:nvPr/>
          </p:nvSpPr>
          <p:spPr>
            <a:xfrm rot="1940058">
              <a:off x="481435" y="684904"/>
              <a:ext cx="2709520" cy="2585738"/>
            </a:xfrm>
            <a:custGeom>
              <a:avLst/>
              <a:gdLst/>
              <a:ahLst/>
              <a:cxnLst/>
              <a:rect l="l" t="t" r="r" b="b"/>
              <a:pathLst>
                <a:path w="2709520" h="2585738" extrusionOk="0">
                  <a:moveTo>
                    <a:pt x="0" y="0"/>
                  </a:moveTo>
                  <a:lnTo>
                    <a:pt x="2709520" y="0"/>
                  </a:lnTo>
                  <a:lnTo>
                    <a:pt x="2709520" y="2585739"/>
                  </a:lnTo>
                  <a:lnTo>
                    <a:pt x="0" y="2585739"/>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50" name="Google Shape;450;p14"/>
            <p:cNvSpPr/>
            <p:nvPr/>
          </p:nvSpPr>
          <p:spPr>
            <a:xfrm rot="-5185081">
              <a:off x="1049848" y="605458"/>
              <a:ext cx="1572694" cy="2737205"/>
            </a:xfrm>
            <a:custGeom>
              <a:avLst/>
              <a:gdLst/>
              <a:ahLst/>
              <a:cxnLst/>
              <a:rect l="l" t="t" r="r" b="b"/>
              <a:pathLst>
                <a:path w="1572694" h="2737205" extrusionOk="0">
                  <a:moveTo>
                    <a:pt x="0" y="0"/>
                  </a:moveTo>
                  <a:lnTo>
                    <a:pt x="1572694" y="0"/>
                  </a:lnTo>
                  <a:lnTo>
                    <a:pt x="1572694" y="2737205"/>
                  </a:lnTo>
                  <a:lnTo>
                    <a:pt x="0" y="2737205"/>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51" name="Google Shape;451;p14"/>
            <p:cNvSpPr/>
            <p:nvPr/>
          </p:nvSpPr>
          <p:spPr>
            <a:xfrm rot="214918">
              <a:off x="1586471" y="1748240"/>
              <a:ext cx="767190" cy="758936"/>
            </a:xfrm>
            <a:custGeom>
              <a:avLst/>
              <a:gdLst/>
              <a:ahLst/>
              <a:cxnLst/>
              <a:rect l="l" t="t" r="r" b="b"/>
              <a:pathLst>
                <a:path w="767190" h="758936" extrusionOk="0">
                  <a:moveTo>
                    <a:pt x="0" y="0"/>
                  </a:moveTo>
                  <a:lnTo>
                    <a:pt x="767190" y="0"/>
                  </a:lnTo>
                  <a:lnTo>
                    <a:pt x="767190" y="758936"/>
                  </a:lnTo>
                  <a:lnTo>
                    <a:pt x="0" y="758936"/>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52" name="Google Shape;452;p14"/>
            <p:cNvSpPr/>
            <p:nvPr/>
          </p:nvSpPr>
          <p:spPr>
            <a:xfrm rot="740755">
              <a:off x="1285589" y="1478294"/>
              <a:ext cx="810543" cy="678074"/>
            </a:xfrm>
            <a:custGeom>
              <a:avLst/>
              <a:gdLst/>
              <a:ahLst/>
              <a:cxnLst/>
              <a:rect l="l" t="t" r="r" b="b"/>
              <a:pathLst>
                <a:path w="810543" h="678074" extrusionOk="0">
                  <a:moveTo>
                    <a:pt x="0" y="0"/>
                  </a:moveTo>
                  <a:lnTo>
                    <a:pt x="810542" y="0"/>
                  </a:lnTo>
                  <a:lnTo>
                    <a:pt x="810542" y="678075"/>
                  </a:lnTo>
                  <a:lnTo>
                    <a:pt x="0" y="678075"/>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453" name="Google Shape;453;p14"/>
          <p:cNvSpPr/>
          <p:nvPr/>
        </p:nvSpPr>
        <p:spPr>
          <a:xfrm>
            <a:off x="9917254" y="5670881"/>
            <a:ext cx="2032140" cy="1939304"/>
          </a:xfrm>
          <a:custGeom>
            <a:avLst/>
            <a:gdLst/>
            <a:ahLst/>
            <a:cxnLst/>
            <a:rect l="l" t="t" r="r" b="b"/>
            <a:pathLst>
              <a:path w="2032140" h="1939304" extrusionOk="0">
                <a:moveTo>
                  <a:pt x="0" y="0"/>
                </a:moveTo>
                <a:lnTo>
                  <a:pt x="2032140" y="0"/>
                </a:lnTo>
                <a:lnTo>
                  <a:pt x="2032140" y="1939304"/>
                </a:lnTo>
                <a:lnTo>
                  <a:pt x="0" y="1939304"/>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54" name="Google Shape;454;p14"/>
          <p:cNvSpPr/>
          <p:nvPr/>
        </p:nvSpPr>
        <p:spPr>
          <a:xfrm rot="-377239">
            <a:off x="10291339" y="5888356"/>
            <a:ext cx="1299488" cy="1500424"/>
          </a:xfrm>
          <a:custGeom>
            <a:avLst/>
            <a:gdLst/>
            <a:ahLst/>
            <a:cxnLst/>
            <a:rect l="l" t="t" r="r" b="b"/>
            <a:pathLst>
              <a:path w="1299488" h="1500424" extrusionOk="0">
                <a:moveTo>
                  <a:pt x="0" y="0"/>
                </a:moveTo>
                <a:lnTo>
                  <a:pt x="1299489" y="0"/>
                </a:lnTo>
                <a:lnTo>
                  <a:pt x="1299489" y="1500423"/>
                </a:lnTo>
                <a:lnTo>
                  <a:pt x="0" y="1500423"/>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55" name="Google Shape;455;p14"/>
          <p:cNvSpPr txBox="1"/>
          <p:nvPr/>
        </p:nvSpPr>
        <p:spPr>
          <a:xfrm>
            <a:off x="9348654" y="4754493"/>
            <a:ext cx="3322725" cy="790575"/>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19976"/>
              </a:lnSpc>
              <a:spcBef>
                <a:spcPts val="0"/>
              </a:spcBef>
              <a:spcAft>
                <a:spcPts val="0"/>
              </a:spcAft>
              <a:buClr>
                <a:srgbClr val="000000"/>
              </a:buClr>
              <a:buSzTx/>
              <a:buFont typeface="Arial"/>
              <a:buNone/>
              <a:tabLst/>
              <a:defRPr/>
            </a:pPr>
            <a:r>
              <a:rPr kumimoji="0" lang="en-US" sz="2598" b="1" i="0" u="none" strike="noStrike" kern="0" cap="none" spc="0" normalizeH="0" baseline="0" noProof="0">
                <a:ln>
                  <a:noFill/>
                </a:ln>
                <a:solidFill>
                  <a:srgbClr val="67B9E8"/>
                </a:solidFill>
                <a:effectLst/>
                <a:uLnTx/>
                <a:uFillTx/>
                <a:latin typeface="Work Sans"/>
                <a:ea typeface="Work Sans"/>
                <a:cs typeface="Work Sans"/>
                <a:sym typeface="Work Sans"/>
              </a:rPr>
              <a:t>Samhället</a:t>
            </a:r>
            <a:r>
              <a:rPr kumimoji="0" lang="en-US" sz="2598" b="0" i="0" u="none" strike="noStrike" kern="0" cap="none" spc="0" normalizeH="0" baseline="0" noProof="0">
                <a:ln>
                  <a:noFill/>
                </a:ln>
                <a:solidFill>
                  <a:srgbClr val="67B9E8"/>
                </a:solidFill>
                <a:effectLst/>
                <a:uLnTx/>
                <a:uFillTx/>
                <a:latin typeface="Work Sans"/>
                <a:ea typeface="Work Sans"/>
                <a:cs typeface="Work Sans"/>
                <a:sym typeface="Work Sans"/>
              </a:rPr>
              <a:t> - Banker, Sjukhus, mm</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456" name="Google Shape;456;p14"/>
          <p:cNvGrpSpPr/>
          <p:nvPr/>
        </p:nvGrpSpPr>
        <p:grpSpPr>
          <a:xfrm>
            <a:off x="13041787" y="5155675"/>
            <a:ext cx="2728836" cy="2814588"/>
            <a:chOff x="0" y="-9525"/>
            <a:chExt cx="3638447" cy="3752784"/>
          </a:xfrm>
        </p:grpSpPr>
        <p:sp>
          <p:nvSpPr>
            <p:cNvPr id="457" name="Google Shape;457;p14"/>
            <p:cNvSpPr txBox="1"/>
            <p:nvPr/>
          </p:nvSpPr>
          <p:spPr>
            <a:xfrm>
              <a:off x="803806" y="-9525"/>
              <a:ext cx="2030834" cy="526485"/>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2570" b="0" i="0" u="none" strike="noStrike" kern="0" cap="none" spc="0" normalizeH="0" baseline="0" noProof="0">
                  <a:ln>
                    <a:noFill/>
                  </a:ln>
                  <a:solidFill>
                    <a:srgbClr val="67B9E8"/>
                  </a:solidFill>
                  <a:effectLst/>
                  <a:uLnTx/>
                  <a:uFillTx/>
                  <a:latin typeface="Work Sans"/>
                  <a:ea typeface="Work Sans"/>
                  <a:cs typeface="Work Sans"/>
                  <a:sym typeface="Work Sans"/>
                </a:rPr>
                <a:t>E-Handel</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58" name="Google Shape;458;p14"/>
            <p:cNvSpPr/>
            <p:nvPr/>
          </p:nvSpPr>
          <p:spPr>
            <a:xfrm rot="-8833740">
              <a:off x="478992" y="663373"/>
              <a:ext cx="2680462" cy="2558008"/>
            </a:xfrm>
            <a:custGeom>
              <a:avLst/>
              <a:gdLst/>
              <a:ahLst/>
              <a:cxnLst/>
              <a:rect l="l" t="t" r="r" b="b"/>
              <a:pathLst>
                <a:path w="2680462" h="2558008" extrusionOk="0">
                  <a:moveTo>
                    <a:pt x="0" y="0"/>
                  </a:moveTo>
                  <a:lnTo>
                    <a:pt x="2680462" y="0"/>
                  </a:lnTo>
                  <a:lnTo>
                    <a:pt x="2680462" y="2558007"/>
                  </a:lnTo>
                  <a:lnTo>
                    <a:pt x="0" y="2558007"/>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59" name="Google Shape;459;p14"/>
            <p:cNvSpPr/>
            <p:nvPr/>
          </p:nvSpPr>
          <p:spPr>
            <a:xfrm rot="-500255">
              <a:off x="696190" y="898497"/>
              <a:ext cx="2371937" cy="2138334"/>
            </a:xfrm>
            <a:custGeom>
              <a:avLst/>
              <a:gdLst/>
              <a:ahLst/>
              <a:cxnLst/>
              <a:rect l="l" t="t" r="r" b="b"/>
              <a:pathLst>
                <a:path w="2371937" h="2138334" extrusionOk="0">
                  <a:moveTo>
                    <a:pt x="0" y="0"/>
                  </a:moveTo>
                  <a:lnTo>
                    <a:pt x="2371937" y="0"/>
                  </a:lnTo>
                  <a:lnTo>
                    <a:pt x="2371937" y="2138334"/>
                  </a:lnTo>
                  <a:lnTo>
                    <a:pt x="0" y="2138334"/>
                  </a:lnTo>
                  <a:lnTo>
                    <a:pt x="0" y="0"/>
                  </a:lnTo>
                  <a:close/>
                </a:path>
              </a:pathLst>
            </a:custGeom>
            <a:blipFill rotWithShape="1">
              <a:blip r:embed="rId1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460" name="Google Shape;460;p14"/>
          <p:cNvGrpSpPr/>
          <p:nvPr/>
        </p:nvGrpSpPr>
        <p:grpSpPr>
          <a:xfrm>
            <a:off x="6066444" y="5155675"/>
            <a:ext cx="2758417" cy="2814588"/>
            <a:chOff x="0" y="-9525"/>
            <a:chExt cx="3677890" cy="3752784"/>
          </a:xfrm>
        </p:grpSpPr>
        <p:sp>
          <p:nvSpPr>
            <p:cNvPr id="461" name="Google Shape;461;p14"/>
            <p:cNvSpPr txBox="1"/>
            <p:nvPr/>
          </p:nvSpPr>
          <p:spPr>
            <a:xfrm>
              <a:off x="1346114" y="-9525"/>
              <a:ext cx="1060953" cy="537484"/>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9976"/>
                </a:lnSpc>
                <a:spcBef>
                  <a:spcPts val="0"/>
                </a:spcBef>
                <a:spcAft>
                  <a:spcPts val="0"/>
                </a:spcAft>
                <a:buClr>
                  <a:srgbClr val="000000"/>
                </a:buClr>
                <a:buSzTx/>
                <a:buFont typeface="Arial"/>
                <a:buNone/>
                <a:tabLst/>
                <a:defRPr/>
              </a:pPr>
              <a:r>
                <a:rPr kumimoji="0" lang="en-US" sz="2598" b="0" i="0" u="none" strike="noStrike" kern="0" cap="none" spc="0" normalizeH="0" baseline="0" noProof="0">
                  <a:ln>
                    <a:noFill/>
                  </a:ln>
                  <a:solidFill>
                    <a:srgbClr val="67B9E8"/>
                  </a:solidFill>
                  <a:effectLst/>
                  <a:uLnTx/>
                  <a:uFillTx/>
                  <a:latin typeface="Work Sans"/>
                  <a:ea typeface="Work Sans"/>
                  <a:cs typeface="Work Sans"/>
                  <a:sym typeface="Work Sans"/>
                </a:rPr>
                <a:t>Spel</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62" name="Google Shape;462;p14"/>
            <p:cNvSpPr/>
            <p:nvPr/>
          </p:nvSpPr>
          <p:spPr>
            <a:xfrm rot="-8833740">
              <a:off x="484185" y="629985"/>
              <a:ext cx="2709520" cy="2585738"/>
            </a:xfrm>
            <a:custGeom>
              <a:avLst/>
              <a:gdLst/>
              <a:ahLst/>
              <a:cxnLst/>
              <a:rect l="l" t="t" r="r" b="b"/>
              <a:pathLst>
                <a:path w="2709520" h="2585738" extrusionOk="0">
                  <a:moveTo>
                    <a:pt x="0" y="0"/>
                  </a:moveTo>
                  <a:lnTo>
                    <a:pt x="2709520" y="0"/>
                  </a:lnTo>
                  <a:lnTo>
                    <a:pt x="2709520" y="2585738"/>
                  </a:lnTo>
                  <a:lnTo>
                    <a:pt x="0" y="2585738"/>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63" name="Google Shape;463;p14"/>
            <p:cNvSpPr/>
            <p:nvPr/>
          </p:nvSpPr>
          <p:spPr>
            <a:xfrm rot="1542000">
              <a:off x="656874" y="859332"/>
              <a:ext cx="2364141" cy="2364141"/>
            </a:xfrm>
            <a:custGeom>
              <a:avLst/>
              <a:gdLst/>
              <a:ahLst/>
              <a:cxnLst/>
              <a:rect l="l" t="t" r="r" b="b"/>
              <a:pathLst>
                <a:path w="2364141" h="2364141" extrusionOk="0">
                  <a:moveTo>
                    <a:pt x="0" y="768116"/>
                  </a:moveTo>
                  <a:lnTo>
                    <a:pt x="1596026" y="0"/>
                  </a:lnTo>
                  <a:lnTo>
                    <a:pt x="2364141" y="1596026"/>
                  </a:lnTo>
                  <a:lnTo>
                    <a:pt x="768116" y="2364141"/>
                  </a:lnTo>
                  <a:lnTo>
                    <a:pt x="0" y="768116"/>
                  </a:lnTo>
                  <a:close/>
                </a:path>
              </a:pathLst>
            </a:custGeom>
            <a:blipFill rotWithShape="1">
              <a:blip r:embed="rId11"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64" name="Google Shape;464;p14"/>
            <p:cNvSpPr/>
            <p:nvPr/>
          </p:nvSpPr>
          <p:spPr>
            <a:xfrm>
              <a:off x="1767078" y="1374966"/>
              <a:ext cx="664558" cy="749898"/>
            </a:xfrm>
            <a:custGeom>
              <a:avLst/>
              <a:gdLst/>
              <a:ahLst/>
              <a:cxnLst/>
              <a:rect l="l" t="t" r="r" b="b"/>
              <a:pathLst>
                <a:path w="664558" h="749898" extrusionOk="0">
                  <a:moveTo>
                    <a:pt x="0" y="0"/>
                  </a:moveTo>
                  <a:lnTo>
                    <a:pt x="664558" y="0"/>
                  </a:lnTo>
                  <a:lnTo>
                    <a:pt x="664558" y="749898"/>
                  </a:lnTo>
                  <a:lnTo>
                    <a:pt x="0" y="749898"/>
                  </a:lnTo>
                  <a:lnTo>
                    <a:pt x="0" y="0"/>
                  </a:lnTo>
                  <a:close/>
                </a:path>
              </a:pathLst>
            </a:custGeom>
            <a:blipFill rotWithShape="1">
              <a:blip r:embed="rId12"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65" name="Google Shape;465;p14"/>
            <p:cNvSpPr/>
            <p:nvPr/>
          </p:nvSpPr>
          <p:spPr>
            <a:xfrm rot="-349509">
              <a:off x="1228994" y="1474924"/>
              <a:ext cx="608916" cy="793210"/>
            </a:xfrm>
            <a:custGeom>
              <a:avLst/>
              <a:gdLst/>
              <a:ahLst/>
              <a:cxnLst/>
              <a:rect l="l" t="t" r="r" b="b"/>
              <a:pathLst>
                <a:path w="608916" h="793210" extrusionOk="0">
                  <a:moveTo>
                    <a:pt x="0" y="0"/>
                  </a:moveTo>
                  <a:lnTo>
                    <a:pt x="608916" y="0"/>
                  </a:lnTo>
                  <a:lnTo>
                    <a:pt x="608916" y="793211"/>
                  </a:lnTo>
                  <a:lnTo>
                    <a:pt x="0" y="793211"/>
                  </a:lnTo>
                  <a:lnTo>
                    <a:pt x="0" y="0"/>
                  </a:lnTo>
                  <a:close/>
                </a:path>
              </a:pathLst>
            </a:custGeom>
            <a:blipFill rotWithShape="1">
              <a:blip r:embed="rId13"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466" name="Google Shape;466;p14"/>
          <p:cNvSpPr/>
          <p:nvPr/>
        </p:nvSpPr>
        <p:spPr>
          <a:xfrm rot="-587458">
            <a:off x="742393" y="893476"/>
            <a:ext cx="1373407" cy="1373407"/>
          </a:xfrm>
          <a:custGeom>
            <a:avLst/>
            <a:gdLst/>
            <a:ahLst/>
            <a:cxnLst/>
            <a:rect l="l" t="t" r="r" b="b"/>
            <a:pathLst>
              <a:path w="1373407" h="1373407" extrusionOk="0">
                <a:moveTo>
                  <a:pt x="0" y="0"/>
                </a:moveTo>
                <a:lnTo>
                  <a:pt x="1373407" y="0"/>
                </a:lnTo>
                <a:lnTo>
                  <a:pt x="1373407" y="1373407"/>
                </a:lnTo>
                <a:lnTo>
                  <a:pt x="0" y="1373407"/>
                </a:lnTo>
                <a:lnTo>
                  <a:pt x="0" y="0"/>
                </a:lnTo>
                <a:close/>
              </a:path>
            </a:pathLst>
          </a:custGeom>
          <a:blipFill rotWithShape="1">
            <a:blip r:embed="rId1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67" name="Google Shape;467;p14"/>
          <p:cNvSpPr/>
          <p:nvPr/>
        </p:nvSpPr>
        <p:spPr>
          <a:xfrm rot="-493369">
            <a:off x="488897" y="825300"/>
            <a:ext cx="578972" cy="545534"/>
          </a:xfrm>
          <a:custGeom>
            <a:avLst/>
            <a:gdLst/>
            <a:ahLst/>
            <a:cxnLst/>
            <a:rect l="l" t="t" r="r" b="b"/>
            <a:pathLst>
              <a:path w="578972" h="545534" extrusionOk="0">
                <a:moveTo>
                  <a:pt x="0" y="0"/>
                </a:moveTo>
                <a:lnTo>
                  <a:pt x="578973" y="0"/>
                </a:lnTo>
                <a:lnTo>
                  <a:pt x="578973" y="545534"/>
                </a:lnTo>
                <a:lnTo>
                  <a:pt x="0" y="545534"/>
                </a:lnTo>
                <a:lnTo>
                  <a:pt x="0" y="0"/>
                </a:lnTo>
                <a:close/>
              </a:path>
            </a:pathLst>
          </a:custGeom>
          <a:blipFill rotWithShape="1">
            <a:blip r:embed="rId1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68" name="Google Shape;468;p14"/>
          <p:cNvSpPr/>
          <p:nvPr/>
        </p:nvSpPr>
        <p:spPr>
          <a:xfrm rot="982662">
            <a:off x="17530126" y="7707517"/>
            <a:ext cx="575700" cy="607554"/>
          </a:xfrm>
          <a:custGeom>
            <a:avLst/>
            <a:gdLst/>
            <a:ahLst/>
            <a:cxnLst/>
            <a:rect l="l" t="t" r="r" b="b"/>
            <a:pathLst>
              <a:path w="575700" h="607554" extrusionOk="0">
                <a:moveTo>
                  <a:pt x="0" y="0"/>
                </a:moveTo>
                <a:lnTo>
                  <a:pt x="575701" y="0"/>
                </a:lnTo>
                <a:lnTo>
                  <a:pt x="575701" y="607554"/>
                </a:lnTo>
                <a:lnTo>
                  <a:pt x="0" y="607554"/>
                </a:lnTo>
                <a:lnTo>
                  <a:pt x="0" y="0"/>
                </a:lnTo>
                <a:close/>
              </a:path>
            </a:pathLst>
          </a:custGeom>
          <a:blipFill rotWithShape="1">
            <a:blip r:embed="rId1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69" name="Google Shape;469;p14"/>
          <p:cNvSpPr/>
          <p:nvPr/>
        </p:nvSpPr>
        <p:spPr>
          <a:xfrm>
            <a:off x="16542147" y="7703404"/>
            <a:ext cx="1111476" cy="1169432"/>
          </a:xfrm>
          <a:custGeom>
            <a:avLst/>
            <a:gdLst/>
            <a:ahLst/>
            <a:cxnLst/>
            <a:rect l="l" t="t" r="r" b="b"/>
            <a:pathLst>
              <a:path w="1111476" h="1169432" extrusionOk="0">
                <a:moveTo>
                  <a:pt x="0" y="0"/>
                </a:moveTo>
                <a:lnTo>
                  <a:pt x="1111476" y="0"/>
                </a:lnTo>
                <a:lnTo>
                  <a:pt x="1111476" y="1169432"/>
                </a:lnTo>
                <a:lnTo>
                  <a:pt x="0" y="1169432"/>
                </a:lnTo>
                <a:lnTo>
                  <a:pt x="0" y="0"/>
                </a:lnTo>
                <a:close/>
              </a:path>
            </a:pathLst>
          </a:custGeom>
          <a:blipFill rotWithShape="1">
            <a:blip r:embed="rId1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70" name="Google Shape;470;p14"/>
          <p:cNvSpPr/>
          <p:nvPr/>
        </p:nvSpPr>
        <p:spPr>
          <a:xfrm>
            <a:off x="14396637" y="9641924"/>
            <a:ext cx="2532885" cy="180821"/>
          </a:xfrm>
          <a:custGeom>
            <a:avLst/>
            <a:gdLst/>
            <a:ahLst/>
            <a:cxnLst/>
            <a:rect l="l" t="t" r="r" b="b"/>
            <a:pathLst>
              <a:path w="2532885" h="180821" extrusionOk="0">
                <a:moveTo>
                  <a:pt x="0" y="0"/>
                </a:moveTo>
                <a:lnTo>
                  <a:pt x="2532885" y="0"/>
                </a:lnTo>
                <a:lnTo>
                  <a:pt x="2532885" y="180822"/>
                </a:lnTo>
                <a:lnTo>
                  <a:pt x="0" y="180822"/>
                </a:lnTo>
                <a:lnTo>
                  <a:pt x="0" y="0"/>
                </a:lnTo>
                <a:close/>
              </a:path>
            </a:pathLst>
          </a:custGeom>
          <a:blipFill rotWithShape="1">
            <a:blip r:embed="rId1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71" name="Google Shape;471;p14"/>
          <p:cNvSpPr txBox="1"/>
          <p:nvPr/>
        </p:nvSpPr>
        <p:spPr>
          <a:xfrm>
            <a:off x="13965491" y="9248775"/>
            <a:ext cx="3395177" cy="371475"/>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67B9E8"/>
                </a:solidFill>
                <a:effectLst/>
                <a:uLnTx/>
                <a:uFillTx/>
                <a:latin typeface="Work Sans"/>
                <a:ea typeface="Work Sans"/>
                <a:cs typeface="Work Sans"/>
                <a:sym typeface="Work Sans"/>
              </a:rPr>
              <a:t>Vad är cybersäkerhet?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1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481" name="Google Shape;481;p15"/>
          <p:cNvGrpSpPr/>
          <p:nvPr/>
        </p:nvGrpSpPr>
        <p:grpSpPr>
          <a:xfrm>
            <a:off x="4499909" y="2283959"/>
            <a:ext cx="9288182" cy="5514008"/>
            <a:chOff x="0" y="-9525"/>
            <a:chExt cx="2512985" cy="1491855"/>
          </a:xfrm>
        </p:grpSpPr>
        <p:sp>
          <p:nvSpPr>
            <p:cNvPr id="482" name="Google Shape;482;p15"/>
            <p:cNvSpPr/>
            <p:nvPr/>
          </p:nvSpPr>
          <p:spPr>
            <a:xfrm>
              <a:off x="0" y="0"/>
              <a:ext cx="2512985" cy="1482330"/>
            </a:xfrm>
            <a:custGeom>
              <a:avLst/>
              <a:gdLst/>
              <a:ahLst/>
              <a:cxnLst/>
              <a:rect l="l" t="t" r="r" b="b"/>
              <a:pathLst>
                <a:path w="2512985" h="1482330" extrusionOk="0">
                  <a:moveTo>
                    <a:pt x="25006" y="0"/>
                  </a:moveTo>
                  <a:lnTo>
                    <a:pt x="2487980" y="0"/>
                  </a:lnTo>
                  <a:cubicBezTo>
                    <a:pt x="2501790" y="0"/>
                    <a:pt x="2512985" y="11195"/>
                    <a:pt x="2512985" y="25006"/>
                  </a:cubicBezTo>
                  <a:lnTo>
                    <a:pt x="2512985" y="1457324"/>
                  </a:lnTo>
                  <a:cubicBezTo>
                    <a:pt x="2512985" y="1471135"/>
                    <a:pt x="2501790" y="1482330"/>
                    <a:pt x="2487980" y="1482330"/>
                  </a:cubicBezTo>
                  <a:lnTo>
                    <a:pt x="25006" y="1482330"/>
                  </a:lnTo>
                  <a:cubicBezTo>
                    <a:pt x="11195" y="1482330"/>
                    <a:pt x="0" y="1471135"/>
                    <a:pt x="0" y="1457324"/>
                  </a:cubicBezTo>
                  <a:lnTo>
                    <a:pt x="0" y="25006"/>
                  </a:lnTo>
                  <a:cubicBezTo>
                    <a:pt x="0" y="11195"/>
                    <a:pt x="11195" y="0"/>
                    <a:pt x="25006" y="0"/>
                  </a:cubicBezTo>
                  <a:close/>
                </a:path>
              </a:pathLst>
            </a:custGeom>
            <a:solidFill>
              <a:srgbClr val="2B5165"/>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83" name="Google Shape;483;p15"/>
            <p:cNvSpPr txBox="1"/>
            <p:nvPr/>
          </p:nvSpPr>
          <p:spPr>
            <a:xfrm>
              <a:off x="0" y="-9525"/>
              <a:ext cx="2512985" cy="1491855"/>
            </a:xfrm>
            <a:prstGeom prst="rect">
              <a:avLst/>
            </a:prstGeom>
            <a:noFill/>
            <a:ln>
              <a:noFill/>
            </a:ln>
          </p:spPr>
          <p:txBody>
            <a:bodyPr spcFirstLastPara="1" wrap="square" lIns="49450" tIns="49450" rIns="49450" bIns="4945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484" name="Google Shape;484;p15"/>
          <p:cNvSpPr/>
          <p:nvPr/>
        </p:nvSpPr>
        <p:spPr>
          <a:xfrm>
            <a:off x="4499909" y="2319164"/>
            <a:ext cx="9288182" cy="5478803"/>
          </a:xfrm>
          <a:custGeom>
            <a:avLst/>
            <a:gdLst/>
            <a:ahLst/>
            <a:cxnLst/>
            <a:rect l="l" t="t" r="r" b="b"/>
            <a:pathLst>
              <a:path w="9288182" h="5478803" extrusionOk="0">
                <a:moveTo>
                  <a:pt x="0" y="0"/>
                </a:moveTo>
                <a:lnTo>
                  <a:pt x="9288182" y="0"/>
                </a:lnTo>
                <a:lnTo>
                  <a:pt x="9288182" y="5478802"/>
                </a:lnTo>
                <a:lnTo>
                  <a:pt x="0" y="5478802"/>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485" name="Google Shape;485;p15"/>
          <p:cNvGrpSpPr/>
          <p:nvPr/>
        </p:nvGrpSpPr>
        <p:grpSpPr>
          <a:xfrm>
            <a:off x="4899530" y="2640327"/>
            <a:ext cx="8488941" cy="4801270"/>
            <a:chOff x="0" y="-9525"/>
            <a:chExt cx="2296745" cy="1299019"/>
          </a:xfrm>
        </p:grpSpPr>
        <p:sp>
          <p:nvSpPr>
            <p:cNvPr id="486" name="Google Shape;486;p15"/>
            <p:cNvSpPr/>
            <p:nvPr/>
          </p:nvSpPr>
          <p:spPr>
            <a:xfrm>
              <a:off x="0" y="0"/>
              <a:ext cx="2296745" cy="1289494"/>
            </a:xfrm>
            <a:custGeom>
              <a:avLst/>
              <a:gdLst/>
              <a:ahLst/>
              <a:cxnLst/>
              <a:rect l="l" t="t" r="r" b="b"/>
              <a:pathLst>
                <a:path w="2296745" h="1289494" extrusionOk="0">
                  <a:moveTo>
                    <a:pt x="0" y="0"/>
                  </a:moveTo>
                  <a:lnTo>
                    <a:pt x="2296745" y="0"/>
                  </a:lnTo>
                  <a:lnTo>
                    <a:pt x="2296745" y="1289494"/>
                  </a:lnTo>
                  <a:lnTo>
                    <a:pt x="0" y="1289494"/>
                  </a:lnTo>
                  <a:close/>
                </a:path>
              </a:pathLst>
            </a:custGeom>
            <a:solidFill>
              <a:srgbClr val="2B5165"/>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87" name="Google Shape;487;p15"/>
            <p:cNvSpPr txBox="1"/>
            <p:nvPr/>
          </p:nvSpPr>
          <p:spPr>
            <a:xfrm>
              <a:off x="0" y="-9525"/>
              <a:ext cx="2296745" cy="1299019"/>
            </a:xfrm>
            <a:prstGeom prst="rect">
              <a:avLst/>
            </a:prstGeom>
            <a:noFill/>
            <a:ln>
              <a:noFill/>
            </a:ln>
          </p:spPr>
          <p:txBody>
            <a:bodyPr spcFirstLastPara="1" wrap="square" lIns="49450" tIns="49450" rIns="49450" bIns="4945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489" name="Google Shape;489;p15"/>
          <p:cNvGrpSpPr/>
          <p:nvPr/>
        </p:nvGrpSpPr>
        <p:grpSpPr>
          <a:xfrm rot="-5400000">
            <a:off x="10630657" y="4683784"/>
            <a:ext cx="1636234" cy="3879393"/>
            <a:chOff x="0" y="0"/>
            <a:chExt cx="541098" cy="1282905"/>
          </a:xfrm>
        </p:grpSpPr>
        <p:sp>
          <p:nvSpPr>
            <p:cNvPr id="490" name="Google Shape;490;p15"/>
            <p:cNvSpPr/>
            <p:nvPr/>
          </p:nvSpPr>
          <p:spPr>
            <a:xfrm>
              <a:off x="0" y="0"/>
              <a:ext cx="541098" cy="1282905"/>
            </a:xfrm>
            <a:custGeom>
              <a:avLst/>
              <a:gdLst/>
              <a:ahLst/>
              <a:cxnLst/>
              <a:rect l="l" t="t" r="r" b="b"/>
              <a:pathLst>
                <a:path w="541098" h="1282905" extrusionOk="0">
                  <a:moveTo>
                    <a:pt x="541098" y="1282905"/>
                  </a:moveTo>
                  <a:lnTo>
                    <a:pt x="0" y="1282905"/>
                  </a:lnTo>
                  <a:lnTo>
                    <a:pt x="0" y="0"/>
                  </a:lnTo>
                  <a:lnTo>
                    <a:pt x="541098" y="1282905"/>
                  </a:lnTo>
                  <a:close/>
                </a:path>
              </a:pathLst>
            </a:custGeom>
            <a:solidFill>
              <a:srgbClr val="2B4D6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91" name="Google Shape;491;p15"/>
            <p:cNvSpPr txBox="1"/>
            <p:nvPr/>
          </p:nvSpPr>
          <p:spPr>
            <a:xfrm>
              <a:off x="0" y="631928"/>
              <a:ext cx="270549" cy="648248"/>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492" name="Google Shape;492;p15"/>
          <p:cNvGrpSpPr/>
          <p:nvPr/>
        </p:nvGrpSpPr>
        <p:grpSpPr>
          <a:xfrm rot="5400000">
            <a:off x="6289851" y="1285210"/>
            <a:ext cx="1914351" cy="4694995"/>
            <a:chOff x="0" y="0"/>
            <a:chExt cx="674382" cy="1653940"/>
          </a:xfrm>
        </p:grpSpPr>
        <p:sp>
          <p:nvSpPr>
            <p:cNvPr id="493" name="Google Shape;493;p15"/>
            <p:cNvSpPr/>
            <p:nvPr/>
          </p:nvSpPr>
          <p:spPr>
            <a:xfrm>
              <a:off x="0" y="0"/>
              <a:ext cx="674382" cy="1653940"/>
            </a:xfrm>
            <a:custGeom>
              <a:avLst/>
              <a:gdLst/>
              <a:ahLst/>
              <a:cxnLst/>
              <a:rect l="l" t="t" r="r" b="b"/>
              <a:pathLst>
                <a:path w="674382" h="1653940" extrusionOk="0">
                  <a:moveTo>
                    <a:pt x="674382" y="1653940"/>
                  </a:moveTo>
                  <a:lnTo>
                    <a:pt x="0" y="1653940"/>
                  </a:lnTo>
                  <a:lnTo>
                    <a:pt x="0" y="0"/>
                  </a:lnTo>
                  <a:lnTo>
                    <a:pt x="674382" y="1653940"/>
                  </a:lnTo>
                  <a:close/>
                </a:path>
              </a:pathLst>
            </a:custGeom>
            <a:solidFill>
              <a:srgbClr val="2B4D6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94" name="Google Shape;494;p15"/>
            <p:cNvSpPr txBox="1"/>
            <p:nvPr/>
          </p:nvSpPr>
          <p:spPr>
            <a:xfrm>
              <a:off x="0" y="817445"/>
              <a:ext cx="337191" cy="832976"/>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495" name="Google Shape;495;p15"/>
          <p:cNvSpPr/>
          <p:nvPr/>
        </p:nvSpPr>
        <p:spPr>
          <a:xfrm rot="-578517">
            <a:off x="5568875" y="2983529"/>
            <a:ext cx="782486" cy="920007"/>
          </a:xfrm>
          <a:custGeom>
            <a:avLst/>
            <a:gdLst/>
            <a:ahLst/>
            <a:cxnLst/>
            <a:rect l="l" t="t" r="r" b="b"/>
            <a:pathLst>
              <a:path w="782486" h="920007" extrusionOk="0">
                <a:moveTo>
                  <a:pt x="0" y="0"/>
                </a:moveTo>
                <a:lnTo>
                  <a:pt x="782486" y="0"/>
                </a:lnTo>
                <a:lnTo>
                  <a:pt x="782486" y="920007"/>
                </a:lnTo>
                <a:lnTo>
                  <a:pt x="0" y="920007"/>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96" name="Google Shape;496;p15"/>
          <p:cNvSpPr/>
          <p:nvPr/>
        </p:nvSpPr>
        <p:spPr>
          <a:xfrm>
            <a:off x="12070494" y="6048284"/>
            <a:ext cx="262693" cy="555348"/>
          </a:xfrm>
          <a:custGeom>
            <a:avLst/>
            <a:gdLst/>
            <a:ahLst/>
            <a:cxnLst/>
            <a:rect l="l" t="t" r="r" b="b"/>
            <a:pathLst>
              <a:path w="262693" h="555348" extrusionOk="0">
                <a:moveTo>
                  <a:pt x="0" y="0"/>
                </a:moveTo>
                <a:lnTo>
                  <a:pt x="262694" y="0"/>
                </a:lnTo>
                <a:lnTo>
                  <a:pt x="262694" y="555348"/>
                </a:lnTo>
                <a:lnTo>
                  <a:pt x="0" y="555348"/>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97" name="Google Shape;497;p15"/>
          <p:cNvSpPr/>
          <p:nvPr/>
        </p:nvSpPr>
        <p:spPr>
          <a:xfrm rot="739203">
            <a:off x="12144592" y="6218239"/>
            <a:ext cx="706456" cy="770785"/>
          </a:xfrm>
          <a:custGeom>
            <a:avLst/>
            <a:gdLst/>
            <a:ahLst/>
            <a:cxnLst/>
            <a:rect l="l" t="t" r="r" b="b"/>
            <a:pathLst>
              <a:path w="706456" h="770785" extrusionOk="0">
                <a:moveTo>
                  <a:pt x="0" y="0"/>
                </a:moveTo>
                <a:lnTo>
                  <a:pt x="706456" y="0"/>
                </a:lnTo>
                <a:lnTo>
                  <a:pt x="706456" y="770785"/>
                </a:lnTo>
                <a:lnTo>
                  <a:pt x="0" y="770785"/>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 name="Google Shape;517;p16">
            <a:extLst>
              <a:ext uri="{FF2B5EF4-FFF2-40B4-BE49-F238E27FC236}">
                <a16:creationId xmlns:a16="http://schemas.microsoft.com/office/drawing/2014/main" id="{D036E442-D5F9-C77C-44AD-848DF33D0CD3}"/>
              </a:ext>
            </a:extLst>
          </p:cNvPr>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88" name="Google Shape;488;p15"/>
          <p:cNvSpPr txBox="1"/>
          <p:nvPr/>
        </p:nvSpPr>
        <p:spPr>
          <a:xfrm>
            <a:off x="5501143" y="3962150"/>
            <a:ext cx="7158714" cy="2639211"/>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7989"/>
              </a:lnSpc>
              <a:spcBef>
                <a:spcPts val="0"/>
              </a:spcBef>
              <a:spcAft>
                <a:spcPts val="0"/>
              </a:spcAft>
              <a:buClr>
                <a:srgbClr val="000000"/>
              </a:buClr>
              <a:buSzTx/>
              <a:buFont typeface="Arial"/>
              <a:buNone/>
              <a:tabLst/>
              <a:defRPr/>
            </a:pPr>
            <a:r>
              <a:rPr kumimoji="0" lang="en-US" sz="7685" b="1" i="0" u="none" strike="noStrike" kern="0" cap="none" spc="0" normalizeH="0" baseline="0" noProof="0" dirty="0">
                <a:ln>
                  <a:noFill/>
                </a:ln>
                <a:solidFill>
                  <a:srgbClr val="FFFFFF"/>
                </a:solidFill>
                <a:effectLst/>
                <a:uLnTx/>
                <a:uFillTx/>
                <a:latin typeface="Work Sans"/>
                <a:ea typeface="Work Sans"/>
                <a:cs typeface="Work Sans"/>
                <a:sym typeface="Work Sans"/>
              </a:rPr>
              <a:t>VAD BEHÖVER DU SKYDDA?</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AEC2D3"/>
        </a:solidFill>
        <a:effectLst/>
      </p:bgPr>
    </p:bg>
    <p:spTree>
      <p:nvGrpSpPr>
        <p:cNvPr id="1" name="Shape 505"/>
        <p:cNvGrpSpPr/>
        <p:nvPr/>
      </p:nvGrpSpPr>
      <p:grpSpPr>
        <a:xfrm>
          <a:off x="0" y="0"/>
          <a:ext cx="0" cy="0"/>
          <a:chOff x="0" y="0"/>
          <a:chExt cx="0" cy="0"/>
        </a:xfrm>
      </p:grpSpPr>
      <p:grpSp>
        <p:nvGrpSpPr>
          <p:cNvPr id="507" name="Google Shape;507;p16"/>
          <p:cNvGrpSpPr/>
          <p:nvPr/>
        </p:nvGrpSpPr>
        <p:grpSpPr>
          <a:xfrm rot="-5400000">
            <a:off x="13054818" y="5053818"/>
            <a:ext cx="4055848" cy="6410515"/>
            <a:chOff x="0" y="0"/>
            <a:chExt cx="1287251" cy="2034579"/>
          </a:xfrm>
        </p:grpSpPr>
        <p:sp>
          <p:nvSpPr>
            <p:cNvPr id="508" name="Google Shape;508;p16"/>
            <p:cNvSpPr/>
            <p:nvPr/>
          </p:nvSpPr>
          <p:spPr>
            <a:xfrm>
              <a:off x="0" y="0"/>
              <a:ext cx="1287251" cy="2034579"/>
            </a:xfrm>
            <a:custGeom>
              <a:avLst/>
              <a:gdLst/>
              <a:ahLst/>
              <a:cxnLst/>
              <a:rect l="l" t="t" r="r" b="b"/>
              <a:pathLst>
                <a:path w="1287251" h="2034579" extrusionOk="0">
                  <a:moveTo>
                    <a:pt x="1287251" y="2034579"/>
                  </a:moveTo>
                  <a:lnTo>
                    <a:pt x="0" y="2034579"/>
                  </a:lnTo>
                  <a:lnTo>
                    <a:pt x="0" y="0"/>
                  </a:lnTo>
                  <a:lnTo>
                    <a:pt x="1287251" y="2034579"/>
                  </a:lnTo>
                  <a:close/>
                </a:path>
              </a:pathLst>
            </a:custGeom>
            <a:solidFill>
              <a:srgbClr val="A2B7C8"/>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9" name="Google Shape;509;p16"/>
            <p:cNvSpPr txBox="1"/>
            <p:nvPr/>
          </p:nvSpPr>
          <p:spPr>
            <a:xfrm>
              <a:off x="0" y="1007764"/>
              <a:ext cx="643626" cy="1022486"/>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511" name="Google Shape;511;p16"/>
          <p:cNvGrpSpPr/>
          <p:nvPr/>
        </p:nvGrpSpPr>
        <p:grpSpPr>
          <a:xfrm rot="5400000">
            <a:off x="-2670610" y="2670610"/>
            <a:ext cx="8144870" cy="2803651"/>
            <a:chOff x="0" y="0"/>
            <a:chExt cx="1287251" cy="443101"/>
          </a:xfrm>
        </p:grpSpPr>
        <p:sp>
          <p:nvSpPr>
            <p:cNvPr id="512" name="Google Shape;512;p16"/>
            <p:cNvSpPr/>
            <p:nvPr/>
          </p:nvSpPr>
          <p:spPr>
            <a:xfrm>
              <a:off x="0" y="0"/>
              <a:ext cx="1287251" cy="443101"/>
            </a:xfrm>
            <a:custGeom>
              <a:avLst/>
              <a:gdLst/>
              <a:ahLst/>
              <a:cxnLst/>
              <a:rect l="l" t="t" r="r" b="b"/>
              <a:pathLst>
                <a:path w="1287251" h="443101" extrusionOk="0">
                  <a:moveTo>
                    <a:pt x="1287251" y="443101"/>
                  </a:moveTo>
                  <a:lnTo>
                    <a:pt x="0" y="443101"/>
                  </a:lnTo>
                  <a:lnTo>
                    <a:pt x="0" y="0"/>
                  </a:lnTo>
                  <a:lnTo>
                    <a:pt x="1287251" y="443101"/>
                  </a:lnTo>
                  <a:close/>
                </a:path>
              </a:pathLst>
            </a:custGeom>
            <a:solidFill>
              <a:srgbClr val="A2B7C8"/>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13" name="Google Shape;513;p16"/>
            <p:cNvSpPr txBox="1"/>
            <p:nvPr/>
          </p:nvSpPr>
          <p:spPr>
            <a:xfrm>
              <a:off x="0" y="212026"/>
              <a:ext cx="643626" cy="230133"/>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514" name="Google Shape;514;p16"/>
          <p:cNvSpPr txBox="1"/>
          <p:nvPr/>
        </p:nvSpPr>
        <p:spPr>
          <a:xfrm>
            <a:off x="4866196" y="1220185"/>
            <a:ext cx="8533835" cy="124968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4500" b="0" i="0" u="none" strike="noStrike" kern="0" cap="none" spc="0" normalizeH="0" baseline="0" noProof="0">
                <a:ln>
                  <a:noFill/>
                </a:ln>
                <a:solidFill>
                  <a:srgbClr val="203D4C"/>
                </a:solidFill>
                <a:effectLst/>
                <a:uLnTx/>
                <a:uFillTx/>
                <a:latin typeface="Work Sans"/>
                <a:ea typeface="Work Sans"/>
                <a:cs typeface="Work Sans"/>
                <a:sym typeface="Work Sans"/>
              </a:rPr>
              <a:t>Vad för information behöver du </a:t>
            </a:r>
            <a:r>
              <a:rPr kumimoji="0" lang="en-US" sz="4500" b="1" i="0" u="none" strike="noStrike" kern="0" cap="none" spc="0" normalizeH="0" baseline="0" noProof="0">
                <a:ln>
                  <a:noFill/>
                </a:ln>
                <a:solidFill>
                  <a:srgbClr val="203D4C"/>
                </a:solidFill>
                <a:effectLst/>
                <a:uLnTx/>
                <a:uFillTx/>
                <a:latin typeface="Work Sans"/>
                <a:ea typeface="Work Sans"/>
                <a:cs typeface="Work Sans"/>
                <a:sym typeface="Work Sans"/>
              </a:rPr>
              <a:t>skydda</a:t>
            </a:r>
            <a:r>
              <a:rPr kumimoji="0" lang="en-US" sz="4500" b="0" i="0" u="none" strike="noStrike" kern="0" cap="none" spc="0" normalizeH="0" baseline="0" noProof="0">
                <a:ln>
                  <a:noFill/>
                </a:ln>
                <a:solidFill>
                  <a:srgbClr val="203D4C"/>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7" name="Google Shape;517;p16"/>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24" name="Google Shape;524;p16"/>
          <p:cNvSpPr/>
          <p:nvPr/>
        </p:nvSpPr>
        <p:spPr>
          <a:xfrm flipH="1">
            <a:off x="8077200" y="2628900"/>
            <a:ext cx="2854468" cy="203779"/>
          </a:xfrm>
          <a:custGeom>
            <a:avLst/>
            <a:gdLst/>
            <a:ahLst/>
            <a:cxnLst/>
            <a:rect l="l" t="t" r="r" b="b"/>
            <a:pathLst>
              <a:path w="2854468" h="203779" extrusionOk="0">
                <a:moveTo>
                  <a:pt x="2854468" y="0"/>
                </a:moveTo>
                <a:lnTo>
                  <a:pt x="0" y="0"/>
                </a:lnTo>
                <a:lnTo>
                  <a:pt x="0" y="203779"/>
                </a:lnTo>
                <a:lnTo>
                  <a:pt x="2854468" y="203779"/>
                </a:lnTo>
                <a:lnTo>
                  <a:pt x="2854468"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529" name="Google Shape;529;p16"/>
          <p:cNvSpPr/>
          <p:nvPr/>
        </p:nvSpPr>
        <p:spPr>
          <a:xfrm rot="-540814">
            <a:off x="1901759" y="987713"/>
            <a:ext cx="577486" cy="715639"/>
          </a:xfrm>
          <a:custGeom>
            <a:avLst/>
            <a:gdLst/>
            <a:ahLst/>
            <a:cxnLst/>
            <a:rect l="l" t="t" r="r" b="b"/>
            <a:pathLst>
              <a:path w="577486" h="715639" extrusionOk="0">
                <a:moveTo>
                  <a:pt x="0" y="0"/>
                </a:moveTo>
                <a:lnTo>
                  <a:pt x="577486" y="0"/>
                </a:lnTo>
                <a:lnTo>
                  <a:pt x="577486" y="715638"/>
                </a:lnTo>
                <a:lnTo>
                  <a:pt x="0" y="715638"/>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30" name="Google Shape;530;p16"/>
          <p:cNvSpPr/>
          <p:nvPr/>
        </p:nvSpPr>
        <p:spPr>
          <a:xfrm rot="1015447">
            <a:off x="16762456" y="7581098"/>
            <a:ext cx="712651" cy="584007"/>
          </a:xfrm>
          <a:custGeom>
            <a:avLst/>
            <a:gdLst/>
            <a:ahLst/>
            <a:cxnLst/>
            <a:rect l="l" t="t" r="r" b="b"/>
            <a:pathLst>
              <a:path w="712651" h="584007" extrusionOk="0">
                <a:moveTo>
                  <a:pt x="0" y="0"/>
                </a:moveTo>
                <a:lnTo>
                  <a:pt x="712651" y="0"/>
                </a:lnTo>
                <a:lnTo>
                  <a:pt x="712651" y="584007"/>
                </a:lnTo>
                <a:lnTo>
                  <a:pt x="0" y="584007"/>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31" name="Google Shape;531;p16"/>
          <p:cNvSpPr/>
          <p:nvPr/>
        </p:nvSpPr>
        <p:spPr>
          <a:xfrm rot="489159">
            <a:off x="16156162" y="7873101"/>
            <a:ext cx="1073446" cy="771949"/>
          </a:xfrm>
          <a:custGeom>
            <a:avLst/>
            <a:gdLst/>
            <a:ahLst/>
            <a:cxnLst/>
            <a:rect l="l" t="t" r="r" b="b"/>
            <a:pathLst>
              <a:path w="1073446" h="771949" extrusionOk="0">
                <a:moveTo>
                  <a:pt x="0" y="0"/>
                </a:moveTo>
                <a:lnTo>
                  <a:pt x="1073445" y="0"/>
                </a:lnTo>
                <a:lnTo>
                  <a:pt x="1073445" y="771949"/>
                </a:lnTo>
                <a:lnTo>
                  <a:pt x="0" y="771949"/>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32" name="Google Shape;532;p16"/>
          <p:cNvSpPr/>
          <p:nvPr/>
        </p:nvSpPr>
        <p:spPr>
          <a:xfrm rot="668035">
            <a:off x="1234438" y="1236932"/>
            <a:ext cx="1030121" cy="1144242"/>
          </a:xfrm>
          <a:custGeom>
            <a:avLst/>
            <a:gdLst/>
            <a:ahLst/>
            <a:cxnLst/>
            <a:rect l="l" t="t" r="r" b="b"/>
            <a:pathLst>
              <a:path w="1030121" h="1144242" extrusionOk="0">
                <a:moveTo>
                  <a:pt x="0" y="0"/>
                </a:moveTo>
                <a:lnTo>
                  <a:pt x="1030121" y="0"/>
                </a:lnTo>
                <a:lnTo>
                  <a:pt x="1030121" y="1144242"/>
                </a:lnTo>
                <a:lnTo>
                  <a:pt x="0" y="1144242"/>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 name="Freeform 20">
            <a:extLst>
              <a:ext uri="{FF2B5EF4-FFF2-40B4-BE49-F238E27FC236}">
                <a16:creationId xmlns:a16="http://schemas.microsoft.com/office/drawing/2014/main" id="{5A8B2338-3B5B-CFDE-36E1-9AF0437F5F0E}"/>
              </a:ext>
            </a:extLst>
          </p:cNvPr>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Google Shape;221;p6">
            <a:extLst>
              <a:ext uri="{FF2B5EF4-FFF2-40B4-BE49-F238E27FC236}">
                <a16:creationId xmlns:a16="http://schemas.microsoft.com/office/drawing/2014/main" id="{2FD3B086-AF2D-03CF-946C-7F5698696C3B}"/>
              </a:ext>
            </a:extLst>
          </p:cNvPr>
          <p:cNvSpPr txBox="1"/>
          <p:nvPr/>
        </p:nvSpPr>
        <p:spPr>
          <a:xfrm>
            <a:off x="13662001" y="9249621"/>
            <a:ext cx="3852486" cy="443198"/>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152832"/>
                </a:solidFill>
                <a:effectLst/>
                <a:uLnTx/>
                <a:uFillTx/>
                <a:latin typeface="Work Sans"/>
                <a:ea typeface="Work Sans"/>
                <a:cs typeface="Work Sans"/>
                <a:sym typeface="Work Sans"/>
              </a:rPr>
              <a:t>Vad</a:t>
            </a:r>
            <a:r>
              <a:rPr lang="en-US" sz="2400" kern="0" dirty="0">
                <a:solidFill>
                  <a:srgbClr val="152832"/>
                </a:solidFill>
                <a:latin typeface="Work Sans"/>
                <a:ea typeface="Work Sans"/>
                <a:cs typeface="Work Sans"/>
                <a:sym typeface="Work Sans"/>
              </a:rPr>
              <a:t> </a:t>
            </a:r>
            <a:r>
              <a:rPr lang="en-US" sz="2400" kern="0" dirty="0" err="1">
                <a:solidFill>
                  <a:srgbClr val="152832"/>
                </a:solidFill>
                <a:latin typeface="Work Sans"/>
                <a:ea typeface="Work Sans"/>
                <a:cs typeface="Work Sans"/>
                <a:sym typeface="Work Sans"/>
              </a:rPr>
              <a:t>behöver</a:t>
            </a:r>
            <a:r>
              <a:rPr lang="en-US" sz="2400" kern="0" dirty="0">
                <a:solidFill>
                  <a:srgbClr val="152832"/>
                </a:solidFill>
                <a:latin typeface="Work Sans"/>
                <a:ea typeface="Work Sans"/>
                <a:cs typeface="Work Sans"/>
                <a:sym typeface="Work Sans"/>
              </a:rPr>
              <a:t> du </a:t>
            </a:r>
            <a:r>
              <a:rPr lang="en-US" sz="2400" kern="0" dirty="0" err="1">
                <a:solidFill>
                  <a:srgbClr val="152832"/>
                </a:solidFill>
                <a:latin typeface="Work Sans"/>
                <a:ea typeface="Work Sans"/>
                <a:cs typeface="Work Sans"/>
                <a:sym typeface="Work Sans"/>
              </a:rPr>
              <a:t>skydda</a:t>
            </a:r>
            <a:r>
              <a:rPr kumimoji="0" lang="en-US" sz="2400" b="0" i="0" u="none" strike="noStrike" kern="0" cap="none" spc="0" normalizeH="0" baseline="0" noProof="0" dirty="0">
                <a:ln>
                  <a:noFill/>
                </a:ln>
                <a:solidFill>
                  <a:srgbClr val="152832"/>
                </a:solidFill>
                <a:effectLst/>
                <a:uLnTx/>
                <a:uFillTx/>
                <a:latin typeface="Work Sans"/>
                <a:ea typeface="Work Sans"/>
                <a:cs typeface="Work Sans"/>
                <a:sym typeface="Work Sans"/>
              </a:rPr>
              <a:t>?</a:t>
            </a:r>
            <a:endParaRPr kumimoji="0" sz="1400" b="0" i="0" u="none" strike="noStrike" kern="0" cap="none" spc="0" normalizeH="0" baseline="0" noProof="0" dirty="0">
              <a:ln>
                <a:noFill/>
              </a:ln>
              <a:solidFill>
                <a:srgbClr val="152832"/>
              </a:solidFill>
              <a:effectLst/>
              <a:uLnTx/>
              <a:uFillTx/>
              <a:latin typeface="Arial"/>
              <a:ea typeface="+mn-ea"/>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AEC2D3"/>
        </a:solidFill>
        <a:effectLst/>
      </p:bgPr>
    </p:bg>
    <p:spTree>
      <p:nvGrpSpPr>
        <p:cNvPr id="1" name="Shape 505">
          <a:extLst>
            <a:ext uri="{FF2B5EF4-FFF2-40B4-BE49-F238E27FC236}">
              <a16:creationId xmlns:a16="http://schemas.microsoft.com/office/drawing/2014/main" id="{5D3EF7AA-479A-5FDC-A9BA-AE974C028CC5}"/>
            </a:ext>
          </a:extLst>
        </p:cNvPr>
        <p:cNvGrpSpPr/>
        <p:nvPr/>
      </p:nvGrpSpPr>
      <p:grpSpPr>
        <a:xfrm>
          <a:off x="0" y="0"/>
          <a:ext cx="0" cy="0"/>
          <a:chOff x="0" y="0"/>
          <a:chExt cx="0" cy="0"/>
        </a:xfrm>
      </p:grpSpPr>
      <p:sp>
        <p:nvSpPr>
          <p:cNvPr id="506" name="Google Shape;506;p16">
            <a:extLst>
              <a:ext uri="{FF2B5EF4-FFF2-40B4-BE49-F238E27FC236}">
                <a16:creationId xmlns:a16="http://schemas.microsoft.com/office/drawing/2014/main" id="{27EDCCD0-0631-D2EF-E8E5-1D9A2F79CDBC}"/>
              </a:ext>
            </a:extLst>
          </p:cNvPr>
          <p:cNvSpPr txBox="1"/>
          <p:nvPr/>
        </p:nvSpPr>
        <p:spPr>
          <a:xfrm>
            <a:off x="2537215" y="5956234"/>
            <a:ext cx="2681248" cy="1131407"/>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19978"/>
              </a:lnSpc>
              <a:spcBef>
                <a:spcPts val="0"/>
              </a:spcBef>
              <a:spcAft>
                <a:spcPts val="0"/>
              </a:spcAft>
              <a:buClr>
                <a:srgbClr val="000000"/>
              </a:buClr>
              <a:buSzTx/>
              <a:buFont typeface="Arial"/>
              <a:buNone/>
              <a:tabLst/>
              <a:defRPr/>
            </a:pPr>
            <a:r>
              <a:rPr kumimoji="0" lang="en-US" sz="3684" b="0" i="0" u="none" strike="noStrike" kern="0" cap="none" spc="0" normalizeH="0" baseline="0" noProof="0">
                <a:ln>
                  <a:noFill/>
                </a:ln>
                <a:solidFill>
                  <a:srgbClr val="203D4C"/>
                </a:solidFill>
                <a:effectLst/>
                <a:uLnTx/>
                <a:uFillTx/>
                <a:latin typeface="Work Sans"/>
                <a:ea typeface="Work Sans"/>
                <a:cs typeface="Work Sans"/>
                <a:sym typeface="Work Sans"/>
              </a:rPr>
              <a:t>Personlig information</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507" name="Google Shape;507;p16">
            <a:extLst>
              <a:ext uri="{FF2B5EF4-FFF2-40B4-BE49-F238E27FC236}">
                <a16:creationId xmlns:a16="http://schemas.microsoft.com/office/drawing/2014/main" id="{1B632A43-57E7-C835-AE5C-ABE0DFAC9C2D}"/>
              </a:ext>
            </a:extLst>
          </p:cNvPr>
          <p:cNvGrpSpPr/>
          <p:nvPr/>
        </p:nvGrpSpPr>
        <p:grpSpPr>
          <a:xfrm rot="-5400000">
            <a:off x="13054818" y="5053818"/>
            <a:ext cx="4055848" cy="6410515"/>
            <a:chOff x="0" y="0"/>
            <a:chExt cx="1287251" cy="2034579"/>
          </a:xfrm>
        </p:grpSpPr>
        <p:sp>
          <p:nvSpPr>
            <p:cNvPr id="508" name="Google Shape;508;p16">
              <a:extLst>
                <a:ext uri="{FF2B5EF4-FFF2-40B4-BE49-F238E27FC236}">
                  <a16:creationId xmlns:a16="http://schemas.microsoft.com/office/drawing/2014/main" id="{C0EFB6F6-5F80-F81F-E540-752F56D27C0D}"/>
                </a:ext>
              </a:extLst>
            </p:cNvPr>
            <p:cNvSpPr/>
            <p:nvPr/>
          </p:nvSpPr>
          <p:spPr>
            <a:xfrm>
              <a:off x="0" y="0"/>
              <a:ext cx="1287251" cy="2034579"/>
            </a:xfrm>
            <a:custGeom>
              <a:avLst/>
              <a:gdLst/>
              <a:ahLst/>
              <a:cxnLst/>
              <a:rect l="l" t="t" r="r" b="b"/>
              <a:pathLst>
                <a:path w="1287251" h="2034579" extrusionOk="0">
                  <a:moveTo>
                    <a:pt x="1287251" y="2034579"/>
                  </a:moveTo>
                  <a:lnTo>
                    <a:pt x="0" y="2034579"/>
                  </a:lnTo>
                  <a:lnTo>
                    <a:pt x="0" y="0"/>
                  </a:lnTo>
                  <a:lnTo>
                    <a:pt x="1287251" y="2034579"/>
                  </a:lnTo>
                  <a:close/>
                </a:path>
              </a:pathLst>
            </a:custGeom>
            <a:solidFill>
              <a:srgbClr val="A2B7C8"/>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9" name="Google Shape;509;p16">
              <a:extLst>
                <a:ext uri="{FF2B5EF4-FFF2-40B4-BE49-F238E27FC236}">
                  <a16:creationId xmlns:a16="http://schemas.microsoft.com/office/drawing/2014/main" id="{ABCB836E-C87A-4C26-0080-2F4C29DED6D1}"/>
                </a:ext>
              </a:extLst>
            </p:cNvPr>
            <p:cNvSpPr txBox="1"/>
            <p:nvPr/>
          </p:nvSpPr>
          <p:spPr>
            <a:xfrm>
              <a:off x="0" y="1007764"/>
              <a:ext cx="643626" cy="1022486"/>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511" name="Google Shape;511;p16">
            <a:extLst>
              <a:ext uri="{FF2B5EF4-FFF2-40B4-BE49-F238E27FC236}">
                <a16:creationId xmlns:a16="http://schemas.microsoft.com/office/drawing/2014/main" id="{A6BAD9C9-59B9-D8CB-9158-23FF0E607736}"/>
              </a:ext>
            </a:extLst>
          </p:cNvPr>
          <p:cNvGrpSpPr/>
          <p:nvPr/>
        </p:nvGrpSpPr>
        <p:grpSpPr>
          <a:xfrm rot="5400000">
            <a:off x="-2670610" y="2670610"/>
            <a:ext cx="8144870" cy="2803651"/>
            <a:chOff x="0" y="0"/>
            <a:chExt cx="1287251" cy="443101"/>
          </a:xfrm>
        </p:grpSpPr>
        <p:sp>
          <p:nvSpPr>
            <p:cNvPr id="512" name="Google Shape;512;p16">
              <a:extLst>
                <a:ext uri="{FF2B5EF4-FFF2-40B4-BE49-F238E27FC236}">
                  <a16:creationId xmlns:a16="http://schemas.microsoft.com/office/drawing/2014/main" id="{23364E38-49F3-5A12-D175-C8A9295938CB}"/>
                </a:ext>
              </a:extLst>
            </p:cNvPr>
            <p:cNvSpPr/>
            <p:nvPr/>
          </p:nvSpPr>
          <p:spPr>
            <a:xfrm>
              <a:off x="0" y="0"/>
              <a:ext cx="1287251" cy="443101"/>
            </a:xfrm>
            <a:custGeom>
              <a:avLst/>
              <a:gdLst/>
              <a:ahLst/>
              <a:cxnLst/>
              <a:rect l="l" t="t" r="r" b="b"/>
              <a:pathLst>
                <a:path w="1287251" h="443101" extrusionOk="0">
                  <a:moveTo>
                    <a:pt x="1287251" y="443101"/>
                  </a:moveTo>
                  <a:lnTo>
                    <a:pt x="0" y="443101"/>
                  </a:lnTo>
                  <a:lnTo>
                    <a:pt x="0" y="0"/>
                  </a:lnTo>
                  <a:lnTo>
                    <a:pt x="1287251" y="443101"/>
                  </a:lnTo>
                  <a:close/>
                </a:path>
              </a:pathLst>
            </a:custGeom>
            <a:solidFill>
              <a:srgbClr val="A2B7C8"/>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13" name="Google Shape;513;p16">
              <a:extLst>
                <a:ext uri="{FF2B5EF4-FFF2-40B4-BE49-F238E27FC236}">
                  <a16:creationId xmlns:a16="http://schemas.microsoft.com/office/drawing/2014/main" id="{DF8A6EB3-DEBA-5A79-4CE5-0858ED2F8E79}"/>
                </a:ext>
              </a:extLst>
            </p:cNvPr>
            <p:cNvSpPr txBox="1"/>
            <p:nvPr/>
          </p:nvSpPr>
          <p:spPr>
            <a:xfrm>
              <a:off x="0" y="212026"/>
              <a:ext cx="643626" cy="230133"/>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514" name="Google Shape;514;p16">
            <a:extLst>
              <a:ext uri="{FF2B5EF4-FFF2-40B4-BE49-F238E27FC236}">
                <a16:creationId xmlns:a16="http://schemas.microsoft.com/office/drawing/2014/main" id="{E06F8C66-2FB5-B3C9-1D57-42E143BB4D55}"/>
              </a:ext>
            </a:extLst>
          </p:cNvPr>
          <p:cNvSpPr txBox="1"/>
          <p:nvPr/>
        </p:nvSpPr>
        <p:spPr>
          <a:xfrm>
            <a:off x="4866196" y="1220185"/>
            <a:ext cx="8533835" cy="124968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4500" b="0" i="0" u="none" strike="noStrike" kern="0" cap="none" spc="0" normalizeH="0" baseline="0" noProof="0">
                <a:ln>
                  <a:noFill/>
                </a:ln>
                <a:solidFill>
                  <a:srgbClr val="203D4C"/>
                </a:solidFill>
                <a:effectLst/>
                <a:uLnTx/>
                <a:uFillTx/>
                <a:latin typeface="Work Sans"/>
                <a:ea typeface="Work Sans"/>
                <a:cs typeface="Work Sans"/>
                <a:sym typeface="Work Sans"/>
              </a:rPr>
              <a:t>Vad för information behöver du </a:t>
            </a:r>
            <a:r>
              <a:rPr kumimoji="0" lang="en-US" sz="4500" b="1" i="0" u="none" strike="noStrike" kern="0" cap="none" spc="0" normalizeH="0" baseline="0" noProof="0">
                <a:ln>
                  <a:noFill/>
                </a:ln>
                <a:solidFill>
                  <a:srgbClr val="203D4C"/>
                </a:solidFill>
                <a:effectLst/>
                <a:uLnTx/>
                <a:uFillTx/>
                <a:latin typeface="Work Sans"/>
                <a:ea typeface="Work Sans"/>
                <a:cs typeface="Work Sans"/>
                <a:sym typeface="Work Sans"/>
              </a:rPr>
              <a:t>skydda</a:t>
            </a:r>
            <a:r>
              <a:rPr kumimoji="0" lang="en-US" sz="4500" b="0" i="0" u="none" strike="noStrike" kern="0" cap="none" spc="0" normalizeH="0" baseline="0" noProof="0">
                <a:ln>
                  <a:noFill/>
                </a:ln>
                <a:solidFill>
                  <a:srgbClr val="203D4C"/>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7" name="Google Shape;517;p16">
            <a:extLst>
              <a:ext uri="{FF2B5EF4-FFF2-40B4-BE49-F238E27FC236}">
                <a16:creationId xmlns:a16="http://schemas.microsoft.com/office/drawing/2014/main" id="{EA21A96A-169F-FA74-A551-15A2423FF231}"/>
              </a:ext>
            </a:extLst>
          </p:cNvPr>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18" name="Google Shape;518;p16">
            <a:extLst>
              <a:ext uri="{FF2B5EF4-FFF2-40B4-BE49-F238E27FC236}">
                <a16:creationId xmlns:a16="http://schemas.microsoft.com/office/drawing/2014/main" id="{DD4E6E50-E546-A15E-FE1F-6D830772CD5D}"/>
              </a:ext>
            </a:extLst>
          </p:cNvPr>
          <p:cNvSpPr/>
          <p:nvPr/>
        </p:nvSpPr>
        <p:spPr>
          <a:xfrm>
            <a:off x="3342972" y="4629000"/>
            <a:ext cx="1069733" cy="1346310"/>
          </a:xfrm>
          <a:custGeom>
            <a:avLst/>
            <a:gdLst/>
            <a:ahLst/>
            <a:cxnLst/>
            <a:rect l="l" t="t" r="r" b="b"/>
            <a:pathLst>
              <a:path w="1069733" h="1346310" extrusionOk="0">
                <a:moveTo>
                  <a:pt x="0" y="0"/>
                </a:moveTo>
                <a:lnTo>
                  <a:pt x="1069734" y="0"/>
                </a:lnTo>
                <a:lnTo>
                  <a:pt x="1069734" y="1346310"/>
                </a:lnTo>
                <a:lnTo>
                  <a:pt x="0" y="1346310"/>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25" name="Google Shape;525;p16">
            <a:extLst>
              <a:ext uri="{FF2B5EF4-FFF2-40B4-BE49-F238E27FC236}">
                <a16:creationId xmlns:a16="http://schemas.microsoft.com/office/drawing/2014/main" id="{2C728282-1BF9-959C-6F1C-DFC2C9929476}"/>
              </a:ext>
            </a:extLst>
          </p:cNvPr>
          <p:cNvSpPr/>
          <p:nvPr/>
        </p:nvSpPr>
        <p:spPr>
          <a:xfrm flipH="1">
            <a:off x="2450605" y="7285761"/>
            <a:ext cx="2854468" cy="203779"/>
          </a:xfrm>
          <a:custGeom>
            <a:avLst/>
            <a:gdLst/>
            <a:ahLst/>
            <a:cxnLst/>
            <a:rect l="l" t="t" r="r" b="b"/>
            <a:pathLst>
              <a:path w="2854468" h="203779" extrusionOk="0">
                <a:moveTo>
                  <a:pt x="2854468" y="0"/>
                </a:moveTo>
                <a:lnTo>
                  <a:pt x="0" y="0"/>
                </a:lnTo>
                <a:lnTo>
                  <a:pt x="0" y="203779"/>
                </a:lnTo>
                <a:lnTo>
                  <a:pt x="2854468" y="203779"/>
                </a:lnTo>
                <a:lnTo>
                  <a:pt x="2854468"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29" name="Google Shape;529;p16">
            <a:extLst>
              <a:ext uri="{FF2B5EF4-FFF2-40B4-BE49-F238E27FC236}">
                <a16:creationId xmlns:a16="http://schemas.microsoft.com/office/drawing/2014/main" id="{954A0C11-E681-4454-99EF-690016D8518F}"/>
              </a:ext>
            </a:extLst>
          </p:cNvPr>
          <p:cNvSpPr/>
          <p:nvPr/>
        </p:nvSpPr>
        <p:spPr>
          <a:xfrm rot="-540814">
            <a:off x="1901759" y="987713"/>
            <a:ext cx="577486" cy="715639"/>
          </a:xfrm>
          <a:custGeom>
            <a:avLst/>
            <a:gdLst/>
            <a:ahLst/>
            <a:cxnLst/>
            <a:rect l="l" t="t" r="r" b="b"/>
            <a:pathLst>
              <a:path w="577486" h="715639" extrusionOk="0">
                <a:moveTo>
                  <a:pt x="0" y="0"/>
                </a:moveTo>
                <a:lnTo>
                  <a:pt x="577486" y="0"/>
                </a:lnTo>
                <a:lnTo>
                  <a:pt x="577486" y="715638"/>
                </a:lnTo>
                <a:lnTo>
                  <a:pt x="0" y="715638"/>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30" name="Google Shape;530;p16">
            <a:extLst>
              <a:ext uri="{FF2B5EF4-FFF2-40B4-BE49-F238E27FC236}">
                <a16:creationId xmlns:a16="http://schemas.microsoft.com/office/drawing/2014/main" id="{E866C2FA-29B0-9AB1-80F9-2C33B6EEC51D}"/>
              </a:ext>
            </a:extLst>
          </p:cNvPr>
          <p:cNvSpPr/>
          <p:nvPr/>
        </p:nvSpPr>
        <p:spPr>
          <a:xfrm rot="1015447">
            <a:off x="16762456" y="7581098"/>
            <a:ext cx="712651" cy="584007"/>
          </a:xfrm>
          <a:custGeom>
            <a:avLst/>
            <a:gdLst/>
            <a:ahLst/>
            <a:cxnLst/>
            <a:rect l="l" t="t" r="r" b="b"/>
            <a:pathLst>
              <a:path w="712651" h="584007" extrusionOk="0">
                <a:moveTo>
                  <a:pt x="0" y="0"/>
                </a:moveTo>
                <a:lnTo>
                  <a:pt x="712651" y="0"/>
                </a:lnTo>
                <a:lnTo>
                  <a:pt x="712651" y="584007"/>
                </a:lnTo>
                <a:lnTo>
                  <a:pt x="0" y="584007"/>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31" name="Google Shape;531;p16">
            <a:extLst>
              <a:ext uri="{FF2B5EF4-FFF2-40B4-BE49-F238E27FC236}">
                <a16:creationId xmlns:a16="http://schemas.microsoft.com/office/drawing/2014/main" id="{0A19BAAE-3BD7-9DB2-D467-D5B2FF658ACD}"/>
              </a:ext>
            </a:extLst>
          </p:cNvPr>
          <p:cNvSpPr/>
          <p:nvPr/>
        </p:nvSpPr>
        <p:spPr>
          <a:xfrm rot="489159">
            <a:off x="16156162" y="7873101"/>
            <a:ext cx="1073446" cy="771949"/>
          </a:xfrm>
          <a:custGeom>
            <a:avLst/>
            <a:gdLst/>
            <a:ahLst/>
            <a:cxnLst/>
            <a:rect l="l" t="t" r="r" b="b"/>
            <a:pathLst>
              <a:path w="1073446" h="771949" extrusionOk="0">
                <a:moveTo>
                  <a:pt x="0" y="0"/>
                </a:moveTo>
                <a:lnTo>
                  <a:pt x="1073445" y="0"/>
                </a:lnTo>
                <a:lnTo>
                  <a:pt x="1073445" y="771949"/>
                </a:lnTo>
                <a:lnTo>
                  <a:pt x="0" y="771949"/>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32" name="Google Shape;532;p16">
            <a:extLst>
              <a:ext uri="{FF2B5EF4-FFF2-40B4-BE49-F238E27FC236}">
                <a16:creationId xmlns:a16="http://schemas.microsoft.com/office/drawing/2014/main" id="{1B4327DA-A116-7F79-6B91-EA8173B14D00}"/>
              </a:ext>
            </a:extLst>
          </p:cNvPr>
          <p:cNvSpPr/>
          <p:nvPr/>
        </p:nvSpPr>
        <p:spPr>
          <a:xfrm rot="668035">
            <a:off x="1234438" y="1236932"/>
            <a:ext cx="1030121" cy="1144242"/>
          </a:xfrm>
          <a:custGeom>
            <a:avLst/>
            <a:gdLst/>
            <a:ahLst/>
            <a:cxnLst/>
            <a:rect l="l" t="t" r="r" b="b"/>
            <a:pathLst>
              <a:path w="1030121" h="1144242" extrusionOk="0">
                <a:moveTo>
                  <a:pt x="0" y="0"/>
                </a:moveTo>
                <a:lnTo>
                  <a:pt x="1030121" y="0"/>
                </a:lnTo>
                <a:lnTo>
                  <a:pt x="1030121" y="1144242"/>
                </a:lnTo>
                <a:lnTo>
                  <a:pt x="0" y="1144242"/>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 name="Freeform 20">
            <a:extLst>
              <a:ext uri="{FF2B5EF4-FFF2-40B4-BE49-F238E27FC236}">
                <a16:creationId xmlns:a16="http://schemas.microsoft.com/office/drawing/2014/main" id="{5416CD0D-27C6-403B-B232-B10C02C34A36}"/>
              </a:ext>
            </a:extLst>
          </p:cNvPr>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Google Shape;221;p6">
            <a:extLst>
              <a:ext uri="{FF2B5EF4-FFF2-40B4-BE49-F238E27FC236}">
                <a16:creationId xmlns:a16="http://schemas.microsoft.com/office/drawing/2014/main" id="{A7729EEC-0A6A-57B1-1CDA-388CA50EC6BD}"/>
              </a:ext>
            </a:extLst>
          </p:cNvPr>
          <p:cNvSpPr txBox="1"/>
          <p:nvPr/>
        </p:nvSpPr>
        <p:spPr>
          <a:xfrm>
            <a:off x="13662001" y="9249621"/>
            <a:ext cx="3852486" cy="443198"/>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152832"/>
                </a:solidFill>
                <a:effectLst/>
                <a:uLnTx/>
                <a:uFillTx/>
                <a:latin typeface="Work Sans"/>
                <a:ea typeface="Work Sans"/>
                <a:cs typeface="Work Sans"/>
                <a:sym typeface="Work Sans"/>
              </a:rPr>
              <a:t>Vad</a:t>
            </a:r>
            <a:r>
              <a:rPr lang="en-US" sz="2400" kern="0" dirty="0">
                <a:solidFill>
                  <a:srgbClr val="152832"/>
                </a:solidFill>
                <a:latin typeface="Work Sans"/>
                <a:ea typeface="Work Sans"/>
                <a:cs typeface="Work Sans"/>
                <a:sym typeface="Work Sans"/>
              </a:rPr>
              <a:t> </a:t>
            </a:r>
            <a:r>
              <a:rPr lang="en-US" sz="2400" kern="0" dirty="0" err="1">
                <a:solidFill>
                  <a:srgbClr val="152832"/>
                </a:solidFill>
                <a:latin typeface="Work Sans"/>
                <a:ea typeface="Work Sans"/>
                <a:cs typeface="Work Sans"/>
                <a:sym typeface="Work Sans"/>
              </a:rPr>
              <a:t>behöver</a:t>
            </a:r>
            <a:r>
              <a:rPr lang="en-US" sz="2400" kern="0" dirty="0">
                <a:solidFill>
                  <a:srgbClr val="152832"/>
                </a:solidFill>
                <a:latin typeface="Work Sans"/>
                <a:ea typeface="Work Sans"/>
                <a:cs typeface="Work Sans"/>
                <a:sym typeface="Work Sans"/>
              </a:rPr>
              <a:t> du </a:t>
            </a:r>
            <a:r>
              <a:rPr lang="en-US" sz="2400" kern="0" dirty="0" err="1">
                <a:solidFill>
                  <a:srgbClr val="152832"/>
                </a:solidFill>
                <a:latin typeface="Work Sans"/>
                <a:ea typeface="Work Sans"/>
                <a:cs typeface="Work Sans"/>
                <a:sym typeface="Work Sans"/>
              </a:rPr>
              <a:t>skydda</a:t>
            </a:r>
            <a:r>
              <a:rPr kumimoji="0" lang="en-US" sz="2400" b="0" i="0" u="none" strike="noStrike" kern="0" cap="none" spc="0" normalizeH="0" baseline="0" noProof="0" dirty="0">
                <a:ln>
                  <a:noFill/>
                </a:ln>
                <a:solidFill>
                  <a:srgbClr val="152832"/>
                </a:solidFill>
                <a:effectLst/>
                <a:uLnTx/>
                <a:uFillTx/>
                <a:latin typeface="Work Sans"/>
                <a:ea typeface="Work Sans"/>
                <a:cs typeface="Work Sans"/>
                <a:sym typeface="Work Sans"/>
              </a:rPr>
              <a:t>?</a:t>
            </a:r>
            <a:endParaRPr kumimoji="0" sz="1400" b="0" i="0" u="none" strike="noStrike" kern="0" cap="none" spc="0" normalizeH="0" baseline="0" noProof="0" dirty="0">
              <a:ln>
                <a:noFill/>
              </a:ln>
              <a:solidFill>
                <a:srgbClr val="152832"/>
              </a:solidFill>
              <a:effectLst/>
              <a:uLnTx/>
              <a:uFillTx/>
              <a:latin typeface="Arial"/>
              <a:ea typeface="+mn-ea"/>
              <a:cs typeface="Arial"/>
              <a:sym typeface="Arial"/>
            </a:endParaRPr>
          </a:p>
        </p:txBody>
      </p:sp>
      <p:sp>
        <p:nvSpPr>
          <p:cNvPr id="4" name="Google Shape;524;p16">
            <a:extLst>
              <a:ext uri="{FF2B5EF4-FFF2-40B4-BE49-F238E27FC236}">
                <a16:creationId xmlns:a16="http://schemas.microsoft.com/office/drawing/2014/main" id="{2BC8E52D-F91E-D9B4-A6EA-7A60097B599B}"/>
              </a:ext>
            </a:extLst>
          </p:cNvPr>
          <p:cNvSpPr/>
          <p:nvPr/>
        </p:nvSpPr>
        <p:spPr>
          <a:xfrm flipH="1">
            <a:off x="8077200" y="2628900"/>
            <a:ext cx="2854468" cy="203779"/>
          </a:xfrm>
          <a:custGeom>
            <a:avLst/>
            <a:gdLst/>
            <a:ahLst/>
            <a:cxnLst/>
            <a:rect l="l" t="t" r="r" b="b"/>
            <a:pathLst>
              <a:path w="2854468" h="203779" extrusionOk="0">
                <a:moveTo>
                  <a:pt x="2854468" y="0"/>
                </a:moveTo>
                <a:lnTo>
                  <a:pt x="0" y="0"/>
                </a:lnTo>
                <a:lnTo>
                  <a:pt x="0" y="203779"/>
                </a:lnTo>
                <a:lnTo>
                  <a:pt x="2854468" y="203779"/>
                </a:lnTo>
                <a:lnTo>
                  <a:pt x="2854468"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8868981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AEC2D3"/>
        </a:solidFill>
        <a:effectLst/>
      </p:bgPr>
    </p:bg>
    <p:spTree>
      <p:nvGrpSpPr>
        <p:cNvPr id="1" name="Shape 505">
          <a:extLst>
            <a:ext uri="{FF2B5EF4-FFF2-40B4-BE49-F238E27FC236}">
              <a16:creationId xmlns:a16="http://schemas.microsoft.com/office/drawing/2014/main" id="{FB5B9945-69C8-6042-26CA-0ED46DFE3E87}"/>
            </a:ext>
          </a:extLst>
        </p:cNvPr>
        <p:cNvGrpSpPr/>
        <p:nvPr/>
      </p:nvGrpSpPr>
      <p:grpSpPr>
        <a:xfrm>
          <a:off x="0" y="0"/>
          <a:ext cx="0" cy="0"/>
          <a:chOff x="0" y="0"/>
          <a:chExt cx="0" cy="0"/>
        </a:xfrm>
      </p:grpSpPr>
      <p:sp>
        <p:nvSpPr>
          <p:cNvPr id="506" name="Google Shape;506;p16">
            <a:extLst>
              <a:ext uri="{FF2B5EF4-FFF2-40B4-BE49-F238E27FC236}">
                <a16:creationId xmlns:a16="http://schemas.microsoft.com/office/drawing/2014/main" id="{C4C4DC34-68C2-5D4B-7269-06044491873A}"/>
              </a:ext>
            </a:extLst>
          </p:cNvPr>
          <p:cNvSpPr txBox="1"/>
          <p:nvPr/>
        </p:nvSpPr>
        <p:spPr>
          <a:xfrm>
            <a:off x="2537215" y="5956234"/>
            <a:ext cx="2681248" cy="1131407"/>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19978"/>
              </a:lnSpc>
              <a:spcBef>
                <a:spcPts val="0"/>
              </a:spcBef>
              <a:spcAft>
                <a:spcPts val="0"/>
              </a:spcAft>
              <a:buClr>
                <a:srgbClr val="000000"/>
              </a:buClr>
              <a:buSzTx/>
              <a:buFont typeface="Arial"/>
              <a:buNone/>
              <a:tabLst/>
              <a:defRPr/>
            </a:pPr>
            <a:r>
              <a:rPr kumimoji="0" lang="en-US" sz="3684" b="0" i="0" u="none" strike="noStrike" kern="0" cap="none" spc="0" normalizeH="0" baseline="0" noProof="0">
                <a:ln>
                  <a:noFill/>
                </a:ln>
                <a:solidFill>
                  <a:srgbClr val="203D4C"/>
                </a:solidFill>
                <a:effectLst/>
                <a:uLnTx/>
                <a:uFillTx/>
                <a:latin typeface="Work Sans"/>
                <a:ea typeface="Work Sans"/>
                <a:cs typeface="Work Sans"/>
                <a:sym typeface="Work Sans"/>
              </a:rPr>
              <a:t>Personlig information</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507" name="Google Shape;507;p16">
            <a:extLst>
              <a:ext uri="{FF2B5EF4-FFF2-40B4-BE49-F238E27FC236}">
                <a16:creationId xmlns:a16="http://schemas.microsoft.com/office/drawing/2014/main" id="{7F0149CC-B139-EACE-423F-B6C09C9B7222}"/>
              </a:ext>
            </a:extLst>
          </p:cNvPr>
          <p:cNvGrpSpPr/>
          <p:nvPr/>
        </p:nvGrpSpPr>
        <p:grpSpPr>
          <a:xfrm rot="-5400000">
            <a:off x="13054818" y="5053818"/>
            <a:ext cx="4055848" cy="6410515"/>
            <a:chOff x="0" y="0"/>
            <a:chExt cx="1287251" cy="2034579"/>
          </a:xfrm>
        </p:grpSpPr>
        <p:sp>
          <p:nvSpPr>
            <p:cNvPr id="508" name="Google Shape;508;p16">
              <a:extLst>
                <a:ext uri="{FF2B5EF4-FFF2-40B4-BE49-F238E27FC236}">
                  <a16:creationId xmlns:a16="http://schemas.microsoft.com/office/drawing/2014/main" id="{5F968343-E06F-0040-C5AE-F1238BB653D9}"/>
                </a:ext>
              </a:extLst>
            </p:cNvPr>
            <p:cNvSpPr/>
            <p:nvPr/>
          </p:nvSpPr>
          <p:spPr>
            <a:xfrm>
              <a:off x="0" y="0"/>
              <a:ext cx="1287251" cy="2034579"/>
            </a:xfrm>
            <a:custGeom>
              <a:avLst/>
              <a:gdLst/>
              <a:ahLst/>
              <a:cxnLst/>
              <a:rect l="l" t="t" r="r" b="b"/>
              <a:pathLst>
                <a:path w="1287251" h="2034579" extrusionOk="0">
                  <a:moveTo>
                    <a:pt x="1287251" y="2034579"/>
                  </a:moveTo>
                  <a:lnTo>
                    <a:pt x="0" y="2034579"/>
                  </a:lnTo>
                  <a:lnTo>
                    <a:pt x="0" y="0"/>
                  </a:lnTo>
                  <a:lnTo>
                    <a:pt x="1287251" y="2034579"/>
                  </a:lnTo>
                  <a:close/>
                </a:path>
              </a:pathLst>
            </a:custGeom>
            <a:solidFill>
              <a:srgbClr val="A2B7C8"/>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9" name="Google Shape;509;p16">
              <a:extLst>
                <a:ext uri="{FF2B5EF4-FFF2-40B4-BE49-F238E27FC236}">
                  <a16:creationId xmlns:a16="http://schemas.microsoft.com/office/drawing/2014/main" id="{C563BD27-F145-D991-D845-AFE29A4D160A}"/>
                </a:ext>
              </a:extLst>
            </p:cNvPr>
            <p:cNvSpPr txBox="1"/>
            <p:nvPr/>
          </p:nvSpPr>
          <p:spPr>
            <a:xfrm>
              <a:off x="0" y="1007764"/>
              <a:ext cx="643626" cy="1022486"/>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511" name="Google Shape;511;p16">
            <a:extLst>
              <a:ext uri="{FF2B5EF4-FFF2-40B4-BE49-F238E27FC236}">
                <a16:creationId xmlns:a16="http://schemas.microsoft.com/office/drawing/2014/main" id="{5EE60E5C-8873-0573-B2E7-7665360114AB}"/>
              </a:ext>
            </a:extLst>
          </p:cNvPr>
          <p:cNvGrpSpPr/>
          <p:nvPr/>
        </p:nvGrpSpPr>
        <p:grpSpPr>
          <a:xfrm rot="5400000">
            <a:off x="-2670610" y="2670610"/>
            <a:ext cx="8144870" cy="2803651"/>
            <a:chOff x="0" y="0"/>
            <a:chExt cx="1287251" cy="443101"/>
          </a:xfrm>
        </p:grpSpPr>
        <p:sp>
          <p:nvSpPr>
            <p:cNvPr id="512" name="Google Shape;512;p16">
              <a:extLst>
                <a:ext uri="{FF2B5EF4-FFF2-40B4-BE49-F238E27FC236}">
                  <a16:creationId xmlns:a16="http://schemas.microsoft.com/office/drawing/2014/main" id="{5ED8CD49-C0AF-569F-5ECB-1412A1856B25}"/>
                </a:ext>
              </a:extLst>
            </p:cNvPr>
            <p:cNvSpPr/>
            <p:nvPr/>
          </p:nvSpPr>
          <p:spPr>
            <a:xfrm>
              <a:off x="0" y="0"/>
              <a:ext cx="1287251" cy="443101"/>
            </a:xfrm>
            <a:custGeom>
              <a:avLst/>
              <a:gdLst/>
              <a:ahLst/>
              <a:cxnLst/>
              <a:rect l="l" t="t" r="r" b="b"/>
              <a:pathLst>
                <a:path w="1287251" h="443101" extrusionOk="0">
                  <a:moveTo>
                    <a:pt x="1287251" y="443101"/>
                  </a:moveTo>
                  <a:lnTo>
                    <a:pt x="0" y="443101"/>
                  </a:lnTo>
                  <a:lnTo>
                    <a:pt x="0" y="0"/>
                  </a:lnTo>
                  <a:lnTo>
                    <a:pt x="1287251" y="443101"/>
                  </a:lnTo>
                  <a:close/>
                </a:path>
              </a:pathLst>
            </a:custGeom>
            <a:solidFill>
              <a:srgbClr val="A2B7C8"/>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13" name="Google Shape;513;p16">
              <a:extLst>
                <a:ext uri="{FF2B5EF4-FFF2-40B4-BE49-F238E27FC236}">
                  <a16:creationId xmlns:a16="http://schemas.microsoft.com/office/drawing/2014/main" id="{513C8DBE-4BCC-A288-DD1B-4A9E7D5559D4}"/>
                </a:ext>
              </a:extLst>
            </p:cNvPr>
            <p:cNvSpPr txBox="1"/>
            <p:nvPr/>
          </p:nvSpPr>
          <p:spPr>
            <a:xfrm>
              <a:off x="0" y="212026"/>
              <a:ext cx="643626" cy="230133"/>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514" name="Google Shape;514;p16">
            <a:extLst>
              <a:ext uri="{FF2B5EF4-FFF2-40B4-BE49-F238E27FC236}">
                <a16:creationId xmlns:a16="http://schemas.microsoft.com/office/drawing/2014/main" id="{2D2DE9CB-ED7E-FEAA-1533-DF587E93CEB3}"/>
              </a:ext>
            </a:extLst>
          </p:cNvPr>
          <p:cNvSpPr txBox="1"/>
          <p:nvPr/>
        </p:nvSpPr>
        <p:spPr>
          <a:xfrm>
            <a:off x="4866196" y="1220185"/>
            <a:ext cx="8533835" cy="124968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4500" b="0" i="0" u="none" strike="noStrike" kern="0" cap="none" spc="0" normalizeH="0" baseline="0" noProof="0">
                <a:ln>
                  <a:noFill/>
                </a:ln>
                <a:solidFill>
                  <a:srgbClr val="203D4C"/>
                </a:solidFill>
                <a:effectLst/>
                <a:uLnTx/>
                <a:uFillTx/>
                <a:latin typeface="Work Sans"/>
                <a:ea typeface="Work Sans"/>
                <a:cs typeface="Work Sans"/>
                <a:sym typeface="Work Sans"/>
              </a:rPr>
              <a:t>Vad för information behöver du </a:t>
            </a:r>
            <a:r>
              <a:rPr kumimoji="0" lang="en-US" sz="4500" b="1" i="0" u="none" strike="noStrike" kern="0" cap="none" spc="0" normalizeH="0" baseline="0" noProof="0">
                <a:ln>
                  <a:noFill/>
                </a:ln>
                <a:solidFill>
                  <a:srgbClr val="203D4C"/>
                </a:solidFill>
                <a:effectLst/>
                <a:uLnTx/>
                <a:uFillTx/>
                <a:latin typeface="Work Sans"/>
                <a:ea typeface="Work Sans"/>
                <a:cs typeface="Work Sans"/>
                <a:sym typeface="Work Sans"/>
              </a:rPr>
              <a:t>skydda</a:t>
            </a:r>
            <a:r>
              <a:rPr kumimoji="0" lang="en-US" sz="4500" b="0" i="0" u="none" strike="noStrike" kern="0" cap="none" spc="0" normalizeH="0" baseline="0" noProof="0">
                <a:ln>
                  <a:noFill/>
                </a:ln>
                <a:solidFill>
                  <a:srgbClr val="203D4C"/>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5" name="Google Shape;515;p16">
            <a:extLst>
              <a:ext uri="{FF2B5EF4-FFF2-40B4-BE49-F238E27FC236}">
                <a16:creationId xmlns:a16="http://schemas.microsoft.com/office/drawing/2014/main" id="{6BD573B9-9F2D-7700-715F-84FEEC0F3272}"/>
              </a:ext>
            </a:extLst>
          </p:cNvPr>
          <p:cNvSpPr txBox="1"/>
          <p:nvPr/>
        </p:nvSpPr>
        <p:spPr>
          <a:xfrm>
            <a:off x="6062196" y="5881631"/>
            <a:ext cx="2640675" cy="568374"/>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19978"/>
              </a:lnSpc>
              <a:spcBef>
                <a:spcPts val="0"/>
              </a:spcBef>
              <a:spcAft>
                <a:spcPts val="0"/>
              </a:spcAft>
              <a:buClr>
                <a:srgbClr val="000000"/>
              </a:buClr>
              <a:buSzTx/>
              <a:buFont typeface="Arial"/>
              <a:buNone/>
              <a:tabLst/>
              <a:defRPr/>
            </a:pPr>
            <a:r>
              <a:rPr kumimoji="0" lang="en-US" sz="3684" b="0" i="0" u="none" strike="noStrike" kern="0" cap="none" spc="0" normalizeH="0" baseline="0" noProof="0">
                <a:ln>
                  <a:noFill/>
                </a:ln>
                <a:solidFill>
                  <a:srgbClr val="203D4C"/>
                </a:solidFill>
                <a:effectLst/>
                <a:uLnTx/>
                <a:uFillTx/>
                <a:latin typeface="Work Sans"/>
                <a:ea typeface="Work Sans"/>
                <a:cs typeface="Work Sans"/>
                <a:sym typeface="Work Sans"/>
              </a:rPr>
              <a:t>Lösenord</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7" name="Google Shape;517;p16">
            <a:extLst>
              <a:ext uri="{FF2B5EF4-FFF2-40B4-BE49-F238E27FC236}">
                <a16:creationId xmlns:a16="http://schemas.microsoft.com/office/drawing/2014/main" id="{342B4E83-4176-32EE-74E1-7E91DE10CC97}"/>
              </a:ext>
            </a:extLst>
          </p:cNvPr>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18" name="Google Shape;518;p16">
            <a:extLst>
              <a:ext uri="{FF2B5EF4-FFF2-40B4-BE49-F238E27FC236}">
                <a16:creationId xmlns:a16="http://schemas.microsoft.com/office/drawing/2014/main" id="{8CAF97E0-08C1-2AA6-46BB-99F0E1DA3E09}"/>
              </a:ext>
            </a:extLst>
          </p:cNvPr>
          <p:cNvSpPr/>
          <p:nvPr/>
        </p:nvSpPr>
        <p:spPr>
          <a:xfrm>
            <a:off x="3342972" y="4629000"/>
            <a:ext cx="1069733" cy="1346310"/>
          </a:xfrm>
          <a:custGeom>
            <a:avLst/>
            <a:gdLst/>
            <a:ahLst/>
            <a:cxnLst/>
            <a:rect l="l" t="t" r="r" b="b"/>
            <a:pathLst>
              <a:path w="1069733" h="1346310" extrusionOk="0">
                <a:moveTo>
                  <a:pt x="0" y="0"/>
                </a:moveTo>
                <a:lnTo>
                  <a:pt x="1069734" y="0"/>
                </a:lnTo>
                <a:lnTo>
                  <a:pt x="1069734" y="1346310"/>
                </a:lnTo>
                <a:lnTo>
                  <a:pt x="0" y="1346310"/>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23" name="Google Shape;523;p16">
            <a:extLst>
              <a:ext uri="{FF2B5EF4-FFF2-40B4-BE49-F238E27FC236}">
                <a16:creationId xmlns:a16="http://schemas.microsoft.com/office/drawing/2014/main" id="{3D582B03-2818-F725-B6EF-7B2DD75C5A2E}"/>
              </a:ext>
            </a:extLst>
          </p:cNvPr>
          <p:cNvSpPr/>
          <p:nvPr/>
        </p:nvSpPr>
        <p:spPr>
          <a:xfrm>
            <a:off x="6726401" y="4534083"/>
            <a:ext cx="1312265" cy="1502667"/>
          </a:xfrm>
          <a:custGeom>
            <a:avLst/>
            <a:gdLst/>
            <a:ahLst/>
            <a:cxnLst/>
            <a:rect l="l" t="t" r="r" b="b"/>
            <a:pathLst>
              <a:path w="1312265" h="1502667" extrusionOk="0">
                <a:moveTo>
                  <a:pt x="0" y="0"/>
                </a:moveTo>
                <a:lnTo>
                  <a:pt x="1312265" y="0"/>
                </a:lnTo>
                <a:lnTo>
                  <a:pt x="1312265" y="1502667"/>
                </a:lnTo>
                <a:lnTo>
                  <a:pt x="0" y="1502667"/>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25" name="Google Shape;525;p16">
            <a:extLst>
              <a:ext uri="{FF2B5EF4-FFF2-40B4-BE49-F238E27FC236}">
                <a16:creationId xmlns:a16="http://schemas.microsoft.com/office/drawing/2014/main" id="{71BB0924-0627-3C71-D36B-DBE374D3FD22}"/>
              </a:ext>
            </a:extLst>
          </p:cNvPr>
          <p:cNvSpPr/>
          <p:nvPr/>
        </p:nvSpPr>
        <p:spPr>
          <a:xfrm flipH="1">
            <a:off x="2450605" y="7285761"/>
            <a:ext cx="2854468" cy="203779"/>
          </a:xfrm>
          <a:custGeom>
            <a:avLst/>
            <a:gdLst/>
            <a:ahLst/>
            <a:cxnLst/>
            <a:rect l="l" t="t" r="r" b="b"/>
            <a:pathLst>
              <a:path w="2854468" h="203779" extrusionOk="0">
                <a:moveTo>
                  <a:pt x="2854468" y="0"/>
                </a:moveTo>
                <a:lnTo>
                  <a:pt x="0" y="0"/>
                </a:lnTo>
                <a:lnTo>
                  <a:pt x="0" y="203779"/>
                </a:lnTo>
                <a:lnTo>
                  <a:pt x="2854468" y="203779"/>
                </a:lnTo>
                <a:lnTo>
                  <a:pt x="2854468"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26" name="Google Shape;526;p16">
            <a:extLst>
              <a:ext uri="{FF2B5EF4-FFF2-40B4-BE49-F238E27FC236}">
                <a16:creationId xmlns:a16="http://schemas.microsoft.com/office/drawing/2014/main" id="{A92E803F-684C-AEDF-309A-FD2AE0F44085}"/>
              </a:ext>
            </a:extLst>
          </p:cNvPr>
          <p:cNvSpPr/>
          <p:nvPr/>
        </p:nvSpPr>
        <p:spPr>
          <a:xfrm>
            <a:off x="5955300" y="6526700"/>
            <a:ext cx="2854468" cy="203779"/>
          </a:xfrm>
          <a:custGeom>
            <a:avLst/>
            <a:gdLst/>
            <a:ahLst/>
            <a:cxnLst/>
            <a:rect l="l" t="t" r="r" b="b"/>
            <a:pathLst>
              <a:path w="2854468" h="203779" extrusionOk="0">
                <a:moveTo>
                  <a:pt x="0" y="0"/>
                </a:moveTo>
                <a:lnTo>
                  <a:pt x="2854468" y="0"/>
                </a:lnTo>
                <a:lnTo>
                  <a:pt x="2854468" y="203779"/>
                </a:lnTo>
                <a:lnTo>
                  <a:pt x="0" y="203779"/>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29" name="Google Shape;529;p16">
            <a:extLst>
              <a:ext uri="{FF2B5EF4-FFF2-40B4-BE49-F238E27FC236}">
                <a16:creationId xmlns:a16="http://schemas.microsoft.com/office/drawing/2014/main" id="{CC389751-B60E-6B25-0F60-ABCA72F068C0}"/>
              </a:ext>
            </a:extLst>
          </p:cNvPr>
          <p:cNvSpPr/>
          <p:nvPr/>
        </p:nvSpPr>
        <p:spPr>
          <a:xfrm rot="-540814">
            <a:off x="1901759" y="987713"/>
            <a:ext cx="577486" cy="715639"/>
          </a:xfrm>
          <a:custGeom>
            <a:avLst/>
            <a:gdLst/>
            <a:ahLst/>
            <a:cxnLst/>
            <a:rect l="l" t="t" r="r" b="b"/>
            <a:pathLst>
              <a:path w="577486" h="715639" extrusionOk="0">
                <a:moveTo>
                  <a:pt x="0" y="0"/>
                </a:moveTo>
                <a:lnTo>
                  <a:pt x="577486" y="0"/>
                </a:lnTo>
                <a:lnTo>
                  <a:pt x="577486" y="715638"/>
                </a:lnTo>
                <a:lnTo>
                  <a:pt x="0" y="715638"/>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30" name="Google Shape;530;p16">
            <a:extLst>
              <a:ext uri="{FF2B5EF4-FFF2-40B4-BE49-F238E27FC236}">
                <a16:creationId xmlns:a16="http://schemas.microsoft.com/office/drawing/2014/main" id="{4B923763-E40F-72A3-9172-15692A01A737}"/>
              </a:ext>
            </a:extLst>
          </p:cNvPr>
          <p:cNvSpPr/>
          <p:nvPr/>
        </p:nvSpPr>
        <p:spPr>
          <a:xfrm rot="1015447">
            <a:off x="16762456" y="7581098"/>
            <a:ext cx="712651" cy="584007"/>
          </a:xfrm>
          <a:custGeom>
            <a:avLst/>
            <a:gdLst/>
            <a:ahLst/>
            <a:cxnLst/>
            <a:rect l="l" t="t" r="r" b="b"/>
            <a:pathLst>
              <a:path w="712651" h="584007" extrusionOk="0">
                <a:moveTo>
                  <a:pt x="0" y="0"/>
                </a:moveTo>
                <a:lnTo>
                  <a:pt x="712651" y="0"/>
                </a:lnTo>
                <a:lnTo>
                  <a:pt x="712651" y="584007"/>
                </a:lnTo>
                <a:lnTo>
                  <a:pt x="0" y="584007"/>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31" name="Google Shape;531;p16">
            <a:extLst>
              <a:ext uri="{FF2B5EF4-FFF2-40B4-BE49-F238E27FC236}">
                <a16:creationId xmlns:a16="http://schemas.microsoft.com/office/drawing/2014/main" id="{C2DFDC3D-F9BB-D545-78E7-DA2BC0681EAB}"/>
              </a:ext>
            </a:extLst>
          </p:cNvPr>
          <p:cNvSpPr/>
          <p:nvPr/>
        </p:nvSpPr>
        <p:spPr>
          <a:xfrm rot="489159">
            <a:off x="16156162" y="7873101"/>
            <a:ext cx="1073446" cy="771949"/>
          </a:xfrm>
          <a:custGeom>
            <a:avLst/>
            <a:gdLst/>
            <a:ahLst/>
            <a:cxnLst/>
            <a:rect l="l" t="t" r="r" b="b"/>
            <a:pathLst>
              <a:path w="1073446" h="771949" extrusionOk="0">
                <a:moveTo>
                  <a:pt x="0" y="0"/>
                </a:moveTo>
                <a:lnTo>
                  <a:pt x="1073445" y="0"/>
                </a:lnTo>
                <a:lnTo>
                  <a:pt x="1073445" y="771949"/>
                </a:lnTo>
                <a:lnTo>
                  <a:pt x="0" y="771949"/>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32" name="Google Shape;532;p16">
            <a:extLst>
              <a:ext uri="{FF2B5EF4-FFF2-40B4-BE49-F238E27FC236}">
                <a16:creationId xmlns:a16="http://schemas.microsoft.com/office/drawing/2014/main" id="{67964846-A3D5-43C6-45D4-52A3B4374D79}"/>
              </a:ext>
            </a:extLst>
          </p:cNvPr>
          <p:cNvSpPr/>
          <p:nvPr/>
        </p:nvSpPr>
        <p:spPr>
          <a:xfrm rot="668035">
            <a:off x="1234438" y="1236932"/>
            <a:ext cx="1030121" cy="1144242"/>
          </a:xfrm>
          <a:custGeom>
            <a:avLst/>
            <a:gdLst/>
            <a:ahLst/>
            <a:cxnLst/>
            <a:rect l="l" t="t" r="r" b="b"/>
            <a:pathLst>
              <a:path w="1030121" h="1144242" extrusionOk="0">
                <a:moveTo>
                  <a:pt x="0" y="0"/>
                </a:moveTo>
                <a:lnTo>
                  <a:pt x="1030121" y="0"/>
                </a:lnTo>
                <a:lnTo>
                  <a:pt x="1030121" y="1144242"/>
                </a:lnTo>
                <a:lnTo>
                  <a:pt x="0" y="1144242"/>
                </a:lnTo>
                <a:lnTo>
                  <a:pt x="0" y="0"/>
                </a:lnTo>
                <a:close/>
              </a:path>
            </a:pathLst>
          </a:custGeom>
          <a:blipFill rotWithShape="1">
            <a:blip r:embed="rId1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 name="Freeform 20">
            <a:extLst>
              <a:ext uri="{FF2B5EF4-FFF2-40B4-BE49-F238E27FC236}">
                <a16:creationId xmlns:a16="http://schemas.microsoft.com/office/drawing/2014/main" id="{354884BE-96E7-BAE4-1D5B-EA73E90D78AD}"/>
              </a:ext>
            </a:extLst>
          </p:cNvPr>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Google Shape;221;p6">
            <a:extLst>
              <a:ext uri="{FF2B5EF4-FFF2-40B4-BE49-F238E27FC236}">
                <a16:creationId xmlns:a16="http://schemas.microsoft.com/office/drawing/2014/main" id="{9EBD42C3-FB42-6022-99B9-5EF1D6CF99A5}"/>
              </a:ext>
            </a:extLst>
          </p:cNvPr>
          <p:cNvSpPr txBox="1"/>
          <p:nvPr/>
        </p:nvSpPr>
        <p:spPr>
          <a:xfrm>
            <a:off x="13662001" y="9249621"/>
            <a:ext cx="3852486" cy="443198"/>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152832"/>
                </a:solidFill>
                <a:effectLst/>
                <a:uLnTx/>
                <a:uFillTx/>
                <a:latin typeface="Work Sans"/>
                <a:ea typeface="Work Sans"/>
                <a:cs typeface="Work Sans"/>
                <a:sym typeface="Work Sans"/>
              </a:rPr>
              <a:t>Vad</a:t>
            </a:r>
            <a:r>
              <a:rPr lang="en-US" sz="2400" kern="0" dirty="0">
                <a:solidFill>
                  <a:srgbClr val="152832"/>
                </a:solidFill>
                <a:latin typeface="Work Sans"/>
                <a:ea typeface="Work Sans"/>
                <a:cs typeface="Work Sans"/>
                <a:sym typeface="Work Sans"/>
              </a:rPr>
              <a:t> </a:t>
            </a:r>
            <a:r>
              <a:rPr lang="en-US" sz="2400" kern="0" dirty="0" err="1">
                <a:solidFill>
                  <a:srgbClr val="152832"/>
                </a:solidFill>
                <a:latin typeface="Work Sans"/>
                <a:ea typeface="Work Sans"/>
                <a:cs typeface="Work Sans"/>
                <a:sym typeface="Work Sans"/>
              </a:rPr>
              <a:t>behöver</a:t>
            </a:r>
            <a:r>
              <a:rPr lang="en-US" sz="2400" kern="0" dirty="0">
                <a:solidFill>
                  <a:srgbClr val="152832"/>
                </a:solidFill>
                <a:latin typeface="Work Sans"/>
                <a:ea typeface="Work Sans"/>
                <a:cs typeface="Work Sans"/>
                <a:sym typeface="Work Sans"/>
              </a:rPr>
              <a:t> du </a:t>
            </a:r>
            <a:r>
              <a:rPr lang="en-US" sz="2400" kern="0" dirty="0" err="1">
                <a:solidFill>
                  <a:srgbClr val="152832"/>
                </a:solidFill>
                <a:latin typeface="Work Sans"/>
                <a:ea typeface="Work Sans"/>
                <a:cs typeface="Work Sans"/>
                <a:sym typeface="Work Sans"/>
              </a:rPr>
              <a:t>skydda</a:t>
            </a:r>
            <a:r>
              <a:rPr kumimoji="0" lang="en-US" sz="2400" b="0" i="0" u="none" strike="noStrike" kern="0" cap="none" spc="0" normalizeH="0" baseline="0" noProof="0" dirty="0">
                <a:ln>
                  <a:noFill/>
                </a:ln>
                <a:solidFill>
                  <a:srgbClr val="152832"/>
                </a:solidFill>
                <a:effectLst/>
                <a:uLnTx/>
                <a:uFillTx/>
                <a:latin typeface="Work Sans"/>
                <a:ea typeface="Work Sans"/>
                <a:cs typeface="Work Sans"/>
                <a:sym typeface="Work Sans"/>
              </a:rPr>
              <a:t>?</a:t>
            </a:r>
            <a:endParaRPr kumimoji="0" sz="1400" b="0" i="0" u="none" strike="noStrike" kern="0" cap="none" spc="0" normalizeH="0" baseline="0" noProof="0" dirty="0">
              <a:ln>
                <a:noFill/>
              </a:ln>
              <a:solidFill>
                <a:srgbClr val="152832"/>
              </a:solidFill>
              <a:effectLst/>
              <a:uLnTx/>
              <a:uFillTx/>
              <a:latin typeface="Arial"/>
              <a:ea typeface="+mn-ea"/>
              <a:cs typeface="Arial"/>
              <a:sym typeface="Arial"/>
            </a:endParaRPr>
          </a:p>
        </p:txBody>
      </p:sp>
      <p:sp>
        <p:nvSpPr>
          <p:cNvPr id="4" name="Google Shape;524;p16">
            <a:extLst>
              <a:ext uri="{FF2B5EF4-FFF2-40B4-BE49-F238E27FC236}">
                <a16:creationId xmlns:a16="http://schemas.microsoft.com/office/drawing/2014/main" id="{B17B0B7B-7EEB-08DE-BDB0-BD5B925479B1}"/>
              </a:ext>
            </a:extLst>
          </p:cNvPr>
          <p:cNvSpPr/>
          <p:nvPr/>
        </p:nvSpPr>
        <p:spPr>
          <a:xfrm flipH="1">
            <a:off x="8077200" y="2628900"/>
            <a:ext cx="2854468" cy="203779"/>
          </a:xfrm>
          <a:custGeom>
            <a:avLst/>
            <a:gdLst/>
            <a:ahLst/>
            <a:cxnLst/>
            <a:rect l="l" t="t" r="r" b="b"/>
            <a:pathLst>
              <a:path w="2854468" h="203779" extrusionOk="0">
                <a:moveTo>
                  <a:pt x="2854468" y="0"/>
                </a:moveTo>
                <a:lnTo>
                  <a:pt x="0" y="0"/>
                </a:lnTo>
                <a:lnTo>
                  <a:pt x="0" y="203779"/>
                </a:lnTo>
                <a:lnTo>
                  <a:pt x="2854468" y="203779"/>
                </a:lnTo>
                <a:lnTo>
                  <a:pt x="2854468"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2018243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AEC2D3"/>
        </a:solidFill>
        <a:effectLst/>
      </p:bgPr>
    </p:bg>
    <p:spTree>
      <p:nvGrpSpPr>
        <p:cNvPr id="1" name="Shape 505">
          <a:extLst>
            <a:ext uri="{FF2B5EF4-FFF2-40B4-BE49-F238E27FC236}">
              <a16:creationId xmlns:a16="http://schemas.microsoft.com/office/drawing/2014/main" id="{1C3D4FF5-6003-F146-95A3-EA5EE32B521F}"/>
            </a:ext>
          </a:extLst>
        </p:cNvPr>
        <p:cNvGrpSpPr/>
        <p:nvPr/>
      </p:nvGrpSpPr>
      <p:grpSpPr>
        <a:xfrm>
          <a:off x="0" y="0"/>
          <a:ext cx="0" cy="0"/>
          <a:chOff x="0" y="0"/>
          <a:chExt cx="0" cy="0"/>
        </a:xfrm>
      </p:grpSpPr>
      <p:sp>
        <p:nvSpPr>
          <p:cNvPr id="506" name="Google Shape;506;p16">
            <a:extLst>
              <a:ext uri="{FF2B5EF4-FFF2-40B4-BE49-F238E27FC236}">
                <a16:creationId xmlns:a16="http://schemas.microsoft.com/office/drawing/2014/main" id="{518191D9-0767-F37F-83B6-B667A13F6CED}"/>
              </a:ext>
            </a:extLst>
          </p:cNvPr>
          <p:cNvSpPr txBox="1"/>
          <p:nvPr/>
        </p:nvSpPr>
        <p:spPr>
          <a:xfrm>
            <a:off x="2537215" y="5956234"/>
            <a:ext cx="2681248" cy="1131407"/>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19978"/>
              </a:lnSpc>
              <a:spcBef>
                <a:spcPts val="0"/>
              </a:spcBef>
              <a:spcAft>
                <a:spcPts val="0"/>
              </a:spcAft>
              <a:buClr>
                <a:srgbClr val="000000"/>
              </a:buClr>
              <a:buSzTx/>
              <a:buFont typeface="Arial"/>
              <a:buNone/>
              <a:tabLst/>
              <a:defRPr/>
            </a:pPr>
            <a:r>
              <a:rPr kumimoji="0" lang="en-US" sz="3684" b="0" i="0" u="none" strike="noStrike" kern="0" cap="none" spc="0" normalizeH="0" baseline="0" noProof="0">
                <a:ln>
                  <a:noFill/>
                </a:ln>
                <a:solidFill>
                  <a:srgbClr val="203D4C"/>
                </a:solidFill>
                <a:effectLst/>
                <a:uLnTx/>
                <a:uFillTx/>
                <a:latin typeface="Work Sans"/>
                <a:ea typeface="Work Sans"/>
                <a:cs typeface="Work Sans"/>
                <a:sym typeface="Work Sans"/>
              </a:rPr>
              <a:t>Personlig information</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507" name="Google Shape;507;p16">
            <a:extLst>
              <a:ext uri="{FF2B5EF4-FFF2-40B4-BE49-F238E27FC236}">
                <a16:creationId xmlns:a16="http://schemas.microsoft.com/office/drawing/2014/main" id="{CFEFED39-C3DF-C96F-6930-E34E71CD4B85}"/>
              </a:ext>
            </a:extLst>
          </p:cNvPr>
          <p:cNvGrpSpPr/>
          <p:nvPr/>
        </p:nvGrpSpPr>
        <p:grpSpPr>
          <a:xfrm rot="-5400000">
            <a:off x="13054818" y="5053818"/>
            <a:ext cx="4055848" cy="6410515"/>
            <a:chOff x="0" y="0"/>
            <a:chExt cx="1287251" cy="2034579"/>
          </a:xfrm>
        </p:grpSpPr>
        <p:sp>
          <p:nvSpPr>
            <p:cNvPr id="508" name="Google Shape;508;p16">
              <a:extLst>
                <a:ext uri="{FF2B5EF4-FFF2-40B4-BE49-F238E27FC236}">
                  <a16:creationId xmlns:a16="http://schemas.microsoft.com/office/drawing/2014/main" id="{36B23A93-5AC7-F827-88CA-5111D90C4C66}"/>
                </a:ext>
              </a:extLst>
            </p:cNvPr>
            <p:cNvSpPr/>
            <p:nvPr/>
          </p:nvSpPr>
          <p:spPr>
            <a:xfrm>
              <a:off x="0" y="0"/>
              <a:ext cx="1287251" cy="2034579"/>
            </a:xfrm>
            <a:custGeom>
              <a:avLst/>
              <a:gdLst/>
              <a:ahLst/>
              <a:cxnLst/>
              <a:rect l="l" t="t" r="r" b="b"/>
              <a:pathLst>
                <a:path w="1287251" h="2034579" extrusionOk="0">
                  <a:moveTo>
                    <a:pt x="1287251" y="2034579"/>
                  </a:moveTo>
                  <a:lnTo>
                    <a:pt x="0" y="2034579"/>
                  </a:lnTo>
                  <a:lnTo>
                    <a:pt x="0" y="0"/>
                  </a:lnTo>
                  <a:lnTo>
                    <a:pt x="1287251" y="2034579"/>
                  </a:lnTo>
                  <a:close/>
                </a:path>
              </a:pathLst>
            </a:custGeom>
            <a:solidFill>
              <a:srgbClr val="A2B7C8"/>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9" name="Google Shape;509;p16">
              <a:extLst>
                <a:ext uri="{FF2B5EF4-FFF2-40B4-BE49-F238E27FC236}">
                  <a16:creationId xmlns:a16="http://schemas.microsoft.com/office/drawing/2014/main" id="{53B056D3-FD66-595D-5342-FD8641B46C7C}"/>
                </a:ext>
              </a:extLst>
            </p:cNvPr>
            <p:cNvSpPr txBox="1"/>
            <p:nvPr/>
          </p:nvSpPr>
          <p:spPr>
            <a:xfrm>
              <a:off x="0" y="1007764"/>
              <a:ext cx="643626" cy="1022486"/>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510" name="Google Shape;510;p16">
            <a:extLst>
              <a:ext uri="{FF2B5EF4-FFF2-40B4-BE49-F238E27FC236}">
                <a16:creationId xmlns:a16="http://schemas.microsoft.com/office/drawing/2014/main" id="{0DCD4BDF-C299-BDA1-C83B-CB7999F777F1}"/>
              </a:ext>
            </a:extLst>
          </p:cNvPr>
          <p:cNvSpPr txBox="1"/>
          <p:nvPr/>
        </p:nvSpPr>
        <p:spPr>
          <a:xfrm>
            <a:off x="9149476" y="5881631"/>
            <a:ext cx="2952545" cy="568374"/>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19978"/>
              </a:lnSpc>
              <a:spcBef>
                <a:spcPts val="0"/>
              </a:spcBef>
              <a:spcAft>
                <a:spcPts val="0"/>
              </a:spcAft>
              <a:buClr>
                <a:srgbClr val="000000"/>
              </a:buClr>
              <a:buSzTx/>
              <a:buFont typeface="Arial"/>
              <a:buNone/>
              <a:tabLst/>
              <a:defRPr/>
            </a:pPr>
            <a:r>
              <a:rPr kumimoji="0" lang="en-US" sz="3684" b="0" i="0" u="none" strike="noStrike" kern="0" cap="none" spc="0" normalizeH="0" baseline="0" noProof="0">
                <a:ln>
                  <a:noFill/>
                </a:ln>
                <a:solidFill>
                  <a:srgbClr val="203D4C"/>
                </a:solidFill>
                <a:effectLst/>
                <a:uLnTx/>
                <a:uFillTx/>
                <a:latin typeface="Work Sans"/>
                <a:ea typeface="Work Sans"/>
                <a:cs typeface="Work Sans"/>
                <a:sym typeface="Work Sans"/>
              </a:rPr>
              <a:t>Konton</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511" name="Google Shape;511;p16">
            <a:extLst>
              <a:ext uri="{FF2B5EF4-FFF2-40B4-BE49-F238E27FC236}">
                <a16:creationId xmlns:a16="http://schemas.microsoft.com/office/drawing/2014/main" id="{9FE00A2C-4410-CF0B-3096-4073A436A498}"/>
              </a:ext>
            </a:extLst>
          </p:cNvPr>
          <p:cNvGrpSpPr/>
          <p:nvPr/>
        </p:nvGrpSpPr>
        <p:grpSpPr>
          <a:xfrm rot="5400000">
            <a:off x="-2670610" y="2670610"/>
            <a:ext cx="8144870" cy="2803651"/>
            <a:chOff x="0" y="0"/>
            <a:chExt cx="1287251" cy="443101"/>
          </a:xfrm>
        </p:grpSpPr>
        <p:sp>
          <p:nvSpPr>
            <p:cNvPr id="512" name="Google Shape;512;p16">
              <a:extLst>
                <a:ext uri="{FF2B5EF4-FFF2-40B4-BE49-F238E27FC236}">
                  <a16:creationId xmlns:a16="http://schemas.microsoft.com/office/drawing/2014/main" id="{FF7BE571-DFD3-8872-6B56-66C53328B792}"/>
                </a:ext>
              </a:extLst>
            </p:cNvPr>
            <p:cNvSpPr/>
            <p:nvPr/>
          </p:nvSpPr>
          <p:spPr>
            <a:xfrm>
              <a:off x="0" y="0"/>
              <a:ext cx="1287251" cy="443101"/>
            </a:xfrm>
            <a:custGeom>
              <a:avLst/>
              <a:gdLst/>
              <a:ahLst/>
              <a:cxnLst/>
              <a:rect l="l" t="t" r="r" b="b"/>
              <a:pathLst>
                <a:path w="1287251" h="443101" extrusionOk="0">
                  <a:moveTo>
                    <a:pt x="1287251" y="443101"/>
                  </a:moveTo>
                  <a:lnTo>
                    <a:pt x="0" y="443101"/>
                  </a:lnTo>
                  <a:lnTo>
                    <a:pt x="0" y="0"/>
                  </a:lnTo>
                  <a:lnTo>
                    <a:pt x="1287251" y="443101"/>
                  </a:lnTo>
                  <a:close/>
                </a:path>
              </a:pathLst>
            </a:custGeom>
            <a:solidFill>
              <a:srgbClr val="A2B7C8"/>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13" name="Google Shape;513;p16">
              <a:extLst>
                <a:ext uri="{FF2B5EF4-FFF2-40B4-BE49-F238E27FC236}">
                  <a16:creationId xmlns:a16="http://schemas.microsoft.com/office/drawing/2014/main" id="{0ECA02AA-5DFC-3ADF-36A9-FB6ABEA75069}"/>
                </a:ext>
              </a:extLst>
            </p:cNvPr>
            <p:cNvSpPr txBox="1"/>
            <p:nvPr/>
          </p:nvSpPr>
          <p:spPr>
            <a:xfrm>
              <a:off x="0" y="212026"/>
              <a:ext cx="643626" cy="230133"/>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514" name="Google Shape;514;p16">
            <a:extLst>
              <a:ext uri="{FF2B5EF4-FFF2-40B4-BE49-F238E27FC236}">
                <a16:creationId xmlns:a16="http://schemas.microsoft.com/office/drawing/2014/main" id="{40C12D99-BC29-2930-FC9F-A4BCC4B7053B}"/>
              </a:ext>
            </a:extLst>
          </p:cNvPr>
          <p:cNvSpPr txBox="1"/>
          <p:nvPr/>
        </p:nvSpPr>
        <p:spPr>
          <a:xfrm>
            <a:off x="4866196" y="1220185"/>
            <a:ext cx="8533835" cy="124968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4500" b="0" i="0" u="none" strike="noStrike" kern="0" cap="none" spc="0" normalizeH="0" baseline="0" noProof="0">
                <a:ln>
                  <a:noFill/>
                </a:ln>
                <a:solidFill>
                  <a:srgbClr val="203D4C"/>
                </a:solidFill>
                <a:effectLst/>
                <a:uLnTx/>
                <a:uFillTx/>
                <a:latin typeface="Work Sans"/>
                <a:ea typeface="Work Sans"/>
                <a:cs typeface="Work Sans"/>
                <a:sym typeface="Work Sans"/>
              </a:rPr>
              <a:t>Vad för information behöver du </a:t>
            </a:r>
            <a:r>
              <a:rPr kumimoji="0" lang="en-US" sz="4500" b="1" i="0" u="none" strike="noStrike" kern="0" cap="none" spc="0" normalizeH="0" baseline="0" noProof="0">
                <a:ln>
                  <a:noFill/>
                </a:ln>
                <a:solidFill>
                  <a:srgbClr val="203D4C"/>
                </a:solidFill>
                <a:effectLst/>
                <a:uLnTx/>
                <a:uFillTx/>
                <a:latin typeface="Work Sans"/>
                <a:ea typeface="Work Sans"/>
                <a:cs typeface="Work Sans"/>
                <a:sym typeface="Work Sans"/>
              </a:rPr>
              <a:t>skydda</a:t>
            </a:r>
            <a:r>
              <a:rPr kumimoji="0" lang="en-US" sz="4500" b="0" i="0" u="none" strike="noStrike" kern="0" cap="none" spc="0" normalizeH="0" baseline="0" noProof="0">
                <a:ln>
                  <a:noFill/>
                </a:ln>
                <a:solidFill>
                  <a:srgbClr val="203D4C"/>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5" name="Google Shape;515;p16">
            <a:extLst>
              <a:ext uri="{FF2B5EF4-FFF2-40B4-BE49-F238E27FC236}">
                <a16:creationId xmlns:a16="http://schemas.microsoft.com/office/drawing/2014/main" id="{2672B048-E395-5006-6A0F-8412BE861D6A}"/>
              </a:ext>
            </a:extLst>
          </p:cNvPr>
          <p:cNvSpPr txBox="1"/>
          <p:nvPr/>
        </p:nvSpPr>
        <p:spPr>
          <a:xfrm>
            <a:off x="6062196" y="5881631"/>
            <a:ext cx="2640675" cy="568374"/>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19978"/>
              </a:lnSpc>
              <a:spcBef>
                <a:spcPts val="0"/>
              </a:spcBef>
              <a:spcAft>
                <a:spcPts val="0"/>
              </a:spcAft>
              <a:buClr>
                <a:srgbClr val="000000"/>
              </a:buClr>
              <a:buSzTx/>
              <a:buFont typeface="Arial"/>
              <a:buNone/>
              <a:tabLst/>
              <a:defRPr/>
            </a:pPr>
            <a:r>
              <a:rPr kumimoji="0" lang="en-US" sz="3684" b="0" i="0" u="none" strike="noStrike" kern="0" cap="none" spc="0" normalizeH="0" baseline="0" noProof="0">
                <a:ln>
                  <a:noFill/>
                </a:ln>
                <a:solidFill>
                  <a:srgbClr val="203D4C"/>
                </a:solidFill>
                <a:effectLst/>
                <a:uLnTx/>
                <a:uFillTx/>
                <a:latin typeface="Work Sans"/>
                <a:ea typeface="Work Sans"/>
                <a:cs typeface="Work Sans"/>
                <a:sym typeface="Work Sans"/>
              </a:rPr>
              <a:t>Lösenord</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7" name="Google Shape;517;p16">
            <a:extLst>
              <a:ext uri="{FF2B5EF4-FFF2-40B4-BE49-F238E27FC236}">
                <a16:creationId xmlns:a16="http://schemas.microsoft.com/office/drawing/2014/main" id="{5695EBDB-BB5E-6FFC-F2A2-F861AAF8AE27}"/>
              </a:ext>
            </a:extLst>
          </p:cNvPr>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18" name="Google Shape;518;p16">
            <a:extLst>
              <a:ext uri="{FF2B5EF4-FFF2-40B4-BE49-F238E27FC236}">
                <a16:creationId xmlns:a16="http://schemas.microsoft.com/office/drawing/2014/main" id="{2E2BF5BB-6317-B783-C0AD-3C8BCF86E519}"/>
              </a:ext>
            </a:extLst>
          </p:cNvPr>
          <p:cNvSpPr/>
          <p:nvPr/>
        </p:nvSpPr>
        <p:spPr>
          <a:xfrm>
            <a:off x="3342972" y="4629000"/>
            <a:ext cx="1069733" cy="1346310"/>
          </a:xfrm>
          <a:custGeom>
            <a:avLst/>
            <a:gdLst/>
            <a:ahLst/>
            <a:cxnLst/>
            <a:rect l="l" t="t" r="r" b="b"/>
            <a:pathLst>
              <a:path w="1069733" h="1346310" extrusionOk="0">
                <a:moveTo>
                  <a:pt x="0" y="0"/>
                </a:moveTo>
                <a:lnTo>
                  <a:pt x="1069734" y="0"/>
                </a:lnTo>
                <a:lnTo>
                  <a:pt x="1069734" y="1346310"/>
                </a:lnTo>
                <a:lnTo>
                  <a:pt x="0" y="1346310"/>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22" name="Google Shape;522;p16">
            <a:extLst>
              <a:ext uri="{FF2B5EF4-FFF2-40B4-BE49-F238E27FC236}">
                <a16:creationId xmlns:a16="http://schemas.microsoft.com/office/drawing/2014/main" id="{B14A8C2A-D626-83A9-6A16-0D4720D56399}"/>
              </a:ext>
            </a:extLst>
          </p:cNvPr>
          <p:cNvSpPr/>
          <p:nvPr/>
        </p:nvSpPr>
        <p:spPr>
          <a:xfrm rot="1686000">
            <a:off x="9709457" y="4283733"/>
            <a:ext cx="1832585" cy="1794279"/>
          </a:xfrm>
          <a:custGeom>
            <a:avLst/>
            <a:gdLst/>
            <a:ahLst/>
            <a:cxnLst/>
            <a:rect l="l" t="t" r="r" b="b"/>
            <a:pathLst>
              <a:path w="1832585" h="1794279" extrusionOk="0">
                <a:moveTo>
                  <a:pt x="0" y="653178"/>
                </a:moveTo>
                <a:lnTo>
                  <a:pt x="1223293" y="0"/>
                </a:lnTo>
                <a:lnTo>
                  <a:pt x="1832584" y="1141100"/>
                </a:lnTo>
                <a:lnTo>
                  <a:pt x="609291" y="1794278"/>
                </a:lnTo>
                <a:lnTo>
                  <a:pt x="0" y="653178"/>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23" name="Google Shape;523;p16">
            <a:extLst>
              <a:ext uri="{FF2B5EF4-FFF2-40B4-BE49-F238E27FC236}">
                <a16:creationId xmlns:a16="http://schemas.microsoft.com/office/drawing/2014/main" id="{DCCDDACA-D077-A046-F709-2CC589D3EBC0}"/>
              </a:ext>
            </a:extLst>
          </p:cNvPr>
          <p:cNvSpPr/>
          <p:nvPr/>
        </p:nvSpPr>
        <p:spPr>
          <a:xfrm>
            <a:off x="6726401" y="4534083"/>
            <a:ext cx="1312265" cy="1502667"/>
          </a:xfrm>
          <a:custGeom>
            <a:avLst/>
            <a:gdLst/>
            <a:ahLst/>
            <a:cxnLst/>
            <a:rect l="l" t="t" r="r" b="b"/>
            <a:pathLst>
              <a:path w="1312265" h="1502667" extrusionOk="0">
                <a:moveTo>
                  <a:pt x="0" y="0"/>
                </a:moveTo>
                <a:lnTo>
                  <a:pt x="1312265" y="0"/>
                </a:lnTo>
                <a:lnTo>
                  <a:pt x="1312265" y="1502667"/>
                </a:lnTo>
                <a:lnTo>
                  <a:pt x="0" y="1502667"/>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25" name="Google Shape;525;p16">
            <a:extLst>
              <a:ext uri="{FF2B5EF4-FFF2-40B4-BE49-F238E27FC236}">
                <a16:creationId xmlns:a16="http://schemas.microsoft.com/office/drawing/2014/main" id="{357CFAAF-EC4F-B156-2872-1D2A241B2ED6}"/>
              </a:ext>
            </a:extLst>
          </p:cNvPr>
          <p:cNvSpPr/>
          <p:nvPr/>
        </p:nvSpPr>
        <p:spPr>
          <a:xfrm flipH="1">
            <a:off x="2450605" y="7285761"/>
            <a:ext cx="2854468" cy="203779"/>
          </a:xfrm>
          <a:custGeom>
            <a:avLst/>
            <a:gdLst/>
            <a:ahLst/>
            <a:cxnLst/>
            <a:rect l="l" t="t" r="r" b="b"/>
            <a:pathLst>
              <a:path w="2854468" h="203779" extrusionOk="0">
                <a:moveTo>
                  <a:pt x="2854468" y="0"/>
                </a:moveTo>
                <a:lnTo>
                  <a:pt x="0" y="0"/>
                </a:lnTo>
                <a:lnTo>
                  <a:pt x="0" y="203779"/>
                </a:lnTo>
                <a:lnTo>
                  <a:pt x="2854468" y="203779"/>
                </a:lnTo>
                <a:lnTo>
                  <a:pt x="2854468"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26" name="Google Shape;526;p16">
            <a:extLst>
              <a:ext uri="{FF2B5EF4-FFF2-40B4-BE49-F238E27FC236}">
                <a16:creationId xmlns:a16="http://schemas.microsoft.com/office/drawing/2014/main" id="{6BCAE2CC-C636-C0C3-2267-B373232054A2}"/>
              </a:ext>
            </a:extLst>
          </p:cNvPr>
          <p:cNvSpPr/>
          <p:nvPr/>
        </p:nvSpPr>
        <p:spPr>
          <a:xfrm>
            <a:off x="5955300" y="6526700"/>
            <a:ext cx="2854468" cy="203779"/>
          </a:xfrm>
          <a:custGeom>
            <a:avLst/>
            <a:gdLst/>
            <a:ahLst/>
            <a:cxnLst/>
            <a:rect l="l" t="t" r="r" b="b"/>
            <a:pathLst>
              <a:path w="2854468" h="203779" extrusionOk="0">
                <a:moveTo>
                  <a:pt x="0" y="0"/>
                </a:moveTo>
                <a:lnTo>
                  <a:pt x="2854468" y="0"/>
                </a:lnTo>
                <a:lnTo>
                  <a:pt x="2854468" y="203779"/>
                </a:lnTo>
                <a:lnTo>
                  <a:pt x="0" y="203779"/>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27" name="Google Shape;527;p16">
            <a:extLst>
              <a:ext uri="{FF2B5EF4-FFF2-40B4-BE49-F238E27FC236}">
                <a16:creationId xmlns:a16="http://schemas.microsoft.com/office/drawing/2014/main" id="{D3A18B92-630C-E0B2-9278-0E53C203B660}"/>
              </a:ext>
            </a:extLst>
          </p:cNvPr>
          <p:cNvSpPr/>
          <p:nvPr/>
        </p:nvSpPr>
        <p:spPr>
          <a:xfrm flipH="1">
            <a:off x="9392627" y="6556684"/>
            <a:ext cx="2344324" cy="167360"/>
          </a:xfrm>
          <a:custGeom>
            <a:avLst/>
            <a:gdLst/>
            <a:ahLst/>
            <a:cxnLst/>
            <a:rect l="l" t="t" r="r" b="b"/>
            <a:pathLst>
              <a:path w="2344324" h="167360" extrusionOk="0">
                <a:moveTo>
                  <a:pt x="2344324" y="0"/>
                </a:moveTo>
                <a:lnTo>
                  <a:pt x="0" y="0"/>
                </a:lnTo>
                <a:lnTo>
                  <a:pt x="0" y="167360"/>
                </a:lnTo>
                <a:lnTo>
                  <a:pt x="2344324" y="167360"/>
                </a:lnTo>
                <a:lnTo>
                  <a:pt x="2344324"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29" name="Google Shape;529;p16">
            <a:extLst>
              <a:ext uri="{FF2B5EF4-FFF2-40B4-BE49-F238E27FC236}">
                <a16:creationId xmlns:a16="http://schemas.microsoft.com/office/drawing/2014/main" id="{63960C19-56DE-E8B2-80D5-03D75B0FCC9F}"/>
              </a:ext>
            </a:extLst>
          </p:cNvPr>
          <p:cNvSpPr/>
          <p:nvPr/>
        </p:nvSpPr>
        <p:spPr>
          <a:xfrm rot="-540814">
            <a:off x="1901759" y="987713"/>
            <a:ext cx="577486" cy="715639"/>
          </a:xfrm>
          <a:custGeom>
            <a:avLst/>
            <a:gdLst/>
            <a:ahLst/>
            <a:cxnLst/>
            <a:rect l="l" t="t" r="r" b="b"/>
            <a:pathLst>
              <a:path w="577486" h="715639" extrusionOk="0">
                <a:moveTo>
                  <a:pt x="0" y="0"/>
                </a:moveTo>
                <a:lnTo>
                  <a:pt x="577486" y="0"/>
                </a:lnTo>
                <a:lnTo>
                  <a:pt x="577486" y="715638"/>
                </a:lnTo>
                <a:lnTo>
                  <a:pt x="0" y="715638"/>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30" name="Google Shape;530;p16">
            <a:extLst>
              <a:ext uri="{FF2B5EF4-FFF2-40B4-BE49-F238E27FC236}">
                <a16:creationId xmlns:a16="http://schemas.microsoft.com/office/drawing/2014/main" id="{94FF96DE-D67A-C65B-90D5-E453004FFA85}"/>
              </a:ext>
            </a:extLst>
          </p:cNvPr>
          <p:cNvSpPr/>
          <p:nvPr/>
        </p:nvSpPr>
        <p:spPr>
          <a:xfrm rot="1015447">
            <a:off x="16762456" y="7581098"/>
            <a:ext cx="712651" cy="584007"/>
          </a:xfrm>
          <a:custGeom>
            <a:avLst/>
            <a:gdLst/>
            <a:ahLst/>
            <a:cxnLst/>
            <a:rect l="l" t="t" r="r" b="b"/>
            <a:pathLst>
              <a:path w="712651" h="584007" extrusionOk="0">
                <a:moveTo>
                  <a:pt x="0" y="0"/>
                </a:moveTo>
                <a:lnTo>
                  <a:pt x="712651" y="0"/>
                </a:lnTo>
                <a:lnTo>
                  <a:pt x="712651" y="584007"/>
                </a:lnTo>
                <a:lnTo>
                  <a:pt x="0" y="584007"/>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31" name="Google Shape;531;p16">
            <a:extLst>
              <a:ext uri="{FF2B5EF4-FFF2-40B4-BE49-F238E27FC236}">
                <a16:creationId xmlns:a16="http://schemas.microsoft.com/office/drawing/2014/main" id="{FE6852EF-A38C-B5FB-31FA-6B626EEF05BB}"/>
              </a:ext>
            </a:extLst>
          </p:cNvPr>
          <p:cNvSpPr/>
          <p:nvPr/>
        </p:nvSpPr>
        <p:spPr>
          <a:xfrm rot="489159">
            <a:off x="16156162" y="7873101"/>
            <a:ext cx="1073446" cy="771949"/>
          </a:xfrm>
          <a:custGeom>
            <a:avLst/>
            <a:gdLst/>
            <a:ahLst/>
            <a:cxnLst/>
            <a:rect l="l" t="t" r="r" b="b"/>
            <a:pathLst>
              <a:path w="1073446" h="771949" extrusionOk="0">
                <a:moveTo>
                  <a:pt x="0" y="0"/>
                </a:moveTo>
                <a:lnTo>
                  <a:pt x="1073445" y="0"/>
                </a:lnTo>
                <a:lnTo>
                  <a:pt x="1073445" y="771949"/>
                </a:lnTo>
                <a:lnTo>
                  <a:pt x="0" y="771949"/>
                </a:lnTo>
                <a:lnTo>
                  <a:pt x="0" y="0"/>
                </a:lnTo>
                <a:close/>
              </a:path>
            </a:pathLst>
          </a:custGeom>
          <a:blipFill rotWithShape="1">
            <a:blip r:embed="rId1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32" name="Google Shape;532;p16">
            <a:extLst>
              <a:ext uri="{FF2B5EF4-FFF2-40B4-BE49-F238E27FC236}">
                <a16:creationId xmlns:a16="http://schemas.microsoft.com/office/drawing/2014/main" id="{1202956B-1E97-3E92-192D-74D078F242EB}"/>
              </a:ext>
            </a:extLst>
          </p:cNvPr>
          <p:cNvSpPr/>
          <p:nvPr/>
        </p:nvSpPr>
        <p:spPr>
          <a:xfrm rot="668035">
            <a:off x="1234438" y="1236932"/>
            <a:ext cx="1030121" cy="1144242"/>
          </a:xfrm>
          <a:custGeom>
            <a:avLst/>
            <a:gdLst/>
            <a:ahLst/>
            <a:cxnLst/>
            <a:rect l="l" t="t" r="r" b="b"/>
            <a:pathLst>
              <a:path w="1030121" h="1144242" extrusionOk="0">
                <a:moveTo>
                  <a:pt x="0" y="0"/>
                </a:moveTo>
                <a:lnTo>
                  <a:pt x="1030121" y="0"/>
                </a:lnTo>
                <a:lnTo>
                  <a:pt x="1030121" y="1144242"/>
                </a:lnTo>
                <a:lnTo>
                  <a:pt x="0" y="1144242"/>
                </a:lnTo>
                <a:lnTo>
                  <a:pt x="0" y="0"/>
                </a:lnTo>
                <a:close/>
              </a:path>
            </a:pathLst>
          </a:custGeom>
          <a:blipFill rotWithShape="1">
            <a:blip r:embed="rId11"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 name="Freeform 20">
            <a:extLst>
              <a:ext uri="{FF2B5EF4-FFF2-40B4-BE49-F238E27FC236}">
                <a16:creationId xmlns:a16="http://schemas.microsoft.com/office/drawing/2014/main" id="{C1160270-0047-621C-EE75-A7D225E6F73B}"/>
              </a:ext>
            </a:extLst>
          </p:cNvPr>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Google Shape;221;p6">
            <a:extLst>
              <a:ext uri="{FF2B5EF4-FFF2-40B4-BE49-F238E27FC236}">
                <a16:creationId xmlns:a16="http://schemas.microsoft.com/office/drawing/2014/main" id="{6EF54F4A-CAC2-0093-4498-C13D1BF4B8C9}"/>
              </a:ext>
            </a:extLst>
          </p:cNvPr>
          <p:cNvSpPr txBox="1"/>
          <p:nvPr/>
        </p:nvSpPr>
        <p:spPr>
          <a:xfrm>
            <a:off x="13662001" y="9249621"/>
            <a:ext cx="3852486" cy="443198"/>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152832"/>
                </a:solidFill>
                <a:effectLst/>
                <a:uLnTx/>
                <a:uFillTx/>
                <a:latin typeface="Work Sans"/>
                <a:ea typeface="Work Sans"/>
                <a:cs typeface="Work Sans"/>
                <a:sym typeface="Work Sans"/>
              </a:rPr>
              <a:t>Vad</a:t>
            </a:r>
            <a:r>
              <a:rPr lang="en-US" sz="2400" kern="0" dirty="0">
                <a:solidFill>
                  <a:srgbClr val="152832"/>
                </a:solidFill>
                <a:latin typeface="Work Sans"/>
                <a:ea typeface="Work Sans"/>
                <a:cs typeface="Work Sans"/>
                <a:sym typeface="Work Sans"/>
              </a:rPr>
              <a:t> </a:t>
            </a:r>
            <a:r>
              <a:rPr lang="en-US" sz="2400" kern="0" dirty="0" err="1">
                <a:solidFill>
                  <a:srgbClr val="152832"/>
                </a:solidFill>
                <a:latin typeface="Work Sans"/>
                <a:ea typeface="Work Sans"/>
                <a:cs typeface="Work Sans"/>
                <a:sym typeface="Work Sans"/>
              </a:rPr>
              <a:t>behöver</a:t>
            </a:r>
            <a:r>
              <a:rPr lang="en-US" sz="2400" kern="0" dirty="0">
                <a:solidFill>
                  <a:srgbClr val="152832"/>
                </a:solidFill>
                <a:latin typeface="Work Sans"/>
                <a:ea typeface="Work Sans"/>
                <a:cs typeface="Work Sans"/>
                <a:sym typeface="Work Sans"/>
              </a:rPr>
              <a:t> du </a:t>
            </a:r>
            <a:r>
              <a:rPr lang="en-US" sz="2400" kern="0" dirty="0" err="1">
                <a:solidFill>
                  <a:srgbClr val="152832"/>
                </a:solidFill>
                <a:latin typeface="Work Sans"/>
                <a:ea typeface="Work Sans"/>
                <a:cs typeface="Work Sans"/>
                <a:sym typeface="Work Sans"/>
              </a:rPr>
              <a:t>skydda</a:t>
            </a:r>
            <a:r>
              <a:rPr kumimoji="0" lang="en-US" sz="2400" b="0" i="0" u="none" strike="noStrike" kern="0" cap="none" spc="0" normalizeH="0" baseline="0" noProof="0" dirty="0">
                <a:ln>
                  <a:noFill/>
                </a:ln>
                <a:solidFill>
                  <a:srgbClr val="152832"/>
                </a:solidFill>
                <a:effectLst/>
                <a:uLnTx/>
                <a:uFillTx/>
                <a:latin typeface="Work Sans"/>
                <a:ea typeface="Work Sans"/>
                <a:cs typeface="Work Sans"/>
                <a:sym typeface="Work Sans"/>
              </a:rPr>
              <a:t>?</a:t>
            </a:r>
            <a:endParaRPr kumimoji="0" sz="1400" b="0" i="0" u="none" strike="noStrike" kern="0" cap="none" spc="0" normalizeH="0" baseline="0" noProof="0" dirty="0">
              <a:ln>
                <a:noFill/>
              </a:ln>
              <a:solidFill>
                <a:srgbClr val="152832"/>
              </a:solidFill>
              <a:effectLst/>
              <a:uLnTx/>
              <a:uFillTx/>
              <a:latin typeface="Arial"/>
              <a:ea typeface="+mn-ea"/>
              <a:cs typeface="Arial"/>
              <a:sym typeface="Arial"/>
            </a:endParaRPr>
          </a:p>
        </p:txBody>
      </p:sp>
      <p:sp>
        <p:nvSpPr>
          <p:cNvPr id="4" name="Google Shape;524;p16">
            <a:extLst>
              <a:ext uri="{FF2B5EF4-FFF2-40B4-BE49-F238E27FC236}">
                <a16:creationId xmlns:a16="http://schemas.microsoft.com/office/drawing/2014/main" id="{A3C58B29-1BD4-4A65-A260-811D6D145BE2}"/>
              </a:ext>
            </a:extLst>
          </p:cNvPr>
          <p:cNvSpPr/>
          <p:nvPr/>
        </p:nvSpPr>
        <p:spPr>
          <a:xfrm flipH="1">
            <a:off x="8077200" y="2628900"/>
            <a:ext cx="2854468" cy="203779"/>
          </a:xfrm>
          <a:custGeom>
            <a:avLst/>
            <a:gdLst/>
            <a:ahLst/>
            <a:cxnLst/>
            <a:rect l="l" t="t" r="r" b="b"/>
            <a:pathLst>
              <a:path w="2854468" h="203779" extrusionOk="0">
                <a:moveTo>
                  <a:pt x="2854468" y="0"/>
                </a:moveTo>
                <a:lnTo>
                  <a:pt x="0" y="0"/>
                </a:lnTo>
                <a:lnTo>
                  <a:pt x="0" y="203779"/>
                </a:lnTo>
                <a:lnTo>
                  <a:pt x="2854468" y="203779"/>
                </a:lnTo>
                <a:lnTo>
                  <a:pt x="2854468"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5279402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AEC2D3"/>
        </a:solidFill>
        <a:effectLst/>
      </p:bgPr>
    </p:bg>
    <p:spTree>
      <p:nvGrpSpPr>
        <p:cNvPr id="1" name="Shape 505">
          <a:extLst>
            <a:ext uri="{FF2B5EF4-FFF2-40B4-BE49-F238E27FC236}">
              <a16:creationId xmlns:a16="http://schemas.microsoft.com/office/drawing/2014/main" id="{69573E92-600A-DFBB-C491-42E32462AE4C}"/>
            </a:ext>
          </a:extLst>
        </p:cNvPr>
        <p:cNvGrpSpPr/>
        <p:nvPr/>
      </p:nvGrpSpPr>
      <p:grpSpPr>
        <a:xfrm>
          <a:off x="0" y="0"/>
          <a:ext cx="0" cy="0"/>
          <a:chOff x="0" y="0"/>
          <a:chExt cx="0" cy="0"/>
        </a:xfrm>
      </p:grpSpPr>
      <p:sp>
        <p:nvSpPr>
          <p:cNvPr id="506" name="Google Shape;506;p16">
            <a:extLst>
              <a:ext uri="{FF2B5EF4-FFF2-40B4-BE49-F238E27FC236}">
                <a16:creationId xmlns:a16="http://schemas.microsoft.com/office/drawing/2014/main" id="{8C692731-7592-BF52-56C3-28D1B7B7C401}"/>
              </a:ext>
            </a:extLst>
          </p:cNvPr>
          <p:cNvSpPr txBox="1"/>
          <p:nvPr/>
        </p:nvSpPr>
        <p:spPr>
          <a:xfrm>
            <a:off x="2537215" y="5956234"/>
            <a:ext cx="2681248" cy="1131407"/>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19978"/>
              </a:lnSpc>
              <a:spcBef>
                <a:spcPts val="0"/>
              </a:spcBef>
              <a:spcAft>
                <a:spcPts val="0"/>
              </a:spcAft>
              <a:buClr>
                <a:srgbClr val="000000"/>
              </a:buClr>
              <a:buSzTx/>
              <a:buFont typeface="Arial"/>
              <a:buNone/>
              <a:tabLst/>
              <a:defRPr/>
            </a:pPr>
            <a:r>
              <a:rPr kumimoji="0" lang="en-US" sz="3684" b="0" i="0" u="none" strike="noStrike" kern="0" cap="none" spc="0" normalizeH="0" baseline="0" noProof="0">
                <a:ln>
                  <a:noFill/>
                </a:ln>
                <a:solidFill>
                  <a:srgbClr val="203D4C"/>
                </a:solidFill>
                <a:effectLst/>
                <a:uLnTx/>
                <a:uFillTx/>
                <a:latin typeface="Work Sans"/>
                <a:ea typeface="Work Sans"/>
                <a:cs typeface="Work Sans"/>
                <a:sym typeface="Work Sans"/>
              </a:rPr>
              <a:t>Personlig information</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507" name="Google Shape;507;p16">
            <a:extLst>
              <a:ext uri="{FF2B5EF4-FFF2-40B4-BE49-F238E27FC236}">
                <a16:creationId xmlns:a16="http://schemas.microsoft.com/office/drawing/2014/main" id="{A26EEEC3-1EFC-4CA5-BECE-F28722ABEEAF}"/>
              </a:ext>
            </a:extLst>
          </p:cNvPr>
          <p:cNvGrpSpPr/>
          <p:nvPr/>
        </p:nvGrpSpPr>
        <p:grpSpPr>
          <a:xfrm rot="-5400000">
            <a:off x="13054818" y="5053818"/>
            <a:ext cx="4055848" cy="6410515"/>
            <a:chOff x="0" y="0"/>
            <a:chExt cx="1287251" cy="2034579"/>
          </a:xfrm>
        </p:grpSpPr>
        <p:sp>
          <p:nvSpPr>
            <p:cNvPr id="508" name="Google Shape;508;p16">
              <a:extLst>
                <a:ext uri="{FF2B5EF4-FFF2-40B4-BE49-F238E27FC236}">
                  <a16:creationId xmlns:a16="http://schemas.microsoft.com/office/drawing/2014/main" id="{CAD44A9D-D325-97B4-4647-AE2F1796D868}"/>
                </a:ext>
              </a:extLst>
            </p:cNvPr>
            <p:cNvSpPr/>
            <p:nvPr/>
          </p:nvSpPr>
          <p:spPr>
            <a:xfrm>
              <a:off x="0" y="0"/>
              <a:ext cx="1287251" cy="2034579"/>
            </a:xfrm>
            <a:custGeom>
              <a:avLst/>
              <a:gdLst/>
              <a:ahLst/>
              <a:cxnLst/>
              <a:rect l="l" t="t" r="r" b="b"/>
              <a:pathLst>
                <a:path w="1287251" h="2034579" extrusionOk="0">
                  <a:moveTo>
                    <a:pt x="1287251" y="2034579"/>
                  </a:moveTo>
                  <a:lnTo>
                    <a:pt x="0" y="2034579"/>
                  </a:lnTo>
                  <a:lnTo>
                    <a:pt x="0" y="0"/>
                  </a:lnTo>
                  <a:lnTo>
                    <a:pt x="1287251" y="2034579"/>
                  </a:lnTo>
                  <a:close/>
                </a:path>
              </a:pathLst>
            </a:custGeom>
            <a:solidFill>
              <a:srgbClr val="A2B7C8"/>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09" name="Google Shape;509;p16">
              <a:extLst>
                <a:ext uri="{FF2B5EF4-FFF2-40B4-BE49-F238E27FC236}">
                  <a16:creationId xmlns:a16="http://schemas.microsoft.com/office/drawing/2014/main" id="{6A6AFE7B-39C9-7658-DBBD-F7BBF27B2B41}"/>
                </a:ext>
              </a:extLst>
            </p:cNvPr>
            <p:cNvSpPr txBox="1"/>
            <p:nvPr/>
          </p:nvSpPr>
          <p:spPr>
            <a:xfrm>
              <a:off x="0" y="1007764"/>
              <a:ext cx="643626" cy="1022486"/>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510" name="Google Shape;510;p16">
            <a:extLst>
              <a:ext uri="{FF2B5EF4-FFF2-40B4-BE49-F238E27FC236}">
                <a16:creationId xmlns:a16="http://schemas.microsoft.com/office/drawing/2014/main" id="{77223B0B-33CC-B379-2404-9D18665269E2}"/>
              </a:ext>
            </a:extLst>
          </p:cNvPr>
          <p:cNvSpPr txBox="1"/>
          <p:nvPr/>
        </p:nvSpPr>
        <p:spPr>
          <a:xfrm>
            <a:off x="9149476" y="5881631"/>
            <a:ext cx="2952545" cy="568374"/>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19978"/>
              </a:lnSpc>
              <a:spcBef>
                <a:spcPts val="0"/>
              </a:spcBef>
              <a:spcAft>
                <a:spcPts val="0"/>
              </a:spcAft>
              <a:buClr>
                <a:srgbClr val="000000"/>
              </a:buClr>
              <a:buSzTx/>
              <a:buFont typeface="Arial"/>
              <a:buNone/>
              <a:tabLst/>
              <a:defRPr/>
            </a:pPr>
            <a:r>
              <a:rPr kumimoji="0" lang="en-US" sz="3684" b="0" i="0" u="none" strike="noStrike" kern="0" cap="none" spc="0" normalizeH="0" baseline="0" noProof="0">
                <a:ln>
                  <a:noFill/>
                </a:ln>
                <a:solidFill>
                  <a:srgbClr val="203D4C"/>
                </a:solidFill>
                <a:effectLst/>
                <a:uLnTx/>
                <a:uFillTx/>
                <a:latin typeface="Work Sans"/>
                <a:ea typeface="Work Sans"/>
                <a:cs typeface="Work Sans"/>
                <a:sym typeface="Work Sans"/>
              </a:rPr>
              <a:t>Konton</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511" name="Google Shape;511;p16">
            <a:extLst>
              <a:ext uri="{FF2B5EF4-FFF2-40B4-BE49-F238E27FC236}">
                <a16:creationId xmlns:a16="http://schemas.microsoft.com/office/drawing/2014/main" id="{23096A95-B588-792B-BE3B-F906880D3010}"/>
              </a:ext>
            </a:extLst>
          </p:cNvPr>
          <p:cNvGrpSpPr/>
          <p:nvPr/>
        </p:nvGrpSpPr>
        <p:grpSpPr>
          <a:xfrm rot="5400000">
            <a:off x="-2670610" y="2670610"/>
            <a:ext cx="8144870" cy="2803651"/>
            <a:chOff x="0" y="0"/>
            <a:chExt cx="1287251" cy="443101"/>
          </a:xfrm>
        </p:grpSpPr>
        <p:sp>
          <p:nvSpPr>
            <p:cNvPr id="512" name="Google Shape;512;p16">
              <a:extLst>
                <a:ext uri="{FF2B5EF4-FFF2-40B4-BE49-F238E27FC236}">
                  <a16:creationId xmlns:a16="http://schemas.microsoft.com/office/drawing/2014/main" id="{2CB1B2A9-FC3C-5891-2C4C-6FEFC756D979}"/>
                </a:ext>
              </a:extLst>
            </p:cNvPr>
            <p:cNvSpPr/>
            <p:nvPr/>
          </p:nvSpPr>
          <p:spPr>
            <a:xfrm>
              <a:off x="0" y="0"/>
              <a:ext cx="1287251" cy="443101"/>
            </a:xfrm>
            <a:custGeom>
              <a:avLst/>
              <a:gdLst/>
              <a:ahLst/>
              <a:cxnLst/>
              <a:rect l="l" t="t" r="r" b="b"/>
              <a:pathLst>
                <a:path w="1287251" h="443101" extrusionOk="0">
                  <a:moveTo>
                    <a:pt x="1287251" y="443101"/>
                  </a:moveTo>
                  <a:lnTo>
                    <a:pt x="0" y="443101"/>
                  </a:lnTo>
                  <a:lnTo>
                    <a:pt x="0" y="0"/>
                  </a:lnTo>
                  <a:lnTo>
                    <a:pt x="1287251" y="443101"/>
                  </a:lnTo>
                  <a:close/>
                </a:path>
              </a:pathLst>
            </a:custGeom>
            <a:solidFill>
              <a:srgbClr val="A2B7C8"/>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13" name="Google Shape;513;p16">
              <a:extLst>
                <a:ext uri="{FF2B5EF4-FFF2-40B4-BE49-F238E27FC236}">
                  <a16:creationId xmlns:a16="http://schemas.microsoft.com/office/drawing/2014/main" id="{CCE60D4E-FD59-11D2-6628-C937819E3380}"/>
                </a:ext>
              </a:extLst>
            </p:cNvPr>
            <p:cNvSpPr txBox="1"/>
            <p:nvPr/>
          </p:nvSpPr>
          <p:spPr>
            <a:xfrm>
              <a:off x="0" y="212026"/>
              <a:ext cx="643626" cy="230133"/>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514" name="Google Shape;514;p16">
            <a:extLst>
              <a:ext uri="{FF2B5EF4-FFF2-40B4-BE49-F238E27FC236}">
                <a16:creationId xmlns:a16="http://schemas.microsoft.com/office/drawing/2014/main" id="{64CBFA39-5199-4FF0-361C-B12F78080D6C}"/>
              </a:ext>
            </a:extLst>
          </p:cNvPr>
          <p:cNvSpPr txBox="1"/>
          <p:nvPr/>
        </p:nvSpPr>
        <p:spPr>
          <a:xfrm>
            <a:off x="4866196" y="1220185"/>
            <a:ext cx="8533835" cy="124968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4500" b="0" i="0" u="none" strike="noStrike" kern="0" cap="none" spc="0" normalizeH="0" baseline="0" noProof="0">
                <a:ln>
                  <a:noFill/>
                </a:ln>
                <a:solidFill>
                  <a:srgbClr val="203D4C"/>
                </a:solidFill>
                <a:effectLst/>
                <a:uLnTx/>
                <a:uFillTx/>
                <a:latin typeface="Work Sans"/>
                <a:ea typeface="Work Sans"/>
                <a:cs typeface="Work Sans"/>
                <a:sym typeface="Work Sans"/>
              </a:rPr>
              <a:t>Vad för information behöver du </a:t>
            </a:r>
            <a:r>
              <a:rPr kumimoji="0" lang="en-US" sz="4500" b="1" i="0" u="none" strike="noStrike" kern="0" cap="none" spc="0" normalizeH="0" baseline="0" noProof="0">
                <a:ln>
                  <a:noFill/>
                </a:ln>
                <a:solidFill>
                  <a:srgbClr val="203D4C"/>
                </a:solidFill>
                <a:effectLst/>
                <a:uLnTx/>
                <a:uFillTx/>
                <a:latin typeface="Work Sans"/>
                <a:ea typeface="Work Sans"/>
                <a:cs typeface="Work Sans"/>
                <a:sym typeface="Work Sans"/>
              </a:rPr>
              <a:t>skydda</a:t>
            </a:r>
            <a:r>
              <a:rPr kumimoji="0" lang="en-US" sz="4500" b="0" i="0" u="none" strike="noStrike" kern="0" cap="none" spc="0" normalizeH="0" baseline="0" noProof="0">
                <a:ln>
                  <a:noFill/>
                </a:ln>
                <a:solidFill>
                  <a:srgbClr val="203D4C"/>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5" name="Google Shape;515;p16">
            <a:extLst>
              <a:ext uri="{FF2B5EF4-FFF2-40B4-BE49-F238E27FC236}">
                <a16:creationId xmlns:a16="http://schemas.microsoft.com/office/drawing/2014/main" id="{7CC8DE28-ADA9-9823-9347-CBF27FB9A36F}"/>
              </a:ext>
            </a:extLst>
          </p:cNvPr>
          <p:cNvSpPr txBox="1"/>
          <p:nvPr/>
        </p:nvSpPr>
        <p:spPr>
          <a:xfrm>
            <a:off x="6062196" y="5881631"/>
            <a:ext cx="2640675" cy="568374"/>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19978"/>
              </a:lnSpc>
              <a:spcBef>
                <a:spcPts val="0"/>
              </a:spcBef>
              <a:spcAft>
                <a:spcPts val="0"/>
              </a:spcAft>
              <a:buClr>
                <a:srgbClr val="000000"/>
              </a:buClr>
              <a:buSzTx/>
              <a:buFont typeface="Arial"/>
              <a:buNone/>
              <a:tabLst/>
              <a:defRPr/>
            </a:pPr>
            <a:r>
              <a:rPr kumimoji="0" lang="en-US" sz="3684" b="0" i="0" u="none" strike="noStrike" kern="0" cap="none" spc="0" normalizeH="0" baseline="0" noProof="0">
                <a:ln>
                  <a:noFill/>
                </a:ln>
                <a:solidFill>
                  <a:srgbClr val="203D4C"/>
                </a:solidFill>
                <a:effectLst/>
                <a:uLnTx/>
                <a:uFillTx/>
                <a:latin typeface="Work Sans"/>
                <a:ea typeface="Work Sans"/>
                <a:cs typeface="Work Sans"/>
                <a:sym typeface="Work Sans"/>
              </a:rPr>
              <a:t>Lösenord</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17" name="Google Shape;517;p16">
            <a:extLst>
              <a:ext uri="{FF2B5EF4-FFF2-40B4-BE49-F238E27FC236}">
                <a16:creationId xmlns:a16="http://schemas.microsoft.com/office/drawing/2014/main" id="{E1EA5058-4F5D-889F-55C1-E3259DBA5CF0}"/>
              </a:ext>
            </a:extLst>
          </p:cNvPr>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18" name="Google Shape;518;p16">
            <a:extLst>
              <a:ext uri="{FF2B5EF4-FFF2-40B4-BE49-F238E27FC236}">
                <a16:creationId xmlns:a16="http://schemas.microsoft.com/office/drawing/2014/main" id="{4142C713-0F07-2E63-42DF-32351208280C}"/>
              </a:ext>
            </a:extLst>
          </p:cNvPr>
          <p:cNvSpPr/>
          <p:nvPr/>
        </p:nvSpPr>
        <p:spPr>
          <a:xfrm>
            <a:off x="3342972" y="4629000"/>
            <a:ext cx="1069733" cy="1346310"/>
          </a:xfrm>
          <a:custGeom>
            <a:avLst/>
            <a:gdLst/>
            <a:ahLst/>
            <a:cxnLst/>
            <a:rect l="l" t="t" r="r" b="b"/>
            <a:pathLst>
              <a:path w="1069733" h="1346310" extrusionOk="0">
                <a:moveTo>
                  <a:pt x="0" y="0"/>
                </a:moveTo>
                <a:lnTo>
                  <a:pt x="1069734" y="0"/>
                </a:lnTo>
                <a:lnTo>
                  <a:pt x="1069734" y="1346310"/>
                </a:lnTo>
                <a:lnTo>
                  <a:pt x="0" y="1346310"/>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22" name="Google Shape;522;p16">
            <a:extLst>
              <a:ext uri="{FF2B5EF4-FFF2-40B4-BE49-F238E27FC236}">
                <a16:creationId xmlns:a16="http://schemas.microsoft.com/office/drawing/2014/main" id="{90372763-3AC4-41D0-3FB5-9709A2147C65}"/>
              </a:ext>
            </a:extLst>
          </p:cNvPr>
          <p:cNvSpPr/>
          <p:nvPr/>
        </p:nvSpPr>
        <p:spPr>
          <a:xfrm rot="1686000">
            <a:off x="9709457" y="4283733"/>
            <a:ext cx="1832585" cy="1794279"/>
          </a:xfrm>
          <a:custGeom>
            <a:avLst/>
            <a:gdLst/>
            <a:ahLst/>
            <a:cxnLst/>
            <a:rect l="l" t="t" r="r" b="b"/>
            <a:pathLst>
              <a:path w="1832585" h="1794279" extrusionOk="0">
                <a:moveTo>
                  <a:pt x="0" y="653178"/>
                </a:moveTo>
                <a:lnTo>
                  <a:pt x="1223293" y="0"/>
                </a:lnTo>
                <a:lnTo>
                  <a:pt x="1832584" y="1141100"/>
                </a:lnTo>
                <a:lnTo>
                  <a:pt x="609291" y="1794278"/>
                </a:lnTo>
                <a:lnTo>
                  <a:pt x="0" y="653178"/>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23" name="Google Shape;523;p16">
            <a:extLst>
              <a:ext uri="{FF2B5EF4-FFF2-40B4-BE49-F238E27FC236}">
                <a16:creationId xmlns:a16="http://schemas.microsoft.com/office/drawing/2014/main" id="{478916A3-919C-EA3F-7AAF-392678089D01}"/>
              </a:ext>
            </a:extLst>
          </p:cNvPr>
          <p:cNvSpPr/>
          <p:nvPr/>
        </p:nvSpPr>
        <p:spPr>
          <a:xfrm>
            <a:off x="6726401" y="4534083"/>
            <a:ext cx="1312265" cy="1502667"/>
          </a:xfrm>
          <a:custGeom>
            <a:avLst/>
            <a:gdLst/>
            <a:ahLst/>
            <a:cxnLst/>
            <a:rect l="l" t="t" r="r" b="b"/>
            <a:pathLst>
              <a:path w="1312265" h="1502667" extrusionOk="0">
                <a:moveTo>
                  <a:pt x="0" y="0"/>
                </a:moveTo>
                <a:lnTo>
                  <a:pt x="1312265" y="0"/>
                </a:lnTo>
                <a:lnTo>
                  <a:pt x="1312265" y="1502667"/>
                </a:lnTo>
                <a:lnTo>
                  <a:pt x="0" y="1502667"/>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26" name="Google Shape;526;p16">
            <a:extLst>
              <a:ext uri="{FF2B5EF4-FFF2-40B4-BE49-F238E27FC236}">
                <a16:creationId xmlns:a16="http://schemas.microsoft.com/office/drawing/2014/main" id="{B7AE19E1-E251-E40D-D3AF-ACEEC0AFF48B}"/>
              </a:ext>
            </a:extLst>
          </p:cNvPr>
          <p:cNvSpPr/>
          <p:nvPr/>
        </p:nvSpPr>
        <p:spPr>
          <a:xfrm>
            <a:off x="5955300" y="6526700"/>
            <a:ext cx="2854468" cy="203779"/>
          </a:xfrm>
          <a:custGeom>
            <a:avLst/>
            <a:gdLst/>
            <a:ahLst/>
            <a:cxnLst/>
            <a:rect l="l" t="t" r="r" b="b"/>
            <a:pathLst>
              <a:path w="2854468" h="203779" extrusionOk="0">
                <a:moveTo>
                  <a:pt x="0" y="0"/>
                </a:moveTo>
                <a:lnTo>
                  <a:pt x="2854468" y="0"/>
                </a:lnTo>
                <a:lnTo>
                  <a:pt x="2854468" y="203779"/>
                </a:lnTo>
                <a:lnTo>
                  <a:pt x="0" y="203779"/>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29" name="Google Shape;529;p16">
            <a:extLst>
              <a:ext uri="{FF2B5EF4-FFF2-40B4-BE49-F238E27FC236}">
                <a16:creationId xmlns:a16="http://schemas.microsoft.com/office/drawing/2014/main" id="{D4DDBA6A-C23C-8A1E-34E7-7BD1E01910ED}"/>
              </a:ext>
            </a:extLst>
          </p:cNvPr>
          <p:cNvSpPr/>
          <p:nvPr/>
        </p:nvSpPr>
        <p:spPr>
          <a:xfrm rot="-540814">
            <a:off x="1901759" y="987713"/>
            <a:ext cx="577486" cy="715639"/>
          </a:xfrm>
          <a:custGeom>
            <a:avLst/>
            <a:gdLst/>
            <a:ahLst/>
            <a:cxnLst/>
            <a:rect l="l" t="t" r="r" b="b"/>
            <a:pathLst>
              <a:path w="577486" h="715639" extrusionOk="0">
                <a:moveTo>
                  <a:pt x="0" y="0"/>
                </a:moveTo>
                <a:lnTo>
                  <a:pt x="577486" y="0"/>
                </a:lnTo>
                <a:lnTo>
                  <a:pt x="577486" y="715638"/>
                </a:lnTo>
                <a:lnTo>
                  <a:pt x="0" y="715638"/>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30" name="Google Shape;530;p16">
            <a:extLst>
              <a:ext uri="{FF2B5EF4-FFF2-40B4-BE49-F238E27FC236}">
                <a16:creationId xmlns:a16="http://schemas.microsoft.com/office/drawing/2014/main" id="{EE2E0DAF-7633-4C23-5B1A-2A8167DB0D79}"/>
              </a:ext>
            </a:extLst>
          </p:cNvPr>
          <p:cNvSpPr/>
          <p:nvPr/>
        </p:nvSpPr>
        <p:spPr>
          <a:xfrm rot="1015447">
            <a:off x="16762456" y="7581098"/>
            <a:ext cx="712651" cy="584007"/>
          </a:xfrm>
          <a:custGeom>
            <a:avLst/>
            <a:gdLst/>
            <a:ahLst/>
            <a:cxnLst/>
            <a:rect l="l" t="t" r="r" b="b"/>
            <a:pathLst>
              <a:path w="712651" h="584007" extrusionOk="0">
                <a:moveTo>
                  <a:pt x="0" y="0"/>
                </a:moveTo>
                <a:lnTo>
                  <a:pt x="712651" y="0"/>
                </a:lnTo>
                <a:lnTo>
                  <a:pt x="712651" y="584007"/>
                </a:lnTo>
                <a:lnTo>
                  <a:pt x="0" y="584007"/>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31" name="Google Shape;531;p16">
            <a:extLst>
              <a:ext uri="{FF2B5EF4-FFF2-40B4-BE49-F238E27FC236}">
                <a16:creationId xmlns:a16="http://schemas.microsoft.com/office/drawing/2014/main" id="{5EC7F880-24F4-71C0-B018-C680189A85F5}"/>
              </a:ext>
            </a:extLst>
          </p:cNvPr>
          <p:cNvSpPr/>
          <p:nvPr/>
        </p:nvSpPr>
        <p:spPr>
          <a:xfrm rot="489159">
            <a:off x="16156162" y="7873101"/>
            <a:ext cx="1073446" cy="771949"/>
          </a:xfrm>
          <a:custGeom>
            <a:avLst/>
            <a:gdLst/>
            <a:ahLst/>
            <a:cxnLst/>
            <a:rect l="l" t="t" r="r" b="b"/>
            <a:pathLst>
              <a:path w="1073446" h="771949" extrusionOk="0">
                <a:moveTo>
                  <a:pt x="0" y="0"/>
                </a:moveTo>
                <a:lnTo>
                  <a:pt x="1073445" y="0"/>
                </a:lnTo>
                <a:lnTo>
                  <a:pt x="1073445" y="771949"/>
                </a:lnTo>
                <a:lnTo>
                  <a:pt x="0" y="771949"/>
                </a:lnTo>
                <a:lnTo>
                  <a:pt x="0" y="0"/>
                </a:lnTo>
                <a:close/>
              </a:path>
            </a:pathLst>
          </a:custGeom>
          <a:blipFill rotWithShape="1">
            <a:blip r:embed="rId1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32" name="Google Shape;532;p16">
            <a:extLst>
              <a:ext uri="{FF2B5EF4-FFF2-40B4-BE49-F238E27FC236}">
                <a16:creationId xmlns:a16="http://schemas.microsoft.com/office/drawing/2014/main" id="{9E83B491-3517-0A6A-EFCA-8B195C780F47}"/>
              </a:ext>
            </a:extLst>
          </p:cNvPr>
          <p:cNvSpPr/>
          <p:nvPr/>
        </p:nvSpPr>
        <p:spPr>
          <a:xfrm rot="668035">
            <a:off x="1234438" y="1236932"/>
            <a:ext cx="1030121" cy="1144242"/>
          </a:xfrm>
          <a:custGeom>
            <a:avLst/>
            <a:gdLst/>
            <a:ahLst/>
            <a:cxnLst/>
            <a:rect l="l" t="t" r="r" b="b"/>
            <a:pathLst>
              <a:path w="1030121" h="1144242" extrusionOk="0">
                <a:moveTo>
                  <a:pt x="0" y="0"/>
                </a:moveTo>
                <a:lnTo>
                  <a:pt x="1030121" y="0"/>
                </a:lnTo>
                <a:lnTo>
                  <a:pt x="1030121" y="1144242"/>
                </a:lnTo>
                <a:lnTo>
                  <a:pt x="0" y="1144242"/>
                </a:lnTo>
                <a:lnTo>
                  <a:pt x="0" y="0"/>
                </a:lnTo>
                <a:close/>
              </a:path>
            </a:pathLst>
          </a:custGeom>
          <a:blipFill rotWithShape="1">
            <a:blip r:embed="rId11"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 name="Google Shape;516;p16">
            <a:extLst>
              <a:ext uri="{FF2B5EF4-FFF2-40B4-BE49-F238E27FC236}">
                <a16:creationId xmlns:a16="http://schemas.microsoft.com/office/drawing/2014/main" id="{D206BE00-D933-72AE-C092-B0CF5ED1CE12}"/>
              </a:ext>
            </a:extLst>
          </p:cNvPr>
          <p:cNvSpPr txBox="1"/>
          <p:nvPr/>
        </p:nvSpPr>
        <p:spPr>
          <a:xfrm>
            <a:off x="12549696" y="5956234"/>
            <a:ext cx="3265925" cy="1127222"/>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19978"/>
              </a:lnSpc>
              <a:spcBef>
                <a:spcPts val="0"/>
              </a:spcBef>
              <a:spcAft>
                <a:spcPts val="0"/>
              </a:spcAft>
              <a:buClrTx/>
              <a:buSzTx/>
              <a:buFontTx/>
              <a:buNone/>
              <a:tabLst/>
              <a:defRPr/>
            </a:pPr>
            <a:r>
              <a:rPr kumimoji="0" lang="en-US" sz="3684" b="0" i="0" u="none" strike="noStrike" kern="1200" cap="none" spc="0" normalizeH="0" baseline="0" noProof="0">
                <a:ln>
                  <a:noFill/>
                </a:ln>
                <a:solidFill>
                  <a:srgbClr val="203D4C"/>
                </a:solidFill>
                <a:effectLst/>
                <a:uLnTx/>
                <a:uFillTx/>
                <a:latin typeface="Work Sans"/>
                <a:ea typeface="Work Sans"/>
                <a:cs typeface="Work Sans"/>
                <a:sym typeface="Work Sans"/>
              </a:rPr>
              <a:t>Dina vanor online</a:t>
            </a:r>
            <a:endParaRPr kumimoji="0" sz="1800" b="0" i="0" u="none" strike="noStrike" kern="1200" cap="none" spc="0" normalizeH="0" baseline="0" noProof="0">
              <a:ln>
                <a:noFill/>
              </a:ln>
              <a:solidFill>
                <a:srgbClr val="000000"/>
              </a:solidFill>
              <a:effectLst/>
              <a:uLnTx/>
              <a:uFillTx/>
              <a:latin typeface="Arial"/>
              <a:ea typeface="+mn-ea"/>
              <a:cs typeface="+mn-cs"/>
            </a:endParaRPr>
          </a:p>
        </p:txBody>
      </p:sp>
      <p:grpSp>
        <p:nvGrpSpPr>
          <p:cNvPr id="3" name="Google Shape;519;p16">
            <a:extLst>
              <a:ext uri="{FF2B5EF4-FFF2-40B4-BE49-F238E27FC236}">
                <a16:creationId xmlns:a16="http://schemas.microsoft.com/office/drawing/2014/main" id="{91C8BFCF-4F3D-EE41-AA5A-DE7ABA5C6975}"/>
              </a:ext>
            </a:extLst>
          </p:cNvPr>
          <p:cNvGrpSpPr/>
          <p:nvPr/>
        </p:nvGrpSpPr>
        <p:grpSpPr>
          <a:xfrm>
            <a:off x="12949746" y="4201269"/>
            <a:ext cx="2188738" cy="2168294"/>
            <a:chOff x="-1" y="0"/>
            <a:chExt cx="2918318" cy="2891059"/>
          </a:xfrm>
        </p:grpSpPr>
        <p:sp>
          <p:nvSpPr>
            <p:cNvPr id="4" name="Google Shape;520;p16">
              <a:extLst>
                <a:ext uri="{FF2B5EF4-FFF2-40B4-BE49-F238E27FC236}">
                  <a16:creationId xmlns:a16="http://schemas.microsoft.com/office/drawing/2014/main" id="{095F28CC-6FDA-8040-812B-F90572F495CF}"/>
                </a:ext>
              </a:extLst>
            </p:cNvPr>
            <p:cNvSpPr/>
            <p:nvPr/>
          </p:nvSpPr>
          <p:spPr>
            <a:xfrm>
              <a:off x="1151962" y="815016"/>
              <a:ext cx="782487" cy="1261026"/>
            </a:xfrm>
            <a:custGeom>
              <a:avLst/>
              <a:gdLst/>
              <a:ahLst/>
              <a:cxnLst/>
              <a:rect l="l" t="t" r="r" b="b"/>
              <a:pathLst>
                <a:path w="782487" h="1261026" extrusionOk="0">
                  <a:moveTo>
                    <a:pt x="0" y="0"/>
                  </a:moveTo>
                  <a:lnTo>
                    <a:pt x="782487" y="0"/>
                  </a:lnTo>
                  <a:lnTo>
                    <a:pt x="782487" y="1261026"/>
                  </a:lnTo>
                  <a:lnTo>
                    <a:pt x="0" y="1261026"/>
                  </a:lnTo>
                  <a:lnTo>
                    <a:pt x="0" y="0"/>
                  </a:lnTo>
                  <a:close/>
                </a:path>
              </a:pathLst>
            </a:custGeom>
            <a:blipFill rotWithShape="1">
              <a:blip r:embed="rId12"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5" name="Google Shape;521;p16">
              <a:extLst>
                <a:ext uri="{FF2B5EF4-FFF2-40B4-BE49-F238E27FC236}">
                  <a16:creationId xmlns:a16="http://schemas.microsoft.com/office/drawing/2014/main" id="{745EA794-E015-AC42-3F78-790862861628}"/>
                </a:ext>
              </a:extLst>
            </p:cNvPr>
            <p:cNvSpPr/>
            <p:nvPr/>
          </p:nvSpPr>
          <p:spPr>
            <a:xfrm rot="-2353381">
              <a:off x="379080" y="461198"/>
              <a:ext cx="2160157" cy="1968662"/>
            </a:xfrm>
            <a:custGeom>
              <a:avLst/>
              <a:gdLst/>
              <a:ahLst/>
              <a:cxnLst/>
              <a:rect l="l" t="t" r="r" b="b"/>
              <a:pathLst>
                <a:path w="2160157" h="1968662" extrusionOk="0">
                  <a:moveTo>
                    <a:pt x="0" y="0"/>
                  </a:moveTo>
                  <a:lnTo>
                    <a:pt x="2160157" y="0"/>
                  </a:lnTo>
                  <a:lnTo>
                    <a:pt x="2160157" y="1968662"/>
                  </a:lnTo>
                  <a:lnTo>
                    <a:pt x="0" y="1968662"/>
                  </a:lnTo>
                  <a:lnTo>
                    <a:pt x="0" y="0"/>
                  </a:lnTo>
                  <a:close/>
                </a:path>
              </a:pathLst>
            </a:custGeom>
            <a:blipFill rotWithShape="1">
              <a:blip r:embed="rId13"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grpSp>
      <p:sp>
        <p:nvSpPr>
          <p:cNvPr id="6" name="Google Shape;528;p16">
            <a:extLst>
              <a:ext uri="{FF2B5EF4-FFF2-40B4-BE49-F238E27FC236}">
                <a16:creationId xmlns:a16="http://schemas.microsoft.com/office/drawing/2014/main" id="{9BF1DDE4-0F82-63E3-4608-C4B412DCB115}"/>
              </a:ext>
            </a:extLst>
          </p:cNvPr>
          <p:cNvSpPr/>
          <p:nvPr/>
        </p:nvSpPr>
        <p:spPr>
          <a:xfrm flipH="1">
            <a:off x="12862613" y="7281576"/>
            <a:ext cx="2640091" cy="188475"/>
          </a:xfrm>
          <a:custGeom>
            <a:avLst/>
            <a:gdLst/>
            <a:ahLst/>
            <a:cxnLst/>
            <a:rect l="l" t="t" r="r" b="b"/>
            <a:pathLst>
              <a:path w="2640091" h="188475" extrusionOk="0">
                <a:moveTo>
                  <a:pt x="2640092" y="0"/>
                </a:moveTo>
                <a:lnTo>
                  <a:pt x="0" y="0"/>
                </a:lnTo>
                <a:lnTo>
                  <a:pt x="0" y="188475"/>
                </a:lnTo>
                <a:lnTo>
                  <a:pt x="2640092" y="188475"/>
                </a:lnTo>
                <a:lnTo>
                  <a:pt x="2640092"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7" name="Freeform 20">
            <a:extLst>
              <a:ext uri="{FF2B5EF4-FFF2-40B4-BE49-F238E27FC236}">
                <a16:creationId xmlns:a16="http://schemas.microsoft.com/office/drawing/2014/main" id="{9C2A4969-3676-E43D-ECEE-9B2DEE91C9B1}"/>
              </a:ext>
            </a:extLst>
          </p:cNvPr>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Google Shape;221;p6">
            <a:extLst>
              <a:ext uri="{FF2B5EF4-FFF2-40B4-BE49-F238E27FC236}">
                <a16:creationId xmlns:a16="http://schemas.microsoft.com/office/drawing/2014/main" id="{935E3444-4C99-D686-E9E7-A5F1B520B91D}"/>
              </a:ext>
            </a:extLst>
          </p:cNvPr>
          <p:cNvSpPr txBox="1"/>
          <p:nvPr/>
        </p:nvSpPr>
        <p:spPr>
          <a:xfrm>
            <a:off x="13662001" y="9249621"/>
            <a:ext cx="3852486" cy="443198"/>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152832"/>
                </a:solidFill>
                <a:effectLst/>
                <a:uLnTx/>
                <a:uFillTx/>
                <a:latin typeface="Work Sans"/>
                <a:ea typeface="Work Sans"/>
                <a:cs typeface="Work Sans"/>
                <a:sym typeface="Work Sans"/>
              </a:rPr>
              <a:t>Vad</a:t>
            </a:r>
            <a:r>
              <a:rPr lang="en-US" sz="2400" kern="0" dirty="0">
                <a:solidFill>
                  <a:srgbClr val="152832"/>
                </a:solidFill>
                <a:latin typeface="Work Sans"/>
                <a:ea typeface="Work Sans"/>
                <a:cs typeface="Work Sans"/>
                <a:sym typeface="Work Sans"/>
              </a:rPr>
              <a:t> </a:t>
            </a:r>
            <a:r>
              <a:rPr lang="en-US" sz="2400" kern="0" dirty="0" err="1">
                <a:solidFill>
                  <a:srgbClr val="152832"/>
                </a:solidFill>
                <a:latin typeface="Work Sans"/>
                <a:ea typeface="Work Sans"/>
                <a:cs typeface="Work Sans"/>
                <a:sym typeface="Work Sans"/>
              </a:rPr>
              <a:t>behöver</a:t>
            </a:r>
            <a:r>
              <a:rPr lang="en-US" sz="2400" kern="0" dirty="0">
                <a:solidFill>
                  <a:srgbClr val="152832"/>
                </a:solidFill>
                <a:latin typeface="Work Sans"/>
                <a:ea typeface="Work Sans"/>
                <a:cs typeface="Work Sans"/>
                <a:sym typeface="Work Sans"/>
              </a:rPr>
              <a:t> du </a:t>
            </a:r>
            <a:r>
              <a:rPr lang="en-US" sz="2400" kern="0" dirty="0" err="1">
                <a:solidFill>
                  <a:srgbClr val="152832"/>
                </a:solidFill>
                <a:latin typeface="Work Sans"/>
                <a:ea typeface="Work Sans"/>
                <a:cs typeface="Work Sans"/>
                <a:sym typeface="Work Sans"/>
              </a:rPr>
              <a:t>skydda</a:t>
            </a:r>
            <a:r>
              <a:rPr kumimoji="0" lang="en-US" sz="2400" b="0" i="0" u="none" strike="noStrike" kern="0" cap="none" spc="0" normalizeH="0" baseline="0" noProof="0" dirty="0">
                <a:ln>
                  <a:noFill/>
                </a:ln>
                <a:solidFill>
                  <a:srgbClr val="152832"/>
                </a:solidFill>
                <a:effectLst/>
                <a:uLnTx/>
                <a:uFillTx/>
                <a:latin typeface="Work Sans"/>
                <a:ea typeface="Work Sans"/>
                <a:cs typeface="Work Sans"/>
                <a:sym typeface="Work Sans"/>
              </a:rPr>
              <a:t>?</a:t>
            </a:r>
            <a:endParaRPr kumimoji="0" sz="1400" b="0" i="0" u="none" strike="noStrike" kern="0" cap="none" spc="0" normalizeH="0" baseline="0" noProof="0" dirty="0">
              <a:ln>
                <a:noFill/>
              </a:ln>
              <a:solidFill>
                <a:srgbClr val="152832"/>
              </a:solidFill>
              <a:effectLst/>
              <a:uLnTx/>
              <a:uFillTx/>
              <a:latin typeface="Arial"/>
              <a:ea typeface="+mn-ea"/>
              <a:cs typeface="Arial"/>
              <a:sym typeface="Arial"/>
            </a:endParaRPr>
          </a:p>
        </p:txBody>
      </p:sp>
      <p:sp>
        <p:nvSpPr>
          <p:cNvPr id="9" name="Google Shape;524;p16">
            <a:extLst>
              <a:ext uri="{FF2B5EF4-FFF2-40B4-BE49-F238E27FC236}">
                <a16:creationId xmlns:a16="http://schemas.microsoft.com/office/drawing/2014/main" id="{8BE06C84-1FF3-67EC-919F-8FDEAC718D72}"/>
              </a:ext>
            </a:extLst>
          </p:cNvPr>
          <p:cNvSpPr/>
          <p:nvPr/>
        </p:nvSpPr>
        <p:spPr>
          <a:xfrm flipH="1">
            <a:off x="8077200" y="2628900"/>
            <a:ext cx="2854468" cy="203779"/>
          </a:xfrm>
          <a:custGeom>
            <a:avLst/>
            <a:gdLst/>
            <a:ahLst/>
            <a:cxnLst/>
            <a:rect l="l" t="t" r="r" b="b"/>
            <a:pathLst>
              <a:path w="2854468" h="203779" extrusionOk="0">
                <a:moveTo>
                  <a:pt x="2854468" y="0"/>
                </a:moveTo>
                <a:lnTo>
                  <a:pt x="0" y="0"/>
                </a:lnTo>
                <a:lnTo>
                  <a:pt x="0" y="203779"/>
                </a:lnTo>
                <a:lnTo>
                  <a:pt x="2854468" y="203779"/>
                </a:lnTo>
                <a:lnTo>
                  <a:pt x="2854468"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1" name="Google Shape;525;p16">
            <a:extLst>
              <a:ext uri="{FF2B5EF4-FFF2-40B4-BE49-F238E27FC236}">
                <a16:creationId xmlns:a16="http://schemas.microsoft.com/office/drawing/2014/main" id="{1D53387C-4813-9CC5-91FC-916F524CE391}"/>
              </a:ext>
            </a:extLst>
          </p:cNvPr>
          <p:cNvSpPr/>
          <p:nvPr/>
        </p:nvSpPr>
        <p:spPr>
          <a:xfrm flipH="1">
            <a:off x="2450605" y="7285761"/>
            <a:ext cx="2854468" cy="203779"/>
          </a:xfrm>
          <a:custGeom>
            <a:avLst/>
            <a:gdLst/>
            <a:ahLst/>
            <a:cxnLst/>
            <a:rect l="l" t="t" r="r" b="b"/>
            <a:pathLst>
              <a:path w="2854468" h="203779" extrusionOk="0">
                <a:moveTo>
                  <a:pt x="2854468" y="0"/>
                </a:moveTo>
                <a:lnTo>
                  <a:pt x="0" y="0"/>
                </a:lnTo>
                <a:lnTo>
                  <a:pt x="0" y="203779"/>
                </a:lnTo>
                <a:lnTo>
                  <a:pt x="2854468" y="203779"/>
                </a:lnTo>
                <a:lnTo>
                  <a:pt x="2854468"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 name="Google Shape;527;p16">
            <a:extLst>
              <a:ext uri="{FF2B5EF4-FFF2-40B4-BE49-F238E27FC236}">
                <a16:creationId xmlns:a16="http://schemas.microsoft.com/office/drawing/2014/main" id="{69BE3178-6B57-3EF1-9A18-A52DFE053081}"/>
              </a:ext>
            </a:extLst>
          </p:cNvPr>
          <p:cNvSpPr/>
          <p:nvPr/>
        </p:nvSpPr>
        <p:spPr>
          <a:xfrm flipH="1">
            <a:off x="9392627" y="6556684"/>
            <a:ext cx="2344324" cy="167360"/>
          </a:xfrm>
          <a:custGeom>
            <a:avLst/>
            <a:gdLst/>
            <a:ahLst/>
            <a:cxnLst/>
            <a:rect l="l" t="t" r="r" b="b"/>
            <a:pathLst>
              <a:path w="2344324" h="167360" extrusionOk="0">
                <a:moveTo>
                  <a:pt x="2344324" y="0"/>
                </a:moveTo>
                <a:lnTo>
                  <a:pt x="0" y="0"/>
                </a:lnTo>
                <a:lnTo>
                  <a:pt x="0" y="167360"/>
                </a:lnTo>
                <a:lnTo>
                  <a:pt x="2344324" y="167360"/>
                </a:lnTo>
                <a:lnTo>
                  <a:pt x="2344324"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1320987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2B5165"/>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2261985" y="2252460"/>
            <a:ext cx="9876350" cy="5371429"/>
            <a:chOff x="0" y="0"/>
            <a:chExt cx="1028673" cy="559462"/>
          </a:xfrm>
        </p:grpSpPr>
        <p:sp>
          <p:nvSpPr>
            <p:cNvPr id="3" name="Freeform 3"/>
            <p:cNvSpPr/>
            <p:nvPr/>
          </p:nvSpPr>
          <p:spPr>
            <a:xfrm>
              <a:off x="0" y="0"/>
              <a:ext cx="1028673" cy="559462"/>
            </a:xfrm>
            <a:custGeom>
              <a:avLst/>
              <a:gdLst/>
              <a:ahLst/>
              <a:cxnLst/>
              <a:rect l="l" t="t" r="r" b="b"/>
              <a:pathLst>
                <a:path w="1028673" h="559462">
                  <a:moveTo>
                    <a:pt x="1028673" y="559462"/>
                  </a:moveTo>
                  <a:lnTo>
                    <a:pt x="0" y="559462"/>
                  </a:lnTo>
                  <a:lnTo>
                    <a:pt x="0" y="0"/>
                  </a:lnTo>
                  <a:lnTo>
                    <a:pt x="1028673" y="559462"/>
                  </a:lnTo>
                  <a:close/>
                </a:path>
              </a:pathLst>
            </a:custGeom>
            <a:solidFill>
              <a:srgbClr val="2B4D6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p:cNvSpPr txBox="1"/>
            <p:nvPr/>
          </p:nvSpPr>
          <p:spPr>
            <a:xfrm>
              <a:off x="0" y="270206"/>
              <a:ext cx="514337" cy="288066"/>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p:cNvSpPr/>
          <p:nvPr/>
        </p:nvSpPr>
        <p:spPr>
          <a:xfrm>
            <a:off x="3155220" y="1325475"/>
            <a:ext cx="12410046" cy="8744880"/>
          </a:xfrm>
          <a:custGeom>
            <a:avLst/>
            <a:gdLst/>
            <a:ahLst/>
            <a:cxnLst/>
            <a:rect l="l" t="t" r="r" b="b"/>
            <a:pathLst>
              <a:path w="12410046" h="8744880">
                <a:moveTo>
                  <a:pt x="0" y="0"/>
                </a:moveTo>
                <a:lnTo>
                  <a:pt x="12410046" y="0"/>
                </a:lnTo>
                <a:lnTo>
                  <a:pt x="12410046" y="8744880"/>
                </a:lnTo>
                <a:lnTo>
                  <a:pt x="0" y="87448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6" name="Group 6"/>
          <p:cNvGrpSpPr/>
          <p:nvPr/>
        </p:nvGrpSpPr>
        <p:grpSpPr>
          <a:xfrm>
            <a:off x="3466070" y="1797908"/>
            <a:ext cx="11287887" cy="6524339"/>
            <a:chOff x="0" y="0"/>
            <a:chExt cx="15050515" cy="8699119"/>
          </a:xfrm>
        </p:grpSpPr>
        <p:sp>
          <p:nvSpPr>
            <p:cNvPr id="7" name="Freeform 7"/>
            <p:cNvSpPr/>
            <p:nvPr/>
          </p:nvSpPr>
          <p:spPr>
            <a:xfrm>
              <a:off x="0" y="0"/>
              <a:ext cx="15050515" cy="8699119"/>
            </a:xfrm>
            <a:custGeom>
              <a:avLst/>
              <a:gdLst/>
              <a:ahLst/>
              <a:cxnLst/>
              <a:rect l="l" t="t" r="r" b="b"/>
              <a:pathLst>
                <a:path w="15050515" h="8699119">
                  <a:moveTo>
                    <a:pt x="0" y="0"/>
                  </a:moveTo>
                  <a:lnTo>
                    <a:pt x="15050515" y="0"/>
                  </a:lnTo>
                  <a:lnTo>
                    <a:pt x="15050515" y="8699119"/>
                  </a:lnTo>
                  <a:lnTo>
                    <a:pt x="0" y="8699119"/>
                  </a:lnTo>
                  <a:close/>
                </a:path>
              </a:pathLst>
            </a:custGeom>
            <a:solidFill>
              <a:srgbClr val="2B516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a:grpSpLocks noChangeAspect="1"/>
          </p:cNvGrpSpPr>
          <p:nvPr/>
        </p:nvGrpSpPr>
        <p:grpSpPr>
          <a:xfrm>
            <a:off x="13508182" y="267710"/>
            <a:ext cx="4309794" cy="535812"/>
            <a:chOff x="0" y="0"/>
            <a:chExt cx="5746392" cy="714416"/>
          </a:xfrm>
        </p:grpSpPr>
        <p:sp>
          <p:nvSpPr>
            <p:cNvPr id="9" name="Freeform 9"/>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5"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Freeform 11"/>
          <p:cNvSpPr/>
          <p:nvPr/>
        </p:nvSpPr>
        <p:spPr>
          <a:xfrm rot="-448369">
            <a:off x="16342912" y="4268758"/>
            <a:ext cx="1458190" cy="1535391"/>
          </a:xfrm>
          <a:custGeom>
            <a:avLst/>
            <a:gdLst/>
            <a:ahLst/>
            <a:cxnLst/>
            <a:rect l="l" t="t" r="r" b="b"/>
            <a:pathLst>
              <a:path w="1458190" h="1535391">
                <a:moveTo>
                  <a:pt x="0" y="0"/>
                </a:moveTo>
                <a:lnTo>
                  <a:pt x="1458190" y="0"/>
                </a:lnTo>
                <a:lnTo>
                  <a:pt x="1458190" y="1535391"/>
                </a:lnTo>
                <a:lnTo>
                  <a:pt x="0" y="1535391"/>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p:cNvSpPr/>
          <p:nvPr/>
        </p:nvSpPr>
        <p:spPr>
          <a:xfrm rot="-448369">
            <a:off x="16031391" y="4029572"/>
            <a:ext cx="773069" cy="1082345"/>
          </a:xfrm>
          <a:custGeom>
            <a:avLst/>
            <a:gdLst/>
            <a:ahLst/>
            <a:cxnLst/>
            <a:rect l="l" t="t" r="r" b="b"/>
            <a:pathLst>
              <a:path w="773069" h="1082345">
                <a:moveTo>
                  <a:pt x="0" y="0"/>
                </a:moveTo>
                <a:lnTo>
                  <a:pt x="773069" y="0"/>
                </a:lnTo>
                <a:lnTo>
                  <a:pt x="773069" y="1082345"/>
                </a:lnTo>
                <a:lnTo>
                  <a:pt x="0" y="1082345"/>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p:cNvSpPr/>
          <p:nvPr/>
        </p:nvSpPr>
        <p:spPr>
          <a:xfrm rot="-829263">
            <a:off x="1467791" y="6052239"/>
            <a:ext cx="967357" cy="957660"/>
          </a:xfrm>
          <a:custGeom>
            <a:avLst/>
            <a:gdLst/>
            <a:ahLst/>
            <a:cxnLst/>
            <a:rect l="l" t="t" r="r" b="b"/>
            <a:pathLst>
              <a:path w="967357" h="957660">
                <a:moveTo>
                  <a:pt x="0" y="0"/>
                </a:moveTo>
                <a:lnTo>
                  <a:pt x="967357" y="0"/>
                </a:lnTo>
                <a:lnTo>
                  <a:pt x="967357" y="957659"/>
                </a:lnTo>
                <a:lnTo>
                  <a:pt x="0" y="95765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Freeform 14"/>
          <p:cNvSpPr/>
          <p:nvPr/>
        </p:nvSpPr>
        <p:spPr>
          <a:xfrm>
            <a:off x="14396637" y="9620250"/>
            <a:ext cx="2532885" cy="180821"/>
          </a:xfrm>
          <a:custGeom>
            <a:avLst/>
            <a:gdLst/>
            <a:ahLst/>
            <a:cxnLst/>
            <a:rect l="l" t="t" r="r" b="b"/>
            <a:pathLst>
              <a:path w="2532885" h="180821">
                <a:moveTo>
                  <a:pt x="0" y="0"/>
                </a:moveTo>
                <a:lnTo>
                  <a:pt x="2532885" y="0"/>
                </a:lnTo>
                <a:lnTo>
                  <a:pt x="2532885" y="180821"/>
                </a:lnTo>
                <a:lnTo>
                  <a:pt x="0" y="180821"/>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p:cNvSpPr txBox="1"/>
          <p:nvPr/>
        </p:nvSpPr>
        <p:spPr>
          <a:xfrm rot="-288675">
            <a:off x="1033865" y="6902074"/>
            <a:ext cx="670282" cy="64008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sp>
        <p:nvSpPr>
          <p:cNvPr id="18" name="TextBox 18"/>
          <p:cNvSpPr txBox="1"/>
          <p:nvPr/>
        </p:nvSpPr>
        <p:spPr>
          <a:xfrm>
            <a:off x="13508182" y="9248775"/>
            <a:ext cx="3906461" cy="371475"/>
          </a:xfrm>
          <a:prstGeom prst="rect">
            <a:avLst/>
          </a:prstGeom>
        </p:spPr>
        <p:txBody>
          <a:bodyPr lIns="0" tIns="0" rIns="0" bIns="0" rtlCol="0" anchor="t">
            <a:spAutoFit/>
          </a:bodyPr>
          <a:lstStyle/>
          <a:p>
            <a:pPr marL="0" marR="0" lvl="0" indent="0" algn="r" defTabSz="914400" rtl="0" eaLnBrk="1" fontAlgn="auto" latinLnBrk="0" hangingPunct="1">
              <a:lnSpc>
                <a:spcPts val="2879"/>
              </a:lnSpc>
              <a:spcBef>
                <a:spcPts val="0"/>
              </a:spcBef>
              <a:spcAft>
                <a:spcPts val="0"/>
              </a:spcAft>
              <a:buClrTx/>
              <a:buSzTx/>
              <a:buFontTx/>
              <a:buNone/>
              <a:tabLst/>
              <a:defRPr/>
            </a:pPr>
            <a:r>
              <a:rPr kumimoji="0" lang="en-US" sz="2400" b="0" i="0" u="none" strike="noStrike" kern="1200" cap="none" spc="0" normalizeH="0" baseline="0" noProof="0">
                <a:ln>
                  <a:noFill/>
                </a:ln>
                <a:solidFill>
                  <a:srgbClr val="B0C198"/>
                </a:solidFill>
                <a:effectLst/>
                <a:uLnTx/>
                <a:uFillTx/>
                <a:latin typeface="Work Sans"/>
                <a:ea typeface="Work Sans"/>
                <a:cs typeface="Work Sans"/>
                <a:sym typeface="Work Sans"/>
              </a:rPr>
              <a:t>Vad behöver du skydda?</a:t>
            </a:r>
          </a:p>
        </p:txBody>
      </p:sp>
      <p:pic>
        <p:nvPicPr>
          <p:cNvPr id="19" name="Onlinemedia 18" title="Tänk säkert Roger">
            <a:hlinkClick r:id="" action="ppaction://noaction"/>
            <a:extLst>
              <a:ext uri="{FF2B5EF4-FFF2-40B4-BE49-F238E27FC236}">
                <a16:creationId xmlns:a16="http://schemas.microsoft.com/office/drawing/2014/main" id="{92C2B5A8-9DB0-F410-F016-5AC5A790E79C}"/>
              </a:ext>
            </a:extLst>
          </p:cNvPr>
          <p:cNvPicPr>
            <a:picLocks noRot="1" noChangeAspect="1"/>
          </p:cNvPicPr>
          <p:nvPr>
            <a:videoFile r:link="rId1"/>
          </p:nvPr>
        </p:nvPicPr>
        <p:blipFill>
          <a:blip r:embed="rId10"/>
          <a:stretch>
            <a:fillRect/>
          </a:stretch>
        </p:blipFill>
        <p:spPr>
          <a:xfrm>
            <a:off x="3472966" y="1781848"/>
            <a:ext cx="11493500" cy="6532960"/>
          </a:xfrm>
          <a:prstGeom prst="rect">
            <a:avLst/>
          </a:prstGeom>
        </p:spPr>
      </p:pic>
      <p:sp>
        <p:nvSpPr>
          <p:cNvPr id="16" name="Freeform 16"/>
          <p:cNvSpPr/>
          <p:nvPr/>
        </p:nvSpPr>
        <p:spPr>
          <a:xfrm rot="537302">
            <a:off x="11569455" y="1287314"/>
            <a:ext cx="4912630" cy="2540919"/>
          </a:xfrm>
          <a:custGeom>
            <a:avLst/>
            <a:gdLst/>
            <a:ahLst/>
            <a:cxnLst/>
            <a:rect l="l" t="t" r="r" b="b"/>
            <a:pathLst>
              <a:path w="4912630" h="2540919">
                <a:moveTo>
                  <a:pt x="0" y="0"/>
                </a:moveTo>
                <a:lnTo>
                  <a:pt x="4912630" y="0"/>
                </a:lnTo>
                <a:lnTo>
                  <a:pt x="4912630" y="2540919"/>
                </a:lnTo>
                <a:lnTo>
                  <a:pt x="0" y="2540919"/>
                </a:lnTo>
                <a:lnTo>
                  <a:pt x="0" y="0"/>
                </a:lnTo>
                <a:close/>
              </a:path>
            </a:pathLst>
          </a:custGeom>
          <a:blipFill>
            <a:blip r:embed="rId11" cstate="screen">
              <a:extLst>
                <a:ext uri="{28A0092B-C50C-407E-A947-70E740481C1C}">
                  <a14:useLocalDpi xmlns:a14="http://schemas.microsoft.com/office/drawing/2010/main"/>
                </a:ext>
              </a:extLst>
            </a:blip>
            <a:stretch>
              <a:fillRect l="-166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10" descr="En bild som visar svart och vit, cirkel, svart, design&#10;&#10;AI-genererat innehåll kan vara felaktigt.">
            <a:extLst>
              <a:ext uri="{FF2B5EF4-FFF2-40B4-BE49-F238E27FC236}">
                <a16:creationId xmlns:a16="http://schemas.microsoft.com/office/drawing/2014/main" id="{B9D083B1-0791-4809-E78E-D56EB15338AB}"/>
              </a:ext>
            </a:extLst>
          </p:cNvPr>
          <p:cNvSpPr/>
          <p:nvPr/>
        </p:nvSpPr>
        <p:spPr>
          <a:xfrm rot="19122644">
            <a:off x="707104" y="6794878"/>
            <a:ext cx="1320608" cy="1100086"/>
          </a:xfrm>
          <a:custGeom>
            <a:avLst/>
            <a:gdLst/>
            <a:ahLst/>
            <a:cxnLst/>
            <a:rect l="l" t="t" r="r" b="b"/>
            <a:pathLst>
              <a:path w="1320608" h="1100086">
                <a:moveTo>
                  <a:pt x="0" y="0"/>
                </a:moveTo>
                <a:lnTo>
                  <a:pt x="1320608" y="0"/>
                </a:lnTo>
                <a:lnTo>
                  <a:pt x="1320608" y="1100086"/>
                </a:lnTo>
                <a:lnTo>
                  <a:pt x="0" y="1100086"/>
                </a:lnTo>
                <a:lnTo>
                  <a:pt x="0" y="0"/>
                </a:lnTo>
                <a:close/>
              </a:path>
            </a:pathLst>
          </a:custGeom>
          <a:blipFill>
            <a:blip r:embed="rId12"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0631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682241"/>
        </a:solidFill>
        <a:effectLst/>
      </p:bgPr>
    </p:bg>
    <p:spTree>
      <p:nvGrpSpPr>
        <p:cNvPr id="1" name="Shape 564"/>
        <p:cNvGrpSpPr/>
        <p:nvPr/>
      </p:nvGrpSpPr>
      <p:grpSpPr>
        <a:xfrm>
          <a:off x="0" y="0"/>
          <a:ext cx="0" cy="0"/>
          <a:chOff x="0" y="0"/>
          <a:chExt cx="0" cy="0"/>
        </a:xfrm>
      </p:grpSpPr>
      <p:sp>
        <p:nvSpPr>
          <p:cNvPr id="565" name="Google Shape;565;p18"/>
          <p:cNvSpPr/>
          <p:nvPr/>
        </p:nvSpPr>
        <p:spPr>
          <a:xfrm rot="4488793">
            <a:off x="14207317" y="7552307"/>
            <a:ext cx="1492850" cy="1467379"/>
          </a:xfrm>
          <a:custGeom>
            <a:avLst/>
            <a:gdLst/>
            <a:ahLst/>
            <a:cxnLst/>
            <a:rect l="l" t="t" r="r" b="b"/>
            <a:pathLst>
              <a:path w="1492850" h="1467379" extrusionOk="0">
                <a:moveTo>
                  <a:pt x="0" y="0"/>
                </a:moveTo>
                <a:lnTo>
                  <a:pt x="1492850" y="0"/>
                </a:lnTo>
                <a:lnTo>
                  <a:pt x="1492850" y="1467379"/>
                </a:lnTo>
                <a:lnTo>
                  <a:pt x="0" y="1467379"/>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66" name="Google Shape;566;p18"/>
          <p:cNvSpPr/>
          <p:nvPr/>
        </p:nvSpPr>
        <p:spPr>
          <a:xfrm>
            <a:off x="5519852" y="2817907"/>
            <a:ext cx="7248296" cy="4230144"/>
          </a:xfrm>
          <a:custGeom>
            <a:avLst/>
            <a:gdLst/>
            <a:ahLst/>
            <a:cxnLst/>
            <a:rect l="l" t="t" r="r" b="b"/>
            <a:pathLst>
              <a:path w="7248296" h="4230144" extrusionOk="0">
                <a:moveTo>
                  <a:pt x="0" y="0"/>
                </a:moveTo>
                <a:lnTo>
                  <a:pt x="7248296" y="0"/>
                </a:lnTo>
                <a:lnTo>
                  <a:pt x="7248296" y="4230144"/>
                </a:lnTo>
                <a:lnTo>
                  <a:pt x="0" y="4230144"/>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b="-7733"/>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567" name="Google Shape;567;p18"/>
          <p:cNvGrpSpPr/>
          <p:nvPr/>
        </p:nvGrpSpPr>
        <p:grpSpPr>
          <a:xfrm>
            <a:off x="5155253" y="2492522"/>
            <a:ext cx="7977494" cy="4880915"/>
            <a:chOff x="0" y="0"/>
            <a:chExt cx="10636658" cy="6507887"/>
          </a:xfrm>
        </p:grpSpPr>
        <p:sp>
          <p:nvSpPr>
            <p:cNvPr id="568" name="Google Shape;568;p18"/>
            <p:cNvSpPr/>
            <p:nvPr/>
          </p:nvSpPr>
          <p:spPr>
            <a:xfrm>
              <a:off x="0" y="0"/>
              <a:ext cx="7979172" cy="6498807"/>
            </a:xfrm>
            <a:custGeom>
              <a:avLst/>
              <a:gdLst/>
              <a:ahLst/>
              <a:cxnLst/>
              <a:rect l="l" t="t" r="r" b="b"/>
              <a:pathLst>
                <a:path w="7979172" h="6498807" extrusionOk="0">
                  <a:moveTo>
                    <a:pt x="0" y="0"/>
                  </a:moveTo>
                  <a:lnTo>
                    <a:pt x="7979172" y="0"/>
                  </a:lnTo>
                  <a:lnTo>
                    <a:pt x="7979172" y="6498807"/>
                  </a:lnTo>
                  <a:lnTo>
                    <a:pt x="0" y="6498807"/>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69" name="Google Shape;569;p18"/>
            <p:cNvSpPr/>
            <p:nvPr/>
          </p:nvSpPr>
          <p:spPr>
            <a:xfrm>
              <a:off x="7976306" y="0"/>
              <a:ext cx="2660352" cy="6507887"/>
            </a:xfrm>
            <a:custGeom>
              <a:avLst/>
              <a:gdLst/>
              <a:ahLst/>
              <a:cxnLst/>
              <a:rect l="l" t="t" r="r" b="b"/>
              <a:pathLst>
                <a:path w="2660352" h="6507887" extrusionOk="0">
                  <a:moveTo>
                    <a:pt x="0" y="0"/>
                  </a:moveTo>
                  <a:lnTo>
                    <a:pt x="2660352" y="0"/>
                  </a:lnTo>
                  <a:lnTo>
                    <a:pt x="2660352" y="6507887"/>
                  </a:lnTo>
                  <a:lnTo>
                    <a:pt x="0" y="6507887"/>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570" name="Google Shape;570;p18"/>
          <p:cNvSpPr/>
          <p:nvPr/>
        </p:nvSpPr>
        <p:spPr>
          <a:xfrm rot="1434219">
            <a:off x="15176350" y="5538931"/>
            <a:ext cx="1357584" cy="1247893"/>
          </a:xfrm>
          <a:custGeom>
            <a:avLst/>
            <a:gdLst/>
            <a:ahLst/>
            <a:cxnLst/>
            <a:rect l="l" t="t" r="r" b="b"/>
            <a:pathLst>
              <a:path w="1357584" h="1247893" extrusionOk="0">
                <a:moveTo>
                  <a:pt x="0" y="0"/>
                </a:moveTo>
                <a:lnTo>
                  <a:pt x="1357584" y="0"/>
                </a:lnTo>
                <a:lnTo>
                  <a:pt x="1357584" y="1247892"/>
                </a:lnTo>
                <a:lnTo>
                  <a:pt x="0" y="1247892"/>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71" name="Google Shape;571;p18"/>
          <p:cNvSpPr/>
          <p:nvPr/>
        </p:nvSpPr>
        <p:spPr>
          <a:xfrm rot="365372">
            <a:off x="2060459" y="8760512"/>
            <a:ext cx="1091666" cy="1078087"/>
          </a:xfrm>
          <a:custGeom>
            <a:avLst/>
            <a:gdLst/>
            <a:ahLst/>
            <a:cxnLst/>
            <a:rect l="l" t="t" r="r" b="b"/>
            <a:pathLst>
              <a:path w="1091666" h="1078087" extrusionOk="0">
                <a:moveTo>
                  <a:pt x="0" y="0"/>
                </a:moveTo>
                <a:lnTo>
                  <a:pt x="1091666" y="0"/>
                </a:lnTo>
                <a:lnTo>
                  <a:pt x="1091666" y="1078087"/>
                </a:lnTo>
                <a:lnTo>
                  <a:pt x="0" y="1078087"/>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72" name="Google Shape;572;p18"/>
          <p:cNvSpPr/>
          <p:nvPr/>
        </p:nvSpPr>
        <p:spPr>
          <a:xfrm>
            <a:off x="1283993" y="3302102"/>
            <a:ext cx="974410" cy="922736"/>
          </a:xfrm>
          <a:custGeom>
            <a:avLst/>
            <a:gdLst/>
            <a:ahLst/>
            <a:cxnLst/>
            <a:rect l="l" t="t" r="r" b="b"/>
            <a:pathLst>
              <a:path w="974410" h="922736" extrusionOk="0">
                <a:moveTo>
                  <a:pt x="0" y="0"/>
                </a:moveTo>
                <a:lnTo>
                  <a:pt x="974410" y="0"/>
                </a:lnTo>
                <a:lnTo>
                  <a:pt x="974410" y="922736"/>
                </a:lnTo>
                <a:lnTo>
                  <a:pt x="0" y="922736"/>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73" name="Google Shape;573;p18"/>
          <p:cNvSpPr/>
          <p:nvPr/>
        </p:nvSpPr>
        <p:spPr>
          <a:xfrm rot="718031">
            <a:off x="9933328" y="8181199"/>
            <a:ext cx="857768" cy="813941"/>
          </a:xfrm>
          <a:custGeom>
            <a:avLst/>
            <a:gdLst/>
            <a:ahLst/>
            <a:cxnLst/>
            <a:rect l="l" t="t" r="r" b="b"/>
            <a:pathLst>
              <a:path w="857768" h="813941" extrusionOk="0">
                <a:moveTo>
                  <a:pt x="0" y="0"/>
                </a:moveTo>
                <a:lnTo>
                  <a:pt x="857769" y="0"/>
                </a:lnTo>
                <a:lnTo>
                  <a:pt x="857769" y="813941"/>
                </a:lnTo>
                <a:lnTo>
                  <a:pt x="0" y="813941"/>
                </a:lnTo>
                <a:lnTo>
                  <a:pt x="0" y="0"/>
                </a:lnTo>
                <a:close/>
              </a:path>
            </a:pathLst>
          </a:custGeom>
          <a:blipFill rotWithShape="1">
            <a:blip r:embed="rId1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74" name="Google Shape;574;p18"/>
          <p:cNvSpPr/>
          <p:nvPr/>
        </p:nvSpPr>
        <p:spPr>
          <a:xfrm>
            <a:off x="6740126" y="7892219"/>
            <a:ext cx="910812" cy="1031812"/>
          </a:xfrm>
          <a:custGeom>
            <a:avLst/>
            <a:gdLst/>
            <a:ahLst/>
            <a:cxnLst/>
            <a:rect l="l" t="t" r="r" b="b"/>
            <a:pathLst>
              <a:path w="910812" h="1031812" extrusionOk="0">
                <a:moveTo>
                  <a:pt x="0" y="0"/>
                </a:moveTo>
                <a:lnTo>
                  <a:pt x="910812" y="0"/>
                </a:lnTo>
                <a:lnTo>
                  <a:pt x="910812" y="1031812"/>
                </a:lnTo>
                <a:lnTo>
                  <a:pt x="0" y="1031812"/>
                </a:lnTo>
                <a:lnTo>
                  <a:pt x="0" y="0"/>
                </a:lnTo>
                <a:close/>
              </a:path>
            </a:pathLst>
          </a:custGeom>
          <a:blipFill rotWithShape="1">
            <a:blip r:embed="rId11"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75" name="Google Shape;575;p18"/>
          <p:cNvSpPr/>
          <p:nvPr/>
        </p:nvSpPr>
        <p:spPr>
          <a:xfrm rot="1338098">
            <a:off x="11526002" y="8964611"/>
            <a:ext cx="1033795" cy="1121158"/>
          </a:xfrm>
          <a:custGeom>
            <a:avLst/>
            <a:gdLst/>
            <a:ahLst/>
            <a:cxnLst/>
            <a:rect l="l" t="t" r="r" b="b"/>
            <a:pathLst>
              <a:path w="1033795" h="1121158" extrusionOk="0">
                <a:moveTo>
                  <a:pt x="0" y="0"/>
                </a:moveTo>
                <a:lnTo>
                  <a:pt x="1033795" y="0"/>
                </a:lnTo>
                <a:lnTo>
                  <a:pt x="1033795" y="1121158"/>
                </a:lnTo>
                <a:lnTo>
                  <a:pt x="0" y="1121158"/>
                </a:lnTo>
                <a:lnTo>
                  <a:pt x="0" y="0"/>
                </a:lnTo>
                <a:close/>
              </a:path>
            </a:pathLst>
          </a:custGeom>
          <a:blipFill rotWithShape="1">
            <a:blip r:embed="rId12"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76" name="Google Shape;576;p18"/>
          <p:cNvSpPr/>
          <p:nvPr/>
        </p:nvSpPr>
        <p:spPr>
          <a:xfrm>
            <a:off x="2777136" y="6390369"/>
            <a:ext cx="1432926" cy="1427967"/>
          </a:xfrm>
          <a:custGeom>
            <a:avLst/>
            <a:gdLst/>
            <a:ahLst/>
            <a:cxnLst/>
            <a:rect l="l" t="t" r="r" b="b"/>
            <a:pathLst>
              <a:path w="1432926" h="1427967" extrusionOk="0">
                <a:moveTo>
                  <a:pt x="0" y="0"/>
                </a:moveTo>
                <a:lnTo>
                  <a:pt x="1432926" y="0"/>
                </a:lnTo>
                <a:lnTo>
                  <a:pt x="1432926" y="1427967"/>
                </a:lnTo>
                <a:lnTo>
                  <a:pt x="0" y="1427967"/>
                </a:lnTo>
                <a:lnTo>
                  <a:pt x="0" y="0"/>
                </a:lnTo>
                <a:close/>
              </a:path>
            </a:pathLst>
          </a:custGeom>
          <a:blipFill rotWithShape="1">
            <a:blip r:embed="rId13"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77" name="Google Shape;577;p18"/>
          <p:cNvSpPr/>
          <p:nvPr/>
        </p:nvSpPr>
        <p:spPr>
          <a:xfrm rot="787021">
            <a:off x="16591824" y="4855540"/>
            <a:ext cx="1334951" cy="2003679"/>
          </a:xfrm>
          <a:custGeom>
            <a:avLst/>
            <a:gdLst/>
            <a:ahLst/>
            <a:cxnLst/>
            <a:rect l="l" t="t" r="r" b="b"/>
            <a:pathLst>
              <a:path w="1334951" h="2003679" extrusionOk="0">
                <a:moveTo>
                  <a:pt x="0" y="0"/>
                </a:moveTo>
                <a:lnTo>
                  <a:pt x="1334952" y="0"/>
                </a:lnTo>
                <a:lnTo>
                  <a:pt x="1334952" y="2003678"/>
                </a:lnTo>
                <a:lnTo>
                  <a:pt x="0" y="2003678"/>
                </a:lnTo>
                <a:lnTo>
                  <a:pt x="0" y="0"/>
                </a:lnTo>
                <a:close/>
              </a:path>
            </a:pathLst>
          </a:custGeom>
          <a:blipFill rotWithShape="1">
            <a:blip r:embed="rId1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78" name="Google Shape;578;p18"/>
          <p:cNvSpPr/>
          <p:nvPr/>
        </p:nvSpPr>
        <p:spPr>
          <a:xfrm rot="-1013141">
            <a:off x="16777483" y="3422205"/>
            <a:ext cx="962871" cy="677397"/>
          </a:xfrm>
          <a:custGeom>
            <a:avLst/>
            <a:gdLst/>
            <a:ahLst/>
            <a:cxnLst/>
            <a:rect l="l" t="t" r="r" b="b"/>
            <a:pathLst>
              <a:path w="962871" h="677397" extrusionOk="0">
                <a:moveTo>
                  <a:pt x="0" y="0"/>
                </a:moveTo>
                <a:lnTo>
                  <a:pt x="962871" y="0"/>
                </a:lnTo>
                <a:lnTo>
                  <a:pt x="962871" y="677396"/>
                </a:lnTo>
                <a:lnTo>
                  <a:pt x="0" y="677396"/>
                </a:lnTo>
                <a:lnTo>
                  <a:pt x="0" y="0"/>
                </a:lnTo>
                <a:close/>
              </a:path>
            </a:pathLst>
          </a:custGeom>
          <a:blipFill rotWithShape="1">
            <a:blip r:embed="rId1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79" name="Google Shape;579;p18"/>
          <p:cNvSpPr/>
          <p:nvPr/>
        </p:nvSpPr>
        <p:spPr>
          <a:xfrm rot="1221555">
            <a:off x="205915" y="4763816"/>
            <a:ext cx="1429744" cy="1107171"/>
          </a:xfrm>
          <a:custGeom>
            <a:avLst/>
            <a:gdLst/>
            <a:ahLst/>
            <a:cxnLst/>
            <a:rect l="l" t="t" r="r" b="b"/>
            <a:pathLst>
              <a:path w="1429744" h="1107171" extrusionOk="0">
                <a:moveTo>
                  <a:pt x="0" y="0"/>
                </a:moveTo>
                <a:lnTo>
                  <a:pt x="1429744" y="0"/>
                </a:lnTo>
                <a:lnTo>
                  <a:pt x="1429744" y="1107171"/>
                </a:lnTo>
                <a:lnTo>
                  <a:pt x="0" y="1107171"/>
                </a:lnTo>
                <a:lnTo>
                  <a:pt x="0" y="0"/>
                </a:lnTo>
                <a:close/>
              </a:path>
            </a:pathLst>
          </a:custGeom>
          <a:blipFill rotWithShape="1">
            <a:blip r:embed="rId1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80" name="Google Shape;580;p18"/>
          <p:cNvSpPr/>
          <p:nvPr/>
        </p:nvSpPr>
        <p:spPr>
          <a:xfrm>
            <a:off x="14229607" y="6532994"/>
            <a:ext cx="652746" cy="713983"/>
          </a:xfrm>
          <a:custGeom>
            <a:avLst/>
            <a:gdLst/>
            <a:ahLst/>
            <a:cxnLst/>
            <a:rect l="l" t="t" r="r" b="b"/>
            <a:pathLst>
              <a:path w="652746" h="713983" extrusionOk="0">
                <a:moveTo>
                  <a:pt x="0" y="0"/>
                </a:moveTo>
                <a:lnTo>
                  <a:pt x="652745" y="0"/>
                </a:lnTo>
                <a:lnTo>
                  <a:pt x="652745" y="713983"/>
                </a:lnTo>
                <a:lnTo>
                  <a:pt x="0" y="713983"/>
                </a:lnTo>
                <a:lnTo>
                  <a:pt x="0" y="0"/>
                </a:lnTo>
                <a:close/>
              </a:path>
            </a:pathLst>
          </a:custGeom>
          <a:blipFill rotWithShape="1">
            <a:blip r:embed="rId1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81" name="Google Shape;581;p18"/>
          <p:cNvSpPr/>
          <p:nvPr/>
        </p:nvSpPr>
        <p:spPr>
          <a:xfrm rot="-1218948">
            <a:off x="2481303" y="4955209"/>
            <a:ext cx="1053279" cy="1136778"/>
          </a:xfrm>
          <a:custGeom>
            <a:avLst/>
            <a:gdLst/>
            <a:ahLst/>
            <a:cxnLst/>
            <a:rect l="l" t="t" r="r" b="b"/>
            <a:pathLst>
              <a:path w="1053279" h="1136778" extrusionOk="0">
                <a:moveTo>
                  <a:pt x="0" y="0"/>
                </a:moveTo>
                <a:lnTo>
                  <a:pt x="1053279" y="0"/>
                </a:lnTo>
                <a:lnTo>
                  <a:pt x="1053279" y="1136779"/>
                </a:lnTo>
                <a:lnTo>
                  <a:pt x="0" y="1136779"/>
                </a:lnTo>
                <a:lnTo>
                  <a:pt x="0" y="0"/>
                </a:lnTo>
                <a:close/>
              </a:path>
            </a:pathLst>
          </a:custGeom>
          <a:blipFill rotWithShape="1">
            <a:blip r:embed="rId1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82" name="Google Shape;582;p18"/>
          <p:cNvSpPr/>
          <p:nvPr/>
        </p:nvSpPr>
        <p:spPr>
          <a:xfrm rot="-2357011">
            <a:off x="4106935" y="7960846"/>
            <a:ext cx="1172576" cy="1699086"/>
          </a:xfrm>
          <a:custGeom>
            <a:avLst/>
            <a:gdLst/>
            <a:ahLst/>
            <a:cxnLst/>
            <a:rect l="l" t="t" r="r" b="b"/>
            <a:pathLst>
              <a:path w="1172576" h="1699086" extrusionOk="0">
                <a:moveTo>
                  <a:pt x="0" y="0"/>
                </a:moveTo>
                <a:lnTo>
                  <a:pt x="1172576" y="0"/>
                </a:lnTo>
                <a:lnTo>
                  <a:pt x="1172576" y="1699086"/>
                </a:lnTo>
                <a:lnTo>
                  <a:pt x="0" y="1699086"/>
                </a:lnTo>
                <a:lnTo>
                  <a:pt x="0" y="0"/>
                </a:lnTo>
                <a:close/>
              </a:path>
            </a:pathLst>
          </a:custGeom>
          <a:blipFill rotWithShape="1">
            <a:blip r:embed="rId1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83" name="Google Shape;583;p18"/>
          <p:cNvSpPr/>
          <p:nvPr/>
        </p:nvSpPr>
        <p:spPr>
          <a:xfrm rot="-797571">
            <a:off x="1141058" y="6609058"/>
            <a:ext cx="897074" cy="2020528"/>
          </a:xfrm>
          <a:custGeom>
            <a:avLst/>
            <a:gdLst/>
            <a:ahLst/>
            <a:cxnLst/>
            <a:rect l="l" t="t" r="r" b="b"/>
            <a:pathLst>
              <a:path w="897074" h="2020528" extrusionOk="0">
                <a:moveTo>
                  <a:pt x="0" y="0"/>
                </a:moveTo>
                <a:lnTo>
                  <a:pt x="897074" y="0"/>
                </a:lnTo>
                <a:lnTo>
                  <a:pt x="897074" y="2020528"/>
                </a:lnTo>
                <a:lnTo>
                  <a:pt x="0" y="2020528"/>
                </a:lnTo>
                <a:lnTo>
                  <a:pt x="0" y="0"/>
                </a:lnTo>
                <a:close/>
              </a:path>
            </a:pathLst>
          </a:custGeom>
          <a:blipFill rotWithShape="1">
            <a:blip r:embed="rId2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84" name="Google Shape;584;p18"/>
          <p:cNvSpPr/>
          <p:nvPr/>
        </p:nvSpPr>
        <p:spPr>
          <a:xfrm>
            <a:off x="16929522" y="1836530"/>
            <a:ext cx="799226" cy="843447"/>
          </a:xfrm>
          <a:custGeom>
            <a:avLst/>
            <a:gdLst/>
            <a:ahLst/>
            <a:cxnLst/>
            <a:rect l="l" t="t" r="r" b="b"/>
            <a:pathLst>
              <a:path w="799226" h="843447" extrusionOk="0">
                <a:moveTo>
                  <a:pt x="0" y="0"/>
                </a:moveTo>
                <a:lnTo>
                  <a:pt x="799226" y="0"/>
                </a:lnTo>
                <a:lnTo>
                  <a:pt x="799226" y="843447"/>
                </a:lnTo>
                <a:lnTo>
                  <a:pt x="0" y="843447"/>
                </a:lnTo>
                <a:lnTo>
                  <a:pt x="0" y="0"/>
                </a:lnTo>
                <a:close/>
              </a:path>
            </a:pathLst>
          </a:custGeom>
          <a:blipFill rotWithShape="1">
            <a:blip r:embed="rId21"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85" name="Google Shape;585;p18"/>
          <p:cNvSpPr/>
          <p:nvPr/>
        </p:nvSpPr>
        <p:spPr>
          <a:xfrm rot="-442810">
            <a:off x="308755" y="1664637"/>
            <a:ext cx="719945" cy="741840"/>
          </a:xfrm>
          <a:custGeom>
            <a:avLst/>
            <a:gdLst/>
            <a:ahLst/>
            <a:cxnLst/>
            <a:rect l="l" t="t" r="r" b="b"/>
            <a:pathLst>
              <a:path w="719945" h="741840" extrusionOk="0">
                <a:moveTo>
                  <a:pt x="0" y="0"/>
                </a:moveTo>
                <a:lnTo>
                  <a:pt x="719945" y="0"/>
                </a:lnTo>
                <a:lnTo>
                  <a:pt x="719945" y="741840"/>
                </a:lnTo>
                <a:lnTo>
                  <a:pt x="0" y="741840"/>
                </a:lnTo>
                <a:lnTo>
                  <a:pt x="0" y="0"/>
                </a:lnTo>
                <a:close/>
              </a:path>
            </a:pathLst>
          </a:custGeom>
          <a:blipFill rotWithShape="1">
            <a:blip r:embed="rId22"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86" name="Google Shape;586;p18"/>
          <p:cNvSpPr/>
          <p:nvPr/>
        </p:nvSpPr>
        <p:spPr>
          <a:xfrm rot="2489265">
            <a:off x="417984" y="8404958"/>
            <a:ext cx="1308500" cy="1340533"/>
          </a:xfrm>
          <a:custGeom>
            <a:avLst/>
            <a:gdLst/>
            <a:ahLst/>
            <a:cxnLst/>
            <a:rect l="l" t="t" r="r" b="b"/>
            <a:pathLst>
              <a:path w="1308500" h="1340533" extrusionOk="0">
                <a:moveTo>
                  <a:pt x="0" y="0"/>
                </a:moveTo>
                <a:lnTo>
                  <a:pt x="1308500" y="0"/>
                </a:lnTo>
                <a:lnTo>
                  <a:pt x="1308500" y="1340533"/>
                </a:lnTo>
                <a:lnTo>
                  <a:pt x="0" y="1340533"/>
                </a:lnTo>
                <a:lnTo>
                  <a:pt x="0" y="0"/>
                </a:lnTo>
                <a:close/>
              </a:path>
            </a:pathLst>
          </a:custGeom>
          <a:blipFill rotWithShape="1">
            <a:blip r:embed="rId23"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87" name="Google Shape;587;p18"/>
          <p:cNvSpPr/>
          <p:nvPr/>
        </p:nvSpPr>
        <p:spPr>
          <a:xfrm>
            <a:off x="16343811" y="6878340"/>
            <a:ext cx="1171422" cy="1261376"/>
          </a:xfrm>
          <a:custGeom>
            <a:avLst/>
            <a:gdLst/>
            <a:ahLst/>
            <a:cxnLst/>
            <a:rect l="l" t="t" r="r" b="b"/>
            <a:pathLst>
              <a:path w="1171422" h="1261376" extrusionOk="0">
                <a:moveTo>
                  <a:pt x="0" y="0"/>
                </a:moveTo>
                <a:lnTo>
                  <a:pt x="1171422" y="0"/>
                </a:lnTo>
                <a:lnTo>
                  <a:pt x="1171422" y="1261375"/>
                </a:lnTo>
                <a:lnTo>
                  <a:pt x="0" y="1261375"/>
                </a:lnTo>
                <a:lnTo>
                  <a:pt x="0" y="0"/>
                </a:lnTo>
                <a:close/>
              </a:path>
            </a:pathLst>
          </a:custGeom>
          <a:blipFill rotWithShape="1">
            <a:blip r:embed="rId2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88" name="Google Shape;588;p18"/>
          <p:cNvSpPr/>
          <p:nvPr/>
        </p:nvSpPr>
        <p:spPr>
          <a:xfrm>
            <a:off x="15169950" y="4030848"/>
            <a:ext cx="986260" cy="1037686"/>
          </a:xfrm>
          <a:custGeom>
            <a:avLst/>
            <a:gdLst/>
            <a:ahLst/>
            <a:cxnLst/>
            <a:rect l="l" t="t" r="r" b="b"/>
            <a:pathLst>
              <a:path w="986260" h="1037686" extrusionOk="0">
                <a:moveTo>
                  <a:pt x="0" y="0"/>
                </a:moveTo>
                <a:lnTo>
                  <a:pt x="986259" y="0"/>
                </a:lnTo>
                <a:lnTo>
                  <a:pt x="986259" y="1037686"/>
                </a:lnTo>
                <a:lnTo>
                  <a:pt x="0" y="1037686"/>
                </a:lnTo>
                <a:lnTo>
                  <a:pt x="0" y="0"/>
                </a:lnTo>
                <a:close/>
              </a:path>
            </a:pathLst>
          </a:custGeom>
          <a:blipFill rotWithShape="1">
            <a:blip r:embed="rId2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89" name="Google Shape;589;p18"/>
          <p:cNvSpPr/>
          <p:nvPr/>
        </p:nvSpPr>
        <p:spPr>
          <a:xfrm rot="541829">
            <a:off x="12307292" y="7839556"/>
            <a:ext cx="921713" cy="904100"/>
          </a:xfrm>
          <a:custGeom>
            <a:avLst/>
            <a:gdLst/>
            <a:ahLst/>
            <a:cxnLst/>
            <a:rect l="l" t="t" r="r" b="b"/>
            <a:pathLst>
              <a:path w="921713" h="904100" extrusionOk="0">
                <a:moveTo>
                  <a:pt x="0" y="0"/>
                </a:moveTo>
                <a:lnTo>
                  <a:pt x="921712" y="0"/>
                </a:lnTo>
                <a:lnTo>
                  <a:pt x="921712" y="904100"/>
                </a:lnTo>
                <a:lnTo>
                  <a:pt x="0" y="904100"/>
                </a:lnTo>
                <a:lnTo>
                  <a:pt x="0" y="0"/>
                </a:lnTo>
                <a:close/>
              </a:path>
            </a:pathLst>
          </a:custGeom>
          <a:blipFill rotWithShape="1">
            <a:blip r:embed="rId2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90" name="Google Shape;590;p18"/>
          <p:cNvSpPr/>
          <p:nvPr/>
        </p:nvSpPr>
        <p:spPr>
          <a:xfrm rot="-1686461">
            <a:off x="8712801" y="9027549"/>
            <a:ext cx="1173448" cy="1005011"/>
          </a:xfrm>
          <a:custGeom>
            <a:avLst/>
            <a:gdLst/>
            <a:ahLst/>
            <a:cxnLst/>
            <a:rect l="l" t="t" r="r" b="b"/>
            <a:pathLst>
              <a:path w="1173448" h="1005011" extrusionOk="0">
                <a:moveTo>
                  <a:pt x="0" y="0"/>
                </a:moveTo>
                <a:lnTo>
                  <a:pt x="1173448" y="0"/>
                </a:lnTo>
                <a:lnTo>
                  <a:pt x="1173448" y="1005011"/>
                </a:lnTo>
                <a:lnTo>
                  <a:pt x="0" y="1005011"/>
                </a:lnTo>
                <a:lnTo>
                  <a:pt x="0" y="0"/>
                </a:lnTo>
                <a:close/>
              </a:path>
            </a:pathLst>
          </a:custGeom>
          <a:blipFill rotWithShape="1">
            <a:blip r:embed="rId2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91" name="Google Shape;591;p18"/>
          <p:cNvSpPr/>
          <p:nvPr/>
        </p:nvSpPr>
        <p:spPr>
          <a:xfrm>
            <a:off x="6180219" y="9080049"/>
            <a:ext cx="1261223" cy="1261223"/>
          </a:xfrm>
          <a:custGeom>
            <a:avLst/>
            <a:gdLst/>
            <a:ahLst/>
            <a:cxnLst/>
            <a:rect l="l" t="t" r="r" b="b"/>
            <a:pathLst>
              <a:path w="1261223" h="1261223" extrusionOk="0">
                <a:moveTo>
                  <a:pt x="0" y="0"/>
                </a:moveTo>
                <a:lnTo>
                  <a:pt x="1261223" y="0"/>
                </a:lnTo>
                <a:lnTo>
                  <a:pt x="1261223" y="1261223"/>
                </a:lnTo>
                <a:lnTo>
                  <a:pt x="0" y="1261223"/>
                </a:lnTo>
                <a:lnTo>
                  <a:pt x="0" y="0"/>
                </a:lnTo>
                <a:close/>
              </a:path>
            </a:pathLst>
          </a:custGeom>
          <a:blipFill rotWithShape="1">
            <a:blip r:embed="rId2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92" name="Google Shape;592;p18"/>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29"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93" name="Google Shape;593;p18"/>
          <p:cNvSpPr/>
          <p:nvPr/>
        </p:nvSpPr>
        <p:spPr>
          <a:xfrm>
            <a:off x="14396637" y="9620250"/>
            <a:ext cx="2532885" cy="180821"/>
          </a:xfrm>
          <a:custGeom>
            <a:avLst/>
            <a:gdLst/>
            <a:ahLst/>
            <a:cxnLst/>
            <a:rect l="l" t="t" r="r" b="b"/>
            <a:pathLst>
              <a:path w="2532885" h="180821" extrusionOk="0">
                <a:moveTo>
                  <a:pt x="0" y="0"/>
                </a:moveTo>
                <a:lnTo>
                  <a:pt x="2532885" y="0"/>
                </a:lnTo>
                <a:lnTo>
                  <a:pt x="2532885" y="180821"/>
                </a:lnTo>
                <a:lnTo>
                  <a:pt x="0" y="180821"/>
                </a:lnTo>
                <a:lnTo>
                  <a:pt x="0" y="0"/>
                </a:lnTo>
                <a:close/>
              </a:path>
            </a:pathLst>
          </a:custGeom>
          <a:blipFill rotWithShape="1">
            <a:blip r:embed="rId3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94" name="Google Shape;594;p18"/>
          <p:cNvSpPr txBox="1"/>
          <p:nvPr/>
        </p:nvSpPr>
        <p:spPr>
          <a:xfrm>
            <a:off x="4007899" y="1165472"/>
            <a:ext cx="10272201" cy="64008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4500" b="0" i="0" u="none" strike="noStrike" kern="0" cap="none" spc="0" normalizeH="0" baseline="0" noProof="0">
                <a:ln>
                  <a:noFill/>
                </a:ln>
                <a:solidFill>
                  <a:srgbClr val="D4C394"/>
                </a:solidFill>
                <a:effectLst/>
                <a:uLnTx/>
                <a:uFillTx/>
                <a:latin typeface="Work Sans"/>
                <a:ea typeface="Work Sans"/>
                <a:cs typeface="Work Sans"/>
                <a:sym typeface="Work Sans"/>
              </a:rPr>
              <a:t>DIN INFORMATION ÄR </a:t>
            </a:r>
            <a:r>
              <a:rPr kumimoji="0" lang="en-US" sz="4500" b="1" i="0" u="none" strike="noStrike" kern="0" cap="none" spc="0" normalizeH="0" baseline="0" noProof="0">
                <a:ln>
                  <a:noFill/>
                </a:ln>
                <a:solidFill>
                  <a:srgbClr val="D4C394"/>
                </a:solidFill>
                <a:effectLst/>
                <a:uLnTx/>
                <a:uFillTx/>
                <a:latin typeface="Work Sans"/>
                <a:ea typeface="Work Sans"/>
                <a:cs typeface="Work Sans"/>
                <a:sym typeface="Work Sans"/>
              </a:rPr>
              <a:t>VÄRDEFULL</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5" name="Google Shape;595;p18"/>
          <p:cNvSpPr txBox="1"/>
          <p:nvPr/>
        </p:nvSpPr>
        <p:spPr>
          <a:xfrm>
            <a:off x="13508182" y="9248775"/>
            <a:ext cx="3906461" cy="371475"/>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B0C198"/>
                </a:solidFill>
                <a:effectLst/>
                <a:uLnTx/>
                <a:uFillTx/>
                <a:latin typeface="Work Sans"/>
                <a:ea typeface="Work Sans"/>
                <a:cs typeface="Work Sans"/>
                <a:sym typeface="Work Sans"/>
              </a:rPr>
              <a:t>Vad behöver du skydda?</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96" name="Google Shape;596;p18"/>
          <p:cNvSpPr/>
          <p:nvPr/>
        </p:nvSpPr>
        <p:spPr>
          <a:xfrm flipH="1">
            <a:off x="10603413" y="1789497"/>
            <a:ext cx="3446724" cy="246060"/>
          </a:xfrm>
          <a:custGeom>
            <a:avLst/>
            <a:gdLst/>
            <a:ahLst/>
            <a:cxnLst/>
            <a:rect l="l" t="t" r="r" b="b"/>
            <a:pathLst>
              <a:path w="3446724" h="246060" extrusionOk="0">
                <a:moveTo>
                  <a:pt x="3446724" y="0"/>
                </a:moveTo>
                <a:lnTo>
                  <a:pt x="0" y="0"/>
                </a:lnTo>
                <a:lnTo>
                  <a:pt x="0" y="246060"/>
                </a:lnTo>
                <a:lnTo>
                  <a:pt x="3446724" y="246060"/>
                </a:lnTo>
                <a:lnTo>
                  <a:pt x="3446724" y="0"/>
                </a:lnTo>
                <a:close/>
              </a:path>
            </a:pathLst>
          </a:custGeom>
          <a:blipFill rotWithShape="1">
            <a:blip r:embed="rId31">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682241"/>
        </a:solidFill>
        <a:effectLst/>
      </p:bgPr>
    </p:bg>
    <p:spTree>
      <p:nvGrpSpPr>
        <p:cNvPr id="1" name="Shape 604"/>
        <p:cNvGrpSpPr/>
        <p:nvPr/>
      </p:nvGrpSpPr>
      <p:grpSpPr>
        <a:xfrm>
          <a:off x="0" y="0"/>
          <a:ext cx="0" cy="0"/>
          <a:chOff x="0" y="0"/>
          <a:chExt cx="0" cy="0"/>
        </a:xfrm>
      </p:grpSpPr>
      <p:sp>
        <p:nvSpPr>
          <p:cNvPr id="605" name="Google Shape;605;p19"/>
          <p:cNvSpPr/>
          <p:nvPr/>
        </p:nvSpPr>
        <p:spPr>
          <a:xfrm rot="4488793">
            <a:off x="14207317" y="7552307"/>
            <a:ext cx="1492850" cy="1467379"/>
          </a:xfrm>
          <a:custGeom>
            <a:avLst/>
            <a:gdLst/>
            <a:ahLst/>
            <a:cxnLst/>
            <a:rect l="l" t="t" r="r" b="b"/>
            <a:pathLst>
              <a:path w="1492850" h="1467379" extrusionOk="0">
                <a:moveTo>
                  <a:pt x="0" y="0"/>
                </a:moveTo>
                <a:lnTo>
                  <a:pt x="1492850" y="0"/>
                </a:lnTo>
                <a:lnTo>
                  <a:pt x="1492850" y="1467379"/>
                </a:lnTo>
                <a:lnTo>
                  <a:pt x="0" y="1467379"/>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06" name="Google Shape;606;p19"/>
          <p:cNvSpPr/>
          <p:nvPr/>
        </p:nvSpPr>
        <p:spPr>
          <a:xfrm rot="1434219">
            <a:off x="15176350" y="5538931"/>
            <a:ext cx="1357584" cy="1247893"/>
          </a:xfrm>
          <a:custGeom>
            <a:avLst/>
            <a:gdLst/>
            <a:ahLst/>
            <a:cxnLst/>
            <a:rect l="l" t="t" r="r" b="b"/>
            <a:pathLst>
              <a:path w="1357584" h="1247893" extrusionOk="0">
                <a:moveTo>
                  <a:pt x="0" y="0"/>
                </a:moveTo>
                <a:lnTo>
                  <a:pt x="1357584" y="0"/>
                </a:lnTo>
                <a:lnTo>
                  <a:pt x="1357584" y="1247892"/>
                </a:lnTo>
                <a:lnTo>
                  <a:pt x="0" y="1247892"/>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07" name="Google Shape;607;p19"/>
          <p:cNvSpPr/>
          <p:nvPr/>
        </p:nvSpPr>
        <p:spPr>
          <a:xfrm rot="365372">
            <a:off x="2060459" y="8760512"/>
            <a:ext cx="1091666" cy="1078087"/>
          </a:xfrm>
          <a:custGeom>
            <a:avLst/>
            <a:gdLst/>
            <a:ahLst/>
            <a:cxnLst/>
            <a:rect l="l" t="t" r="r" b="b"/>
            <a:pathLst>
              <a:path w="1091666" h="1078087" extrusionOk="0">
                <a:moveTo>
                  <a:pt x="0" y="0"/>
                </a:moveTo>
                <a:lnTo>
                  <a:pt x="1091666" y="0"/>
                </a:lnTo>
                <a:lnTo>
                  <a:pt x="1091666" y="1078087"/>
                </a:lnTo>
                <a:lnTo>
                  <a:pt x="0" y="1078087"/>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08" name="Google Shape;608;p19"/>
          <p:cNvSpPr/>
          <p:nvPr/>
        </p:nvSpPr>
        <p:spPr>
          <a:xfrm>
            <a:off x="1283993" y="3302102"/>
            <a:ext cx="974410" cy="922736"/>
          </a:xfrm>
          <a:custGeom>
            <a:avLst/>
            <a:gdLst/>
            <a:ahLst/>
            <a:cxnLst/>
            <a:rect l="l" t="t" r="r" b="b"/>
            <a:pathLst>
              <a:path w="974410" h="922736" extrusionOk="0">
                <a:moveTo>
                  <a:pt x="0" y="0"/>
                </a:moveTo>
                <a:lnTo>
                  <a:pt x="974410" y="0"/>
                </a:lnTo>
                <a:lnTo>
                  <a:pt x="974410" y="922736"/>
                </a:lnTo>
                <a:lnTo>
                  <a:pt x="0" y="922736"/>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09" name="Google Shape;609;p19"/>
          <p:cNvSpPr/>
          <p:nvPr/>
        </p:nvSpPr>
        <p:spPr>
          <a:xfrm rot="718031">
            <a:off x="9933328" y="8181199"/>
            <a:ext cx="857768" cy="813941"/>
          </a:xfrm>
          <a:custGeom>
            <a:avLst/>
            <a:gdLst/>
            <a:ahLst/>
            <a:cxnLst/>
            <a:rect l="l" t="t" r="r" b="b"/>
            <a:pathLst>
              <a:path w="857768" h="813941" extrusionOk="0">
                <a:moveTo>
                  <a:pt x="0" y="0"/>
                </a:moveTo>
                <a:lnTo>
                  <a:pt x="857769" y="0"/>
                </a:lnTo>
                <a:lnTo>
                  <a:pt x="857769" y="813941"/>
                </a:lnTo>
                <a:lnTo>
                  <a:pt x="0" y="813941"/>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10" name="Google Shape;610;p19"/>
          <p:cNvSpPr/>
          <p:nvPr/>
        </p:nvSpPr>
        <p:spPr>
          <a:xfrm>
            <a:off x="6740126" y="7892219"/>
            <a:ext cx="910812" cy="1031812"/>
          </a:xfrm>
          <a:custGeom>
            <a:avLst/>
            <a:gdLst/>
            <a:ahLst/>
            <a:cxnLst/>
            <a:rect l="l" t="t" r="r" b="b"/>
            <a:pathLst>
              <a:path w="910812" h="1031812" extrusionOk="0">
                <a:moveTo>
                  <a:pt x="0" y="0"/>
                </a:moveTo>
                <a:lnTo>
                  <a:pt x="910812" y="0"/>
                </a:lnTo>
                <a:lnTo>
                  <a:pt x="910812" y="1031812"/>
                </a:lnTo>
                <a:lnTo>
                  <a:pt x="0" y="1031812"/>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11" name="Google Shape;611;p19"/>
          <p:cNvSpPr/>
          <p:nvPr/>
        </p:nvSpPr>
        <p:spPr>
          <a:xfrm rot="1338098">
            <a:off x="11526002" y="8964611"/>
            <a:ext cx="1033795" cy="1121158"/>
          </a:xfrm>
          <a:custGeom>
            <a:avLst/>
            <a:gdLst/>
            <a:ahLst/>
            <a:cxnLst/>
            <a:rect l="l" t="t" r="r" b="b"/>
            <a:pathLst>
              <a:path w="1033795" h="1121158" extrusionOk="0">
                <a:moveTo>
                  <a:pt x="0" y="0"/>
                </a:moveTo>
                <a:lnTo>
                  <a:pt x="1033795" y="0"/>
                </a:lnTo>
                <a:lnTo>
                  <a:pt x="1033795" y="1121158"/>
                </a:lnTo>
                <a:lnTo>
                  <a:pt x="0" y="1121158"/>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12" name="Google Shape;612;p19"/>
          <p:cNvSpPr/>
          <p:nvPr/>
        </p:nvSpPr>
        <p:spPr>
          <a:xfrm>
            <a:off x="2777136" y="6390369"/>
            <a:ext cx="1432926" cy="1427967"/>
          </a:xfrm>
          <a:custGeom>
            <a:avLst/>
            <a:gdLst/>
            <a:ahLst/>
            <a:cxnLst/>
            <a:rect l="l" t="t" r="r" b="b"/>
            <a:pathLst>
              <a:path w="1432926" h="1427967" extrusionOk="0">
                <a:moveTo>
                  <a:pt x="0" y="0"/>
                </a:moveTo>
                <a:lnTo>
                  <a:pt x="1432926" y="0"/>
                </a:lnTo>
                <a:lnTo>
                  <a:pt x="1432926" y="1427967"/>
                </a:lnTo>
                <a:lnTo>
                  <a:pt x="0" y="1427967"/>
                </a:lnTo>
                <a:lnTo>
                  <a:pt x="0" y="0"/>
                </a:lnTo>
                <a:close/>
              </a:path>
            </a:pathLst>
          </a:custGeom>
          <a:blipFill rotWithShape="1">
            <a:blip r:embed="rId1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13" name="Google Shape;613;p19"/>
          <p:cNvSpPr/>
          <p:nvPr/>
        </p:nvSpPr>
        <p:spPr>
          <a:xfrm rot="787021">
            <a:off x="16591824" y="4855540"/>
            <a:ext cx="1334951" cy="2003679"/>
          </a:xfrm>
          <a:custGeom>
            <a:avLst/>
            <a:gdLst/>
            <a:ahLst/>
            <a:cxnLst/>
            <a:rect l="l" t="t" r="r" b="b"/>
            <a:pathLst>
              <a:path w="1334951" h="2003679" extrusionOk="0">
                <a:moveTo>
                  <a:pt x="0" y="0"/>
                </a:moveTo>
                <a:lnTo>
                  <a:pt x="1334952" y="0"/>
                </a:lnTo>
                <a:lnTo>
                  <a:pt x="1334952" y="2003678"/>
                </a:lnTo>
                <a:lnTo>
                  <a:pt x="0" y="2003678"/>
                </a:lnTo>
                <a:lnTo>
                  <a:pt x="0" y="0"/>
                </a:lnTo>
                <a:close/>
              </a:path>
            </a:pathLst>
          </a:custGeom>
          <a:blipFill rotWithShape="1">
            <a:blip r:embed="rId11"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14" name="Google Shape;614;p19"/>
          <p:cNvSpPr/>
          <p:nvPr/>
        </p:nvSpPr>
        <p:spPr>
          <a:xfrm rot="-1013141">
            <a:off x="16777483" y="3422205"/>
            <a:ext cx="962871" cy="677397"/>
          </a:xfrm>
          <a:custGeom>
            <a:avLst/>
            <a:gdLst/>
            <a:ahLst/>
            <a:cxnLst/>
            <a:rect l="l" t="t" r="r" b="b"/>
            <a:pathLst>
              <a:path w="962871" h="677397" extrusionOk="0">
                <a:moveTo>
                  <a:pt x="0" y="0"/>
                </a:moveTo>
                <a:lnTo>
                  <a:pt x="962871" y="0"/>
                </a:lnTo>
                <a:lnTo>
                  <a:pt x="962871" y="677396"/>
                </a:lnTo>
                <a:lnTo>
                  <a:pt x="0" y="677396"/>
                </a:lnTo>
                <a:lnTo>
                  <a:pt x="0" y="0"/>
                </a:lnTo>
                <a:close/>
              </a:path>
            </a:pathLst>
          </a:custGeom>
          <a:blipFill rotWithShape="1">
            <a:blip r:embed="rId12"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15" name="Google Shape;615;p19"/>
          <p:cNvSpPr/>
          <p:nvPr/>
        </p:nvSpPr>
        <p:spPr>
          <a:xfrm rot="1221555">
            <a:off x="205915" y="4763816"/>
            <a:ext cx="1429744" cy="1107171"/>
          </a:xfrm>
          <a:custGeom>
            <a:avLst/>
            <a:gdLst/>
            <a:ahLst/>
            <a:cxnLst/>
            <a:rect l="l" t="t" r="r" b="b"/>
            <a:pathLst>
              <a:path w="1429744" h="1107171" extrusionOk="0">
                <a:moveTo>
                  <a:pt x="0" y="0"/>
                </a:moveTo>
                <a:lnTo>
                  <a:pt x="1429744" y="0"/>
                </a:lnTo>
                <a:lnTo>
                  <a:pt x="1429744" y="1107171"/>
                </a:lnTo>
                <a:lnTo>
                  <a:pt x="0" y="1107171"/>
                </a:lnTo>
                <a:lnTo>
                  <a:pt x="0" y="0"/>
                </a:lnTo>
                <a:close/>
              </a:path>
            </a:pathLst>
          </a:custGeom>
          <a:blipFill rotWithShape="1">
            <a:blip r:embed="rId13"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16" name="Google Shape;616;p19"/>
          <p:cNvSpPr/>
          <p:nvPr/>
        </p:nvSpPr>
        <p:spPr>
          <a:xfrm>
            <a:off x="14229607" y="6532994"/>
            <a:ext cx="652746" cy="713983"/>
          </a:xfrm>
          <a:custGeom>
            <a:avLst/>
            <a:gdLst/>
            <a:ahLst/>
            <a:cxnLst/>
            <a:rect l="l" t="t" r="r" b="b"/>
            <a:pathLst>
              <a:path w="652746" h="713983" extrusionOk="0">
                <a:moveTo>
                  <a:pt x="0" y="0"/>
                </a:moveTo>
                <a:lnTo>
                  <a:pt x="652745" y="0"/>
                </a:lnTo>
                <a:lnTo>
                  <a:pt x="652745" y="713983"/>
                </a:lnTo>
                <a:lnTo>
                  <a:pt x="0" y="713983"/>
                </a:lnTo>
                <a:lnTo>
                  <a:pt x="0" y="0"/>
                </a:lnTo>
                <a:close/>
              </a:path>
            </a:pathLst>
          </a:custGeom>
          <a:blipFill rotWithShape="1">
            <a:blip r:embed="rId1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17" name="Google Shape;617;p19"/>
          <p:cNvSpPr/>
          <p:nvPr/>
        </p:nvSpPr>
        <p:spPr>
          <a:xfrm rot="-1218948">
            <a:off x="2481303" y="4955209"/>
            <a:ext cx="1053279" cy="1136778"/>
          </a:xfrm>
          <a:custGeom>
            <a:avLst/>
            <a:gdLst/>
            <a:ahLst/>
            <a:cxnLst/>
            <a:rect l="l" t="t" r="r" b="b"/>
            <a:pathLst>
              <a:path w="1053279" h="1136778" extrusionOk="0">
                <a:moveTo>
                  <a:pt x="0" y="0"/>
                </a:moveTo>
                <a:lnTo>
                  <a:pt x="1053279" y="0"/>
                </a:lnTo>
                <a:lnTo>
                  <a:pt x="1053279" y="1136779"/>
                </a:lnTo>
                <a:lnTo>
                  <a:pt x="0" y="1136779"/>
                </a:lnTo>
                <a:lnTo>
                  <a:pt x="0" y="0"/>
                </a:lnTo>
                <a:close/>
              </a:path>
            </a:pathLst>
          </a:custGeom>
          <a:blipFill rotWithShape="1">
            <a:blip r:embed="rId1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18" name="Google Shape;618;p19"/>
          <p:cNvSpPr/>
          <p:nvPr/>
        </p:nvSpPr>
        <p:spPr>
          <a:xfrm rot="-2357011">
            <a:off x="4106935" y="7960846"/>
            <a:ext cx="1172576" cy="1699086"/>
          </a:xfrm>
          <a:custGeom>
            <a:avLst/>
            <a:gdLst/>
            <a:ahLst/>
            <a:cxnLst/>
            <a:rect l="l" t="t" r="r" b="b"/>
            <a:pathLst>
              <a:path w="1172576" h="1699086" extrusionOk="0">
                <a:moveTo>
                  <a:pt x="0" y="0"/>
                </a:moveTo>
                <a:lnTo>
                  <a:pt x="1172576" y="0"/>
                </a:lnTo>
                <a:lnTo>
                  <a:pt x="1172576" y="1699086"/>
                </a:lnTo>
                <a:lnTo>
                  <a:pt x="0" y="1699086"/>
                </a:lnTo>
                <a:lnTo>
                  <a:pt x="0" y="0"/>
                </a:lnTo>
                <a:close/>
              </a:path>
            </a:pathLst>
          </a:custGeom>
          <a:blipFill rotWithShape="1">
            <a:blip r:embed="rId1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19" name="Google Shape;619;p19"/>
          <p:cNvSpPr/>
          <p:nvPr/>
        </p:nvSpPr>
        <p:spPr>
          <a:xfrm rot="-797571">
            <a:off x="1141058" y="6609058"/>
            <a:ext cx="897074" cy="2020528"/>
          </a:xfrm>
          <a:custGeom>
            <a:avLst/>
            <a:gdLst/>
            <a:ahLst/>
            <a:cxnLst/>
            <a:rect l="l" t="t" r="r" b="b"/>
            <a:pathLst>
              <a:path w="897074" h="2020528" extrusionOk="0">
                <a:moveTo>
                  <a:pt x="0" y="0"/>
                </a:moveTo>
                <a:lnTo>
                  <a:pt x="897074" y="0"/>
                </a:lnTo>
                <a:lnTo>
                  <a:pt x="897074" y="2020528"/>
                </a:lnTo>
                <a:lnTo>
                  <a:pt x="0" y="2020528"/>
                </a:lnTo>
                <a:lnTo>
                  <a:pt x="0" y="0"/>
                </a:lnTo>
                <a:close/>
              </a:path>
            </a:pathLst>
          </a:custGeom>
          <a:blipFill rotWithShape="1">
            <a:blip r:embed="rId1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20" name="Google Shape;620;p19"/>
          <p:cNvSpPr/>
          <p:nvPr/>
        </p:nvSpPr>
        <p:spPr>
          <a:xfrm>
            <a:off x="16929522" y="1836530"/>
            <a:ext cx="799226" cy="843447"/>
          </a:xfrm>
          <a:custGeom>
            <a:avLst/>
            <a:gdLst/>
            <a:ahLst/>
            <a:cxnLst/>
            <a:rect l="l" t="t" r="r" b="b"/>
            <a:pathLst>
              <a:path w="799226" h="843447" extrusionOk="0">
                <a:moveTo>
                  <a:pt x="0" y="0"/>
                </a:moveTo>
                <a:lnTo>
                  <a:pt x="799226" y="0"/>
                </a:lnTo>
                <a:lnTo>
                  <a:pt x="799226" y="843447"/>
                </a:lnTo>
                <a:lnTo>
                  <a:pt x="0" y="843447"/>
                </a:lnTo>
                <a:lnTo>
                  <a:pt x="0" y="0"/>
                </a:lnTo>
                <a:close/>
              </a:path>
            </a:pathLst>
          </a:custGeom>
          <a:blipFill rotWithShape="1">
            <a:blip r:embed="rId1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21" name="Google Shape;621;p19"/>
          <p:cNvSpPr/>
          <p:nvPr/>
        </p:nvSpPr>
        <p:spPr>
          <a:xfrm rot="-442810">
            <a:off x="308755" y="1664637"/>
            <a:ext cx="719945" cy="741840"/>
          </a:xfrm>
          <a:custGeom>
            <a:avLst/>
            <a:gdLst/>
            <a:ahLst/>
            <a:cxnLst/>
            <a:rect l="l" t="t" r="r" b="b"/>
            <a:pathLst>
              <a:path w="719945" h="741840" extrusionOk="0">
                <a:moveTo>
                  <a:pt x="0" y="0"/>
                </a:moveTo>
                <a:lnTo>
                  <a:pt x="719945" y="0"/>
                </a:lnTo>
                <a:lnTo>
                  <a:pt x="719945" y="741840"/>
                </a:lnTo>
                <a:lnTo>
                  <a:pt x="0" y="741840"/>
                </a:lnTo>
                <a:lnTo>
                  <a:pt x="0" y="0"/>
                </a:lnTo>
                <a:close/>
              </a:path>
            </a:pathLst>
          </a:custGeom>
          <a:blipFill rotWithShape="1">
            <a:blip r:embed="rId1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22" name="Google Shape;622;p19"/>
          <p:cNvSpPr/>
          <p:nvPr/>
        </p:nvSpPr>
        <p:spPr>
          <a:xfrm rot="2489265">
            <a:off x="417984" y="8404958"/>
            <a:ext cx="1308500" cy="1340533"/>
          </a:xfrm>
          <a:custGeom>
            <a:avLst/>
            <a:gdLst/>
            <a:ahLst/>
            <a:cxnLst/>
            <a:rect l="l" t="t" r="r" b="b"/>
            <a:pathLst>
              <a:path w="1308500" h="1340533" extrusionOk="0">
                <a:moveTo>
                  <a:pt x="0" y="0"/>
                </a:moveTo>
                <a:lnTo>
                  <a:pt x="1308500" y="0"/>
                </a:lnTo>
                <a:lnTo>
                  <a:pt x="1308500" y="1340533"/>
                </a:lnTo>
                <a:lnTo>
                  <a:pt x="0" y="1340533"/>
                </a:lnTo>
                <a:lnTo>
                  <a:pt x="0" y="0"/>
                </a:lnTo>
                <a:close/>
              </a:path>
            </a:pathLst>
          </a:custGeom>
          <a:blipFill rotWithShape="1">
            <a:blip r:embed="rId2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23" name="Google Shape;623;p19"/>
          <p:cNvSpPr/>
          <p:nvPr/>
        </p:nvSpPr>
        <p:spPr>
          <a:xfrm>
            <a:off x="16343811" y="6878340"/>
            <a:ext cx="1171422" cy="1261376"/>
          </a:xfrm>
          <a:custGeom>
            <a:avLst/>
            <a:gdLst/>
            <a:ahLst/>
            <a:cxnLst/>
            <a:rect l="l" t="t" r="r" b="b"/>
            <a:pathLst>
              <a:path w="1171422" h="1261376" extrusionOk="0">
                <a:moveTo>
                  <a:pt x="0" y="0"/>
                </a:moveTo>
                <a:lnTo>
                  <a:pt x="1171422" y="0"/>
                </a:lnTo>
                <a:lnTo>
                  <a:pt x="1171422" y="1261375"/>
                </a:lnTo>
                <a:lnTo>
                  <a:pt x="0" y="1261375"/>
                </a:lnTo>
                <a:lnTo>
                  <a:pt x="0" y="0"/>
                </a:lnTo>
                <a:close/>
              </a:path>
            </a:pathLst>
          </a:custGeom>
          <a:blipFill rotWithShape="1">
            <a:blip r:embed="rId21"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24" name="Google Shape;624;p19"/>
          <p:cNvSpPr/>
          <p:nvPr/>
        </p:nvSpPr>
        <p:spPr>
          <a:xfrm>
            <a:off x="15169950" y="4030848"/>
            <a:ext cx="986260" cy="1037686"/>
          </a:xfrm>
          <a:custGeom>
            <a:avLst/>
            <a:gdLst/>
            <a:ahLst/>
            <a:cxnLst/>
            <a:rect l="l" t="t" r="r" b="b"/>
            <a:pathLst>
              <a:path w="986260" h="1037686" extrusionOk="0">
                <a:moveTo>
                  <a:pt x="0" y="0"/>
                </a:moveTo>
                <a:lnTo>
                  <a:pt x="986259" y="0"/>
                </a:lnTo>
                <a:lnTo>
                  <a:pt x="986259" y="1037686"/>
                </a:lnTo>
                <a:lnTo>
                  <a:pt x="0" y="1037686"/>
                </a:lnTo>
                <a:lnTo>
                  <a:pt x="0" y="0"/>
                </a:lnTo>
                <a:close/>
              </a:path>
            </a:pathLst>
          </a:custGeom>
          <a:blipFill rotWithShape="1">
            <a:blip r:embed="rId22"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25" name="Google Shape;625;p19"/>
          <p:cNvSpPr/>
          <p:nvPr/>
        </p:nvSpPr>
        <p:spPr>
          <a:xfrm rot="541829">
            <a:off x="12307292" y="7839556"/>
            <a:ext cx="921713" cy="904100"/>
          </a:xfrm>
          <a:custGeom>
            <a:avLst/>
            <a:gdLst/>
            <a:ahLst/>
            <a:cxnLst/>
            <a:rect l="l" t="t" r="r" b="b"/>
            <a:pathLst>
              <a:path w="921713" h="904100" extrusionOk="0">
                <a:moveTo>
                  <a:pt x="0" y="0"/>
                </a:moveTo>
                <a:lnTo>
                  <a:pt x="921712" y="0"/>
                </a:lnTo>
                <a:lnTo>
                  <a:pt x="921712" y="904100"/>
                </a:lnTo>
                <a:lnTo>
                  <a:pt x="0" y="904100"/>
                </a:lnTo>
                <a:lnTo>
                  <a:pt x="0" y="0"/>
                </a:lnTo>
                <a:close/>
              </a:path>
            </a:pathLst>
          </a:custGeom>
          <a:blipFill rotWithShape="1">
            <a:blip r:embed="rId23"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26" name="Google Shape;626;p19"/>
          <p:cNvSpPr/>
          <p:nvPr/>
        </p:nvSpPr>
        <p:spPr>
          <a:xfrm rot="-1686461">
            <a:off x="8712801" y="9027549"/>
            <a:ext cx="1173448" cy="1005011"/>
          </a:xfrm>
          <a:custGeom>
            <a:avLst/>
            <a:gdLst/>
            <a:ahLst/>
            <a:cxnLst/>
            <a:rect l="l" t="t" r="r" b="b"/>
            <a:pathLst>
              <a:path w="1173448" h="1005011" extrusionOk="0">
                <a:moveTo>
                  <a:pt x="0" y="0"/>
                </a:moveTo>
                <a:lnTo>
                  <a:pt x="1173448" y="0"/>
                </a:lnTo>
                <a:lnTo>
                  <a:pt x="1173448" y="1005011"/>
                </a:lnTo>
                <a:lnTo>
                  <a:pt x="0" y="1005011"/>
                </a:lnTo>
                <a:lnTo>
                  <a:pt x="0" y="0"/>
                </a:lnTo>
                <a:close/>
              </a:path>
            </a:pathLst>
          </a:custGeom>
          <a:blipFill rotWithShape="1">
            <a:blip r:embed="rId2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27" name="Google Shape;627;p19"/>
          <p:cNvSpPr/>
          <p:nvPr/>
        </p:nvSpPr>
        <p:spPr>
          <a:xfrm>
            <a:off x="6180219" y="9080049"/>
            <a:ext cx="1261223" cy="1261223"/>
          </a:xfrm>
          <a:custGeom>
            <a:avLst/>
            <a:gdLst/>
            <a:ahLst/>
            <a:cxnLst/>
            <a:rect l="l" t="t" r="r" b="b"/>
            <a:pathLst>
              <a:path w="1261223" h="1261223" extrusionOk="0">
                <a:moveTo>
                  <a:pt x="0" y="0"/>
                </a:moveTo>
                <a:lnTo>
                  <a:pt x="1261223" y="0"/>
                </a:lnTo>
                <a:lnTo>
                  <a:pt x="1261223" y="1261223"/>
                </a:lnTo>
                <a:lnTo>
                  <a:pt x="0" y="1261223"/>
                </a:lnTo>
                <a:lnTo>
                  <a:pt x="0" y="0"/>
                </a:lnTo>
                <a:close/>
              </a:path>
            </a:pathLst>
          </a:custGeom>
          <a:blipFill rotWithShape="1">
            <a:blip r:embed="rId2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28" name="Google Shape;628;p19"/>
          <p:cNvSpPr/>
          <p:nvPr/>
        </p:nvSpPr>
        <p:spPr>
          <a:xfrm>
            <a:off x="5519852" y="2817907"/>
            <a:ext cx="7248296" cy="4230144"/>
          </a:xfrm>
          <a:custGeom>
            <a:avLst/>
            <a:gdLst/>
            <a:ahLst/>
            <a:cxnLst/>
            <a:rect l="l" t="t" r="r" b="b"/>
            <a:pathLst>
              <a:path w="7248296" h="4230144" extrusionOk="0">
                <a:moveTo>
                  <a:pt x="0" y="0"/>
                </a:moveTo>
                <a:lnTo>
                  <a:pt x="7248296" y="0"/>
                </a:lnTo>
                <a:lnTo>
                  <a:pt x="7248296" y="4230144"/>
                </a:lnTo>
                <a:lnTo>
                  <a:pt x="0" y="4230144"/>
                </a:lnTo>
                <a:lnTo>
                  <a:pt x="0" y="0"/>
                </a:lnTo>
                <a:close/>
              </a:path>
            </a:pathLst>
          </a:custGeom>
          <a:blipFill rotWithShape="1">
            <a:blip r:embed="rId26" cstate="screen">
              <a:alphaModFix/>
              <a:extLst>
                <a:ext uri="{28A0092B-C50C-407E-A947-70E740481C1C}">
                  <a14:useLocalDpi xmlns:a14="http://schemas.microsoft.com/office/drawing/2010/main"/>
                </a:ext>
              </a:extLst>
            </a:blip>
            <a:stretch>
              <a:fillRect b="-7733"/>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629" name="Google Shape;629;p19"/>
          <p:cNvGrpSpPr/>
          <p:nvPr/>
        </p:nvGrpSpPr>
        <p:grpSpPr>
          <a:xfrm>
            <a:off x="5155253" y="2492522"/>
            <a:ext cx="7977494" cy="4880915"/>
            <a:chOff x="0" y="0"/>
            <a:chExt cx="10636658" cy="6507887"/>
          </a:xfrm>
        </p:grpSpPr>
        <p:sp>
          <p:nvSpPr>
            <p:cNvPr id="630" name="Google Shape;630;p19"/>
            <p:cNvSpPr/>
            <p:nvPr/>
          </p:nvSpPr>
          <p:spPr>
            <a:xfrm>
              <a:off x="0" y="0"/>
              <a:ext cx="7979172" cy="6498807"/>
            </a:xfrm>
            <a:custGeom>
              <a:avLst/>
              <a:gdLst/>
              <a:ahLst/>
              <a:cxnLst/>
              <a:rect l="l" t="t" r="r" b="b"/>
              <a:pathLst>
                <a:path w="7979172" h="6498807" extrusionOk="0">
                  <a:moveTo>
                    <a:pt x="0" y="0"/>
                  </a:moveTo>
                  <a:lnTo>
                    <a:pt x="7979172" y="0"/>
                  </a:lnTo>
                  <a:lnTo>
                    <a:pt x="7979172" y="6498807"/>
                  </a:lnTo>
                  <a:lnTo>
                    <a:pt x="0" y="6498807"/>
                  </a:lnTo>
                  <a:lnTo>
                    <a:pt x="0" y="0"/>
                  </a:lnTo>
                  <a:close/>
                </a:path>
              </a:pathLst>
            </a:custGeom>
            <a:blipFill rotWithShape="1">
              <a:blip r:embed="rId2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31" name="Google Shape;631;p19"/>
            <p:cNvSpPr/>
            <p:nvPr/>
          </p:nvSpPr>
          <p:spPr>
            <a:xfrm>
              <a:off x="7976306" y="0"/>
              <a:ext cx="2660352" cy="6507887"/>
            </a:xfrm>
            <a:custGeom>
              <a:avLst/>
              <a:gdLst/>
              <a:ahLst/>
              <a:cxnLst/>
              <a:rect l="l" t="t" r="r" b="b"/>
              <a:pathLst>
                <a:path w="2660352" h="6507887" extrusionOk="0">
                  <a:moveTo>
                    <a:pt x="0" y="0"/>
                  </a:moveTo>
                  <a:lnTo>
                    <a:pt x="2660352" y="0"/>
                  </a:lnTo>
                  <a:lnTo>
                    <a:pt x="2660352" y="6507887"/>
                  </a:lnTo>
                  <a:lnTo>
                    <a:pt x="0" y="6507887"/>
                  </a:lnTo>
                  <a:lnTo>
                    <a:pt x="0" y="0"/>
                  </a:lnTo>
                  <a:close/>
                </a:path>
              </a:pathLst>
            </a:custGeom>
            <a:blipFill rotWithShape="1">
              <a:blip r:embed="rId2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632" name="Google Shape;632;p19"/>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29"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33" name="Google Shape;633;p19"/>
          <p:cNvSpPr/>
          <p:nvPr/>
        </p:nvSpPr>
        <p:spPr>
          <a:xfrm>
            <a:off x="14396637" y="9620250"/>
            <a:ext cx="2532885" cy="180821"/>
          </a:xfrm>
          <a:custGeom>
            <a:avLst/>
            <a:gdLst/>
            <a:ahLst/>
            <a:cxnLst/>
            <a:rect l="l" t="t" r="r" b="b"/>
            <a:pathLst>
              <a:path w="2532885" h="180821" extrusionOk="0">
                <a:moveTo>
                  <a:pt x="0" y="0"/>
                </a:moveTo>
                <a:lnTo>
                  <a:pt x="2532885" y="0"/>
                </a:lnTo>
                <a:lnTo>
                  <a:pt x="2532885" y="180821"/>
                </a:lnTo>
                <a:lnTo>
                  <a:pt x="0" y="180821"/>
                </a:lnTo>
                <a:lnTo>
                  <a:pt x="0" y="0"/>
                </a:lnTo>
                <a:close/>
              </a:path>
            </a:pathLst>
          </a:custGeom>
          <a:blipFill rotWithShape="1">
            <a:blip r:embed="rId3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34" name="Google Shape;634;p19"/>
          <p:cNvSpPr/>
          <p:nvPr/>
        </p:nvSpPr>
        <p:spPr>
          <a:xfrm rot="1096916">
            <a:off x="11585491" y="2512426"/>
            <a:ext cx="3367130" cy="2030863"/>
          </a:xfrm>
          <a:custGeom>
            <a:avLst/>
            <a:gdLst/>
            <a:ahLst/>
            <a:cxnLst/>
            <a:rect l="l" t="t" r="r" b="b"/>
            <a:pathLst>
              <a:path w="3367130" h="2030863" extrusionOk="0">
                <a:moveTo>
                  <a:pt x="0" y="0"/>
                </a:moveTo>
                <a:lnTo>
                  <a:pt x="3367131" y="0"/>
                </a:lnTo>
                <a:lnTo>
                  <a:pt x="3367131" y="2030863"/>
                </a:lnTo>
                <a:lnTo>
                  <a:pt x="0" y="2030863"/>
                </a:lnTo>
                <a:lnTo>
                  <a:pt x="0" y="0"/>
                </a:lnTo>
                <a:close/>
              </a:path>
            </a:pathLst>
          </a:custGeom>
          <a:blipFill rotWithShape="1">
            <a:blip r:embed="rId31"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635" name="Google Shape;635;p19"/>
          <p:cNvGrpSpPr/>
          <p:nvPr/>
        </p:nvGrpSpPr>
        <p:grpSpPr>
          <a:xfrm rot="820276">
            <a:off x="4043059" y="6905176"/>
            <a:ext cx="5187802" cy="1202917"/>
            <a:chOff x="0" y="0"/>
            <a:chExt cx="6917069" cy="1603889"/>
          </a:xfrm>
        </p:grpSpPr>
        <p:sp>
          <p:nvSpPr>
            <p:cNvPr id="636" name="Google Shape;636;p19"/>
            <p:cNvSpPr/>
            <p:nvPr/>
          </p:nvSpPr>
          <p:spPr>
            <a:xfrm>
              <a:off x="5245593" y="0"/>
              <a:ext cx="1671476" cy="1603889"/>
            </a:xfrm>
            <a:custGeom>
              <a:avLst/>
              <a:gdLst/>
              <a:ahLst/>
              <a:cxnLst/>
              <a:rect l="l" t="t" r="r" b="b"/>
              <a:pathLst>
                <a:path w="1671476" h="1603889" extrusionOk="0">
                  <a:moveTo>
                    <a:pt x="0" y="0"/>
                  </a:moveTo>
                  <a:lnTo>
                    <a:pt x="1671476" y="0"/>
                  </a:lnTo>
                  <a:lnTo>
                    <a:pt x="1671476" y="1603889"/>
                  </a:lnTo>
                  <a:lnTo>
                    <a:pt x="0" y="1603889"/>
                  </a:lnTo>
                  <a:lnTo>
                    <a:pt x="0" y="0"/>
                  </a:lnTo>
                  <a:close/>
                </a:path>
              </a:pathLst>
            </a:custGeom>
            <a:blipFill rotWithShape="1">
              <a:blip r:embed="rId32"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37" name="Google Shape;637;p19"/>
            <p:cNvSpPr/>
            <p:nvPr/>
          </p:nvSpPr>
          <p:spPr>
            <a:xfrm>
              <a:off x="0" y="0"/>
              <a:ext cx="5323819" cy="1603889"/>
            </a:xfrm>
            <a:custGeom>
              <a:avLst/>
              <a:gdLst/>
              <a:ahLst/>
              <a:cxnLst/>
              <a:rect l="l" t="t" r="r" b="b"/>
              <a:pathLst>
                <a:path w="5323819" h="1603889" extrusionOk="0">
                  <a:moveTo>
                    <a:pt x="0" y="0"/>
                  </a:moveTo>
                  <a:lnTo>
                    <a:pt x="5323819" y="0"/>
                  </a:lnTo>
                  <a:lnTo>
                    <a:pt x="5323819" y="1603889"/>
                  </a:lnTo>
                  <a:lnTo>
                    <a:pt x="0" y="1603889"/>
                  </a:lnTo>
                  <a:lnTo>
                    <a:pt x="0" y="0"/>
                  </a:lnTo>
                  <a:close/>
                </a:path>
              </a:pathLst>
            </a:custGeom>
            <a:blipFill rotWithShape="1">
              <a:blip r:embed="rId33"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638" name="Google Shape;638;p19"/>
          <p:cNvSpPr txBox="1"/>
          <p:nvPr/>
        </p:nvSpPr>
        <p:spPr>
          <a:xfrm>
            <a:off x="13508182" y="9248775"/>
            <a:ext cx="3906461" cy="371475"/>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B0C198"/>
                </a:solidFill>
                <a:effectLst/>
                <a:uLnTx/>
                <a:uFillTx/>
                <a:latin typeface="Work Sans"/>
                <a:ea typeface="Work Sans"/>
                <a:cs typeface="Work Sans"/>
                <a:sym typeface="Work Sans"/>
              </a:rPr>
              <a:t>Vad behöver du skydda?</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39" name="Google Shape;639;p19"/>
          <p:cNvSpPr txBox="1"/>
          <p:nvPr/>
        </p:nvSpPr>
        <p:spPr>
          <a:xfrm>
            <a:off x="4007899" y="1165472"/>
            <a:ext cx="10272201" cy="64008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4500" b="0" i="0" u="none" strike="noStrike" kern="0" cap="none" spc="0" normalizeH="0" baseline="0" noProof="0">
                <a:ln>
                  <a:noFill/>
                </a:ln>
                <a:solidFill>
                  <a:srgbClr val="D4C394"/>
                </a:solidFill>
                <a:effectLst/>
                <a:uLnTx/>
                <a:uFillTx/>
                <a:latin typeface="Work Sans"/>
                <a:ea typeface="Work Sans"/>
                <a:cs typeface="Work Sans"/>
                <a:sym typeface="Work Sans"/>
              </a:rPr>
              <a:t>DIN INFORMATION ÄR </a:t>
            </a:r>
            <a:r>
              <a:rPr kumimoji="0" lang="en-US" sz="4500" b="1" i="0" u="none" strike="noStrike" kern="0" cap="none" spc="0" normalizeH="0" baseline="0" noProof="0">
                <a:ln>
                  <a:noFill/>
                </a:ln>
                <a:solidFill>
                  <a:srgbClr val="D4C394"/>
                </a:solidFill>
                <a:effectLst/>
                <a:uLnTx/>
                <a:uFillTx/>
                <a:latin typeface="Work Sans"/>
                <a:ea typeface="Work Sans"/>
                <a:cs typeface="Work Sans"/>
                <a:sym typeface="Work Sans"/>
              </a:rPr>
              <a:t>VÄRDEFULL</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40" name="Google Shape;640;p19"/>
          <p:cNvSpPr/>
          <p:nvPr/>
        </p:nvSpPr>
        <p:spPr>
          <a:xfrm flipH="1">
            <a:off x="10603413" y="1789497"/>
            <a:ext cx="3446724" cy="246060"/>
          </a:xfrm>
          <a:custGeom>
            <a:avLst/>
            <a:gdLst/>
            <a:ahLst/>
            <a:cxnLst/>
            <a:rect l="l" t="t" r="r" b="b"/>
            <a:pathLst>
              <a:path w="3446724" h="246060" extrusionOk="0">
                <a:moveTo>
                  <a:pt x="3446724" y="0"/>
                </a:moveTo>
                <a:lnTo>
                  <a:pt x="0" y="0"/>
                </a:lnTo>
                <a:lnTo>
                  <a:pt x="0" y="246060"/>
                </a:lnTo>
                <a:lnTo>
                  <a:pt x="3446724" y="246060"/>
                </a:lnTo>
                <a:lnTo>
                  <a:pt x="3446724" y="0"/>
                </a:lnTo>
                <a:close/>
              </a:path>
            </a:pathLst>
          </a:custGeom>
          <a:blipFill rotWithShape="1">
            <a:blip r:embed="rId34">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B4D60"/>
        </a:solidFill>
        <a:effectLst/>
      </p:bgPr>
    </p:bg>
    <p:spTree>
      <p:nvGrpSpPr>
        <p:cNvPr id="1" name="Shape 648"/>
        <p:cNvGrpSpPr/>
        <p:nvPr/>
      </p:nvGrpSpPr>
      <p:grpSpPr>
        <a:xfrm>
          <a:off x="0" y="0"/>
          <a:ext cx="0" cy="0"/>
          <a:chOff x="0" y="0"/>
          <a:chExt cx="0" cy="0"/>
        </a:xfrm>
      </p:grpSpPr>
      <p:sp>
        <p:nvSpPr>
          <p:cNvPr id="649" name="Google Shape;649;p20"/>
          <p:cNvSpPr/>
          <p:nvPr/>
        </p:nvSpPr>
        <p:spPr>
          <a:xfrm>
            <a:off x="2399641" y="1615698"/>
            <a:ext cx="13488718" cy="8400831"/>
          </a:xfrm>
          <a:custGeom>
            <a:avLst/>
            <a:gdLst/>
            <a:ahLst/>
            <a:cxnLst/>
            <a:rect l="l" t="t" r="r" b="b"/>
            <a:pathLst>
              <a:path w="13488718" h="8400831" extrusionOk="0">
                <a:moveTo>
                  <a:pt x="0" y="0"/>
                </a:moveTo>
                <a:lnTo>
                  <a:pt x="13488718" y="0"/>
                </a:lnTo>
                <a:lnTo>
                  <a:pt x="13488718" y="8400831"/>
                </a:lnTo>
                <a:lnTo>
                  <a:pt x="0" y="8400831"/>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50" name="Google Shape;650;p20"/>
          <p:cNvSpPr/>
          <p:nvPr/>
        </p:nvSpPr>
        <p:spPr>
          <a:xfrm>
            <a:off x="8149074" y="2307349"/>
            <a:ext cx="2078594" cy="148390"/>
          </a:xfrm>
          <a:custGeom>
            <a:avLst/>
            <a:gdLst/>
            <a:ahLst/>
            <a:cxnLst/>
            <a:rect l="l" t="t" r="r" b="b"/>
            <a:pathLst>
              <a:path w="2078594" h="148390" extrusionOk="0">
                <a:moveTo>
                  <a:pt x="0" y="0"/>
                </a:moveTo>
                <a:lnTo>
                  <a:pt x="2078595" y="0"/>
                </a:lnTo>
                <a:lnTo>
                  <a:pt x="2078595" y="148390"/>
                </a:lnTo>
                <a:lnTo>
                  <a:pt x="0" y="148390"/>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51" name="Google Shape;651;p20"/>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652" name="Google Shape;652;p20"/>
          <p:cNvGrpSpPr/>
          <p:nvPr/>
        </p:nvGrpSpPr>
        <p:grpSpPr>
          <a:xfrm>
            <a:off x="2981947" y="1935487"/>
            <a:ext cx="12324106" cy="6384576"/>
            <a:chOff x="-1" y="-185293"/>
            <a:chExt cx="16432143" cy="8512768"/>
          </a:xfrm>
        </p:grpSpPr>
        <p:grpSp>
          <p:nvGrpSpPr>
            <p:cNvPr id="653" name="Google Shape;653;p20"/>
            <p:cNvGrpSpPr/>
            <p:nvPr/>
          </p:nvGrpSpPr>
          <p:grpSpPr>
            <a:xfrm>
              <a:off x="0" y="-185293"/>
              <a:ext cx="16432142" cy="8512768"/>
              <a:chOff x="0" y="-38100"/>
              <a:chExt cx="3378786" cy="1750400"/>
            </a:xfrm>
          </p:grpSpPr>
          <p:sp>
            <p:nvSpPr>
              <p:cNvPr id="654" name="Google Shape;654;p20"/>
              <p:cNvSpPr/>
              <p:nvPr/>
            </p:nvSpPr>
            <p:spPr>
              <a:xfrm>
                <a:off x="0" y="0"/>
                <a:ext cx="3378786" cy="1712300"/>
              </a:xfrm>
              <a:custGeom>
                <a:avLst/>
                <a:gdLst/>
                <a:ahLst/>
                <a:cxnLst/>
                <a:rect l="l" t="t" r="r" b="b"/>
                <a:pathLst>
                  <a:path w="3378786" h="1712300" extrusionOk="0">
                    <a:moveTo>
                      <a:pt x="0" y="0"/>
                    </a:moveTo>
                    <a:lnTo>
                      <a:pt x="3378786" y="0"/>
                    </a:lnTo>
                    <a:lnTo>
                      <a:pt x="3378786" y="1712300"/>
                    </a:lnTo>
                    <a:lnTo>
                      <a:pt x="0" y="1712300"/>
                    </a:lnTo>
                    <a:close/>
                  </a:path>
                </a:pathLst>
              </a:custGeom>
              <a:solidFill>
                <a:srgbClr val="AEC2D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55" name="Google Shape;655;p20"/>
              <p:cNvSpPr txBox="1"/>
              <p:nvPr/>
            </p:nvSpPr>
            <p:spPr>
              <a:xfrm>
                <a:off x="0" y="-38100"/>
                <a:ext cx="3378786" cy="1750400"/>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47777"/>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656" name="Google Shape;656;p20"/>
            <p:cNvGrpSpPr/>
            <p:nvPr/>
          </p:nvGrpSpPr>
          <p:grpSpPr>
            <a:xfrm rot="5400000">
              <a:off x="-2086760" y="2086760"/>
              <a:ext cx="6314413" cy="2140894"/>
              <a:chOff x="0" y="0"/>
              <a:chExt cx="953493" cy="323281"/>
            </a:xfrm>
          </p:grpSpPr>
          <p:sp>
            <p:nvSpPr>
              <p:cNvPr id="657" name="Google Shape;657;p20"/>
              <p:cNvSpPr/>
              <p:nvPr/>
            </p:nvSpPr>
            <p:spPr>
              <a:xfrm>
                <a:off x="0" y="0"/>
                <a:ext cx="953493" cy="323281"/>
              </a:xfrm>
              <a:custGeom>
                <a:avLst/>
                <a:gdLst/>
                <a:ahLst/>
                <a:cxnLst/>
                <a:rect l="l" t="t" r="r" b="b"/>
                <a:pathLst>
                  <a:path w="953493" h="323281" extrusionOk="0">
                    <a:moveTo>
                      <a:pt x="953493" y="323281"/>
                    </a:moveTo>
                    <a:lnTo>
                      <a:pt x="0" y="323281"/>
                    </a:lnTo>
                    <a:lnTo>
                      <a:pt x="0" y="0"/>
                    </a:lnTo>
                    <a:lnTo>
                      <a:pt x="953493" y="323281"/>
                    </a:lnTo>
                    <a:close/>
                  </a:path>
                </a:pathLst>
              </a:custGeom>
              <a:solidFill>
                <a:srgbClr val="A2B7C8"/>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58" name="Google Shape;658;p20"/>
              <p:cNvSpPr txBox="1"/>
              <p:nvPr/>
            </p:nvSpPr>
            <p:spPr>
              <a:xfrm>
                <a:off x="0" y="152115"/>
                <a:ext cx="476746" cy="170477"/>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659" name="Google Shape;659;p20"/>
            <p:cNvGrpSpPr/>
            <p:nvPr/>
          </p:nvGrpSpPr>
          <p:grpSpPr>
            <a:xfrm rot="-5400000">
              <a:off x="12204488" y="4099821"/>
              <a:ext cx="6314413" cy="2140894"/>
              <a:chOff x="0" y="0"/>
              <a:chExt cx="953493" cy="323281"/>
            </a:xfrm>
          </p:grpSpPr>
          <p:sp>
            <p:nvSpPr>
              <p:cNvPr id="660" name="Google Shape;660;p20"/>
              <p:cNvSpPr/>
              <p:nvPr/>
            </p:nvSpPr>
            <p:spPr>
              <a:xfrm>
                <a:off x="0" y="0"/>
                <a:ext cx="953493" cy="323281"/>
              </a:xfrm>
              <a:custGeom>
                <a:avLst/>
                <a:gdLst/>
                <a:ahLst/>
                <a:cxnLst/>
                <a:rect l="l" t="t" r="r" b="b"/>
                <a:pathLst>
                  <a:path w="953493" h="323281" extrusionOk="0">
                    <a:moveTo>
                      <a:pt x="953493" y="323281"/>
                    </a:moveTo>
                    <a:lnTo>
                      <a:pt x="0" y="323281"/>
                    </a:lnTo>
                    <a:lnTo>
                      <a:pt x="0" y="0"/>
                    </a:lnTo>
                    <a:lnTo>
                      <a:pt x="953493" y="323281"/>
                    </a:lnTo>
                    <a:close/>
                  </a:path>
                </a:pathLst>
              </a:custGeom>
              <a:solidFill>
                <a:srgbClr val="A2B7C8"/>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61" name="Google Shape;661;p20"/>
              <p:cNvSpPr txBox="1"/>
              <p:nvPr/>
            </p:nvSpPr>
            <p:spPr>
              <a:xfrm>
                <a:off x="0" y="152115"/>
                <a:ext cx="476746" cy="170477"/>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sp>
        <p:nvSpPr>
          <p:cNvPr id="662" name="Google Shape;662;p20"/>
          <p:cNvSpPr/>
          <p:nvPr/>
        </p:nvSpPr>
        <p:spPr>
          <a:xfrm rot="-340119">
            <a:off x="892746" y="6161188"/>
            <a:ext cx="3784474" cy="3856272"/>
          </a:xfrm>
          <a:custGeom>
            <a:avLst/>
            <a:gdLst/>
            <a:ahLst/>
            <a:cxnLst/>
            <a:rect l="l" t="t" r="r" b="b"/>
            <a:pathLst>
              <a:path w="3784474" h="3856272" extrusionOk="0">
                <a:moveTo>
                  <a:pt x="0" y="0"/>
                </a:moveTo>
                <a:lnTo>
                  <a:pt x="3784474" y="0"/>
                </a:lnTo>
                <a:lnTo>
                  <a:pt x="3784474" y="3856272"/>
                </a:lnTo>
                <a:lnTo>
                  <a:pt x="0" y="3856272"/>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63" name="Google Shape;663;p20"/>
          <p:cNvSpPr/>
          <p:nvPr/>
        </p:nvSpPr>
        <p:spPr>
          <a:xfrm rot="-687824">
            <a:off x="13392701" y="3744705"/>
            <a:ext cx="3956349" cy="3991273"/>
          </a:xfrm>
          <a:custGeom>
            <a:avLst/>
            <a:gdLst/>
            <a:ahLst/>
            <a:cxnLst/>
            <a:rect l="l" t="t" r="r" b="b"/>
            <a:pathLst>
              <a:path w="3956349" h="3991273" extrusionOk="0">
                <a:moveTo>
                  <a:pt x="0" y="0"/>
                </a:moveTo>
                <a:lnTo>
                  <a:pt x="3956350" y="0"/>
                </a:lnTo>
                <a:lnTo>
                  <a:pt x="3956350" y="3991273"/>
                </a:lnTo>
                <a:lnTo>
                  <a:pt x="0" y="399127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64" name="Google Shape;664;p20"/>
          <p:cNvSpPr/>
          <p:nvPr/>
        </p:nvSpPr>
        <p:spPr>
          <a:xfrm>
            <a:off x="7712238" y="1345148"/>
            <a:ext cx="2863524" cy="204426"/>
          </a:xfrm>
          <a:custGeom>
            <a:avLst/>
            <a:gdLst/>
            <a:ahLst/>
            <a:cxnLst/>
            <a:rect l="l" t="t" r="r" b="b"/>
            <a:pathLst>
              <a:path w="2863524" h="204426" extrusionOk="0">
                <a:moveTo>
                  <a:pt x="0" y="0"/>
                </a:moveTo>
                <a:lnTo>
                  <a:pt x="2863524" y="0"/>
                </a:lnTo>
                <a:lnTo>
                  <a:pt x="2863524" y="204425"/>
                </a:lnTo>
                <a:lnTo>
                  <a:pt x="0" y="204425"/>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65" name="Google Shape;665;p20" descr="En bild som visar skärmbild  Automatiskt genererad beskrivning"/>
          <p:cNvSpPr/>
          <p:nvPr/>
        </p:nvSpPr>
        <p:spPr>
          <a:xfrm rot="596473">
            <a:off x="3160959" y="3322583"/>
            <a:ext cx="11932157" cy="3217259"/>
          </a:xfrm>
          <a:custGeom>
            <a:avLst/>
            <a:gdLst/>
            <a:ahLst/>
            <a:cxnLst/>
            <a:rect l="l" t="t" r="r" b="b"/>
            <a:pathLst>
              <a:path w="15909544" h="4289679" extrusionOk="0">
                <a:moveTo>
                  <a:pt x="0" y="0"/>
                </a:moveTo>
                <a:lnTo>
                  <a:pt x="15909544" y="0"/>
                </a:lnTo>
                <a:lnTo>
                  <a:pt x="15909544" y="4289679"/>
                </a:lnTo>
                <a:lnTo>
                  <a:pt x="0" y="4289679"/>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66" name="Google Shape;666;p20"/>
          <p:cNvSpPr txBox="1"/>
          <p:nvPr/>
        </p:nvSpPr>
        <p:spPr>
          <a:xfrm>
            <a:off x="6461962" y="727710"/>
            <a:ext cx="5452819" cy="64008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4500" b="0" i="0" u="none" strike="noStrike" kern="0" cap="none" spc="0" normalizeH="0" baseline="0" noProof="0">
                <a:ln>
                  <a:noFill/>
                </a:ln>
                <a:solidFill>
                  <a:srgbClr val="AEC2D3"/>
                </a:solidFill>
                <a:effectLst/>
                <a:uLnTx/>
                <a:uFillTx/>
                <a:latin typeface="Work Sans"/>
                <a:ea typeface="Work Sans"/>
                <a:cs typeface="Work Sans"/>
                <a:sym typeface="Work Sans"/>
              </a:rPr>
              <a:t>VAD ÄR COOKIES?</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667" name="Google Shape;667;p20"/>
          <p:cNvGrpSpPr/>
          <p:nvPr/>
        </p:nvGrpSpPr>
        <p:grpSpPr>
          <a:xfrm>
            <a:off x="819332" y="1506161"/>
            <a:ext cx="1333288" cy="1448969"/>
            <a:chOff x="0" y="57150"/>
            <a:chExt cx="1777717" cy="1931959"/>
          </a:xfrm>
        </p:grpSpPr>
        <p:sp>
          <p:nvSpPr>
            <p:cNvPr id="668" name="Google Shape;668;p20"/>
            <p:cNvSpPr/>
            <p:nvPr/>
          </p:nvSpPr>
          <p:spPr>
            <a:xfrm>
              <a:off x="0" y="657401"/>
              <a:ext cx="1393786" cy="1331708"/>
            </a:xfrm>
            <a:custGeom>
              <a:avLst/>
              <a:gdLst/>
              <a:ahLst/>
              <a:cxnLst/>
              <a:rect l="l" t="t" r="r" b="b"/>
              <a:pathLst>
                <a:path w="1393786" h="1331708" extrusionOk="0">
                  <a:moveTo>
                    <a:pt x="0" y="0"/>
                  </a:moveTo>
                  <a:lnTo>
                    <a:pt x="1393786" y="0"/>
                  </a:lnTo>
                  <a:lnTo>
                    <a:pt x="1393786" y="1331708"/>
                  </a:lnTo>
                  <a:lnTo>
                    <a:pt x="0" y="1331708"/>
                  </a:lnTo>
                  <a:lnTo>
                    <a:pt x="0" y="0"/>
                  </a:lnTo>
                  <a:close/>
                </a:path>
              </a:pathLst>
            </a:custGeom>
            <a:blipFill rotWithShape="1">
              <a:blip r:embed="rId1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69" name="Google Shape;669;p20"/>
            <p:cNvSpPr txBox="1"/>
            <p:nvPr/>
          </p:nvSpPr>
          <p:spPr>
            <a:xfrm>
              <a:off x="967753" y="153134"/>
              <a:ext cx="426033" cy="86614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4500" b="0" i="0" u="none" strike="noStrike" kern="0" cap="none" spc="0" normalizeH="0" baseline="0" noProof="0">
                  <a:ln>
                    <a:noFill/>
                  </a:ln>
                  <a:solidFill>
                    <a:srgbClr val="AEC2D3"/>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70" name="Google Shape;670;p20"/>
            <p:cNvSpPr txBox="1"/>
            <p:nvPr/>
          </p:nvSpPr>
          <p:spPr>
            <a:xfrm>
              <a:off x="967753" y="400859"/>
              <a:ext cx="426033" cy="86614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4500" b="0" i="0" u="none" strike="noStrike" kern="0" cap="none" spc="0" normalizeH="0" baseline="0" noProof="0">
                  <a:ln>
                    <a:noFill/>
                  </a:ln>
                  <a:solidFill>
                    <a:srgbClr val="AEC2D3"/>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71" name="Google Shape;671;p20"/>
            <p:cNvSpPr txBox="1"/>
            <p:nvPr/>
          </p:nvSpPr>
          <p:spPr>
            <a:xfrm>
              <a:off x="1180770" y="57150"/>
              <a:ext cx="596947" cy="1209849"/>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7993"/>
                </a:lnSpc>
                <a:spcBef>
                  <a:spcPts val="0"/>
                </a:spcBef>
                <a:spcAft>
                  <a:spcPts val="0"/>
                </a:spcAft>
                <a:buClr>
                  <a:srgbClr val="000000"/>
                </a:buClr>
                <a:buSzTx/>
                <a:buFont typeface="Arial"/>
                <a:buNone/>
                <a:tabLst/>
                <a:defRPr/>
              </a:pPr>
              <a:r>
                <a:rPr kumimoji="0" lang="en-US" sz="6305" b="0" i="0" u="none" strike="noStrike" kern="0" cap="none" spc="0" normalizeH="0" baseline="0" noProof="0">
                  <a:ln>
                    <a:noFill/>
                  </a:ln>
                  <a:solidFill>
                    <a:srgbClr val="AEC2D3"/>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672" name="Google Shape;672;p20"/>
          <p:cNvSpPr/>
          <p:nvPr/>
        </p:nvSpPr>
        <p:spPr>
          <a:xfrm>
            <a:off x="14396637" y="9620250"/>
            <a:ext cx="2532885" cy="180821"/>
          </a:xfrm>
          <a:custGeom>
            <a:avLst/>
            <a:gdLst/>
            <a:ahLst/>
            <a:cxnLst/>
            <a:rect l="l" t="t" r="r" b="b"/>
            <a:pathLst>
              <a:path w="2532885" h="180821" extrusionOk="0">
                <a:moveTo>
                  <a:pt x="0" y="0"/>
                </a:moveTo>
                <a:lnTo>
                  <a:pt x="2532885" y="0"/>
                </a:lnTo>
                <a:lnTo>
                  <a:pt x="2532885" y="180821"/>
                </a:lnTo>
                <a:lnTo>
                  <a:pt x="0" y="180821"/>
                </a:lnTo>
                <a:lnTo>
                  <a:pt x="0" y="0"/>
                </a:lnTo>
                <a:close/>
              </a:path>
            </a:pathLst>
          </a:custGeom>
          <a:blipFill rotWithShape="1">
            <a:blip r:embed="rId11"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73" name="Google Shape;673;p20"/>
          <p:cNvSpPr txBox="1"/>
          <p:nvPr/>
        </p:nvSpPr>
        <p:spPr>
          <a:xfrm>
            <a:off x="13508182" y="9248775"/>
            <a:ext cx="3906461" cy="371475"/>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B0C198"/>
                </a:solidFill>
                <a:effectLst/>
                <a:uLnTx/>
                <a:uFillTx/>
                <a:latin typeface="Work Sans"/>
                <a:ea typeface="Work Sans"/>
                <a:cs typeface="Work Sans"/>
                <a:sym typeface="Work Sans"/>
              </a:rPr>
              <a:t>Vad behöver du skydda?</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2B4D60"/>
        </a:solidFill>
        <a:effectLst/>
      </p:bgPr>
    </p:bg>
    <p:spTree>
      <p:nvGrpSpPr>
        <p:cNvPr id="1" name=""/>
        <p:cNvGrpSpPr/>
        <p:nvPr/>
      </p:nvGrpSpPr>
      <p:grpSpPr>
        <a:xfrm>
          <a:off x="0" y="0"/>
          <a:ext cx="0" cy="0"/>
          <a:chOff x="0" y="0"/>
          <a:chExt cx="0" cy="0"/>
        </a:xfrm>
      </p:grpSpPr>
      <p:sp>
        <p:nvSpPr>
          <p:cNvPr id="2" name="Freeform 2"/>
          <p:cNvSpPr/>
          <p:nvPr/>
        </p:nvSpPr>
        <p:spPr>
          <a:xfrm>
            <a:off x="2399641" y="1615698"/>
            <a:ext cx="13488718" cy="8400831"/>
          </a:xfrm>
          <a:custGeom>
            <a:avLst/>
            <a:gdLst/>
            <a:ahLst/>
            <a:cxnLst/>
            <a:rect l="l" t="t" r="r" b="b"/>
            <a:pathLst>
              <a:path w="13488718" h="8400831">
                <a:moveTo>
                  <a:pt x="0" y="0"/>
                </a:moveTo>
                <a:lnTo>
                  <a:pt x="13488718" y="0"/>
                </a:lnTo>
                <a:lnTo>
                  <a:pt x="13488718" y="8400831"/>
                </a:lnTo>
                <a:lnTo>
                  <a:pt x="0" y="840083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8149074" y="2307349"/>
            <a:ext cx="2078594" cy="148390"/>
          </a:xfrm>
          <a:custGeom>
            <a:avLst/>
            <a:gdLst/>
            <a:ahLst/>
            <a:cxnLst/>
            <a:rect l="l" t="t" r="r" b="b"/>
            <a:pathLst>
              <a:path w="2078594" h="148390">
                <a:moveTo>
                  <a:pt x="0" y="0"/>
                </a:moveTo>
                <a:lnTo>
                  <a:pt x="2078595" y="0"/>
                </a:lnTo>
                <a:lnTo>
                  <a:pt x="2078595" y="148390"/>
                </a:lnTo>
                <a:lnTo>
                  <a:pt x="0" y="14839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p:cNvGrpSpPr>
            <a:grpSpLocks noChangeAspect="1"/>
          </p:cNvGrpSpPr>
          <p:nvPr/>
        </p:nvGrpSpPr>
        <p:grpSpPr>
          <a:xfrm>
            <a:off x="13508182" y="267710"/>
            <a:ext cx="4309794" cy="535812"/>
            <a:chOff x="0" y="0"/>
            <a:chExt cx="5746392" cy="714416"/>
          </a:xfrm>
        </p:grpSpPr>
        <p:sp>
          <p:nvSpPr>
            <p:cNvPr id="5" name="Freeform 5"/>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5"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 name="Group 6"/>
          <p:cNvGrpSpPr/>
          <p:nvPr/>
        </p:nvGrpSpPr>
        <p:grpSpPr>
          <a:xfrm>
            <a:off x="2981947" y="2074457"/>
            <a:ext cx="12324106" cy="6245606"/>
            <a:chOff x="0" y="0"/>
            <a:chExt cx="16432142" cy="8327475"/>
          </a:xfrm>
        </p:grpSpPr>
        <p:grpSp>
          <p:nvGrpSpPr>
            <p:cNvPr id="7" name="Group 7"/>
            <p:cNvGrpSpPr/>
            <p:nvPr/>
          </p:nvGrpSpPr>
          <p:grpSpPr>
            <a:xfrm>
              <a:off x="0" y="0"/>
              <a:ext cx="16432142" cy="8327475"/>
              <a:chOff x="0" y="0"/>
              <a:chExt cx="3378786" cy="1712300"/>
            </a:xfrm>
          </p:grpSpPr>
          <p:sp>
            <p:nvSpPr>
              <p:cNvPr id="8" name="Freeform 8"/>
              <p:cNvSpPr/>
              <p:nvPr/>
            </p:nvSpPr>
            <p:spPr>
              <a:xfrm>
                <a:off x="0" y="0"/>
                <a:ext cx="3378786" cy="1712300"/>
              </a:xfrm>
              <a:custGeom>
                <a:avLst/>
                <a:gdLst/>
                <a:ahLst/>
                <a:cxnLst/>
                <a:rect l="l" t="t" r="r" b="b"/>
                <a:pathLst>
                  <a:path w="3378786" h="1712300">
                    <a:moveTo>
                      <a:pt x="0" y="0"/>
                    </a:moveTo>
                    <a:lnTo>
                      <a:pt x="3378786" y="0"/>
                    </a:lnTo>
                    <a:lnTo>
                      <a:pt x="3378786" y="1712300"/>
                    </a:lnTo>
                    <a:lnTo>
                      <a:pt x="0" y="1712300"/>
                    </a:lnTo>
                    <a:close/>
                  </a:path>
                </a:pathLst>
              </a:custGeom>
              <a:solidFill>
                <a:srgbClr val="AEC2D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0" y="-38100"/>
                <a:ext cx="3378786" cy="1750400"/>
              </a:xfrm>
              <a:prstGeom prst="rect">
                <a:avLst/>
              </a:prstGeom>
            </p:spPr>
            <p:txBody>
              <a:bodyPr lIns="48801" tIns="48801" rIns="48801" bIns="48801" rtlCol="0" anchor="ctr"/>
              <a:lstStyle/>
              <a:p>
                <a:pPr marL="0" marR="0" lvl="0" indent="0" algn="ctr" defTabSz="914400" rtl="0" eaLnBrk="1" fontAlgn="auto" latinLnBrk="0" hangingPunct="1">
                  <a:lnSpc>
                    <a:spcPts val="2660"/>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rot="5400000">
              <a:off x="-2086760" y="2086760"/>
              <a:ext cx="6314413" cy="2140894"/>
              <a:chOff x="0" y="0"/>
              <a:chExt cx="953493" cy="323281"/>
            </a:xfrm>
          </p:grpSpPr>
          <p:sp>
            <p:nvSpPr>
              <p:cNvPr id="11" name="Freeform 11"/>
              <p:cNvSpPr/>
              <p:nvPr/>
            </p:nvSpPr>
            <p:spPr>
              <a:xfrm>
                <a:off x="0" y="0"/>
                <a:ext cx="953493" cy="323281"/>
              </a:xfrm>
              <a:custGeom>
                <a:avLst/>
                <a:gdLst/>
                <a:ahLst/>
                <a:cxnLst/>
                <a:rect l="l" t="t" r="r" b="b"/>
                <a:pathLst>
                  <a:path w="953493" h="323281">
                    <a:moveTo>
                      <a:pt x="953493" y="323281"/>
                    </a:moveTo>
                    <a:lnTo>
                      <a:pt x="0" y="323281"/>
                    </a:lnTo>
                    <a:lnTo>
                      <a:pt x="0" y="0"/>
                    </a:lnTo>
                    <a:lnTo>
                      <a:pt x="953493" y="323281"/>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2"/>
              <p:cNvSpPr txBox="1"/>
              <p:nvPr/>
            </p:nvSpPr>
            <p:spPr>
              <a:xfrm>
                <a:off x="0" y="152115"/>
                <a:ext cx="476746" cy="170477"/>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p:cNvGrpSpPr/>
            <p:nvPr/>
          </p:nvGrpSpPr>
          <p:grpSpPr>
            <a:xfrm rot="-5400000">
              <a:off x="12204488" y="4099821"/>
              <a:ext cx="6314413" cy="2140894"/>
              <a:chOff x="0" y="0"/>
              <a:chExt cx="953493" cy="323281"/>
            </a:xfrm>
          </p:grpSpPr>
          <p:sp>
            <p:nvSpPr>
              <p:cNvPr id="14" name="Freeform 14"/>
              <p:cNvSpPr/>
              <p:nvPr/>
            </p:nvSpPr>
            <p:spPr>
              <a:xfrm>
                <a:off x="0" y="0"/>
                <a:ext cx="953493" cy="323281"/>
              </a:xfrm>
              <a:custGeom>
                <a:avLst/>
                <a:gdLst/>
                <a:ahLst/>
                <a:cxnLst/>
                <a:rect l="l" t="t" r="r" b="b"/>
                <a:pathLst>
                  <a:path w="953493" h="323281">
                    <a:moveTo>
                      <a:pt x="953493" y="323281"/>
                    </a:moveTo>
                    <a:lnTo>
                      <a:pt x="0" y="323281"/>
                    </a:lnTo>
                    <a:lnTo>
                      <a:pt x="0" y="0"/>
                    </a:lnTo>
                    <a:lnTo>
                      <a:pt x="953493" y="323281"/>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p:cNvSpPr txBox="1"/>
              <p:nvPr/>
            </p:nvSpPr>
            <p:spPr>
              <a:xfrm>
                <a:off x="0" y="152115"/>
                <a:ext cx="476746" cy="170477"/>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16" name="Freeform 16"/>
          <p:cNvSpPr/>
          <p:nvPr/>
        </p:nvSpPr>
        <p:spPr>
          <a:xfrm rot="-340119">
            <a:off x="892746" y="6161188"/>
            <a:ext cx="3784474" cy="3856272"/>
          </a:xfrm>
          <a:custGeom>
            <a:avLst/>
            <a:gdLst/>
            <a:ahLst/>
            <a:cxnLst/>
            <a:rect l="l" t="t" r="r" b="b"/>
            <a:pathLst>
              <a:path w="3784474" h="3856272">
                <a:moveTo>
                  <a:pt x="0" y="0"/>
                </a:moveTo>
                <a:lnTo>
                  <a:pt x="3784474" y="0"/>
                </a:lnTo>
                <a:lnTo>
                  <a:pt x="3784474" y="3856272"/>
                </a:lnTo>
                <a:lnTo>
                  <a:pt x="0" y="3856272"/>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17"/>
          <p:cNvSpPr/>
          <p:nvPr/>
        </p:nvSpPr>
        <p:spPr>
          <a:xfrm rot="-687824">
            <a:off x="13392701" y="3744705"/>
            <a:ext cx="3956349" cy="3991273"/>
          </a:xfrm>
          <a:custGeom>
            <a:avLst/>
            <a:gdLst/>
            <a:ahLst/>
            <a:cxnLst/>
            <a:rect l="l" t="t" r="r" b="b"/>
            <a:pathLst>
              <a:path w="3956349" h="3991273">
                <a:moveTo>
                  <a:pt x="0" y="0"/>
                </a:moveTo>
                <a:lnTo>
                  <a:pt x="3956350" y="0"/>
                </a:lnTo>
                <a:lnTo>
                  <a:pt x="3956350" y="3991273"/>
                </a:lnTo>
                <a:lnTo>
                  <a:pt x="0" y="3991273"/>
                </a:lnTo>
                <a:lnTo>
                  <a:pt x="0" y="0"/>
                </a:lnTo>
                <a:close/>
              </a:path>
            </a:pathLst>
          </a:custGeom>
          <a:blipFill>
            <a:blip r:embed="rId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8"/>
          <p:cNvSpPr/>
          <p:nvPr/>
        </p:nvSpPr>
        <p:spPr>
          <a:xfrm>
            <a:off x="7712238" y="1345148"/>
            <a:ext cx="2863524" cy="204426"/>
          </a:xfrm>
          <a:custGeom>
            <a:avLst/>
            <a:gdLst/>
            <a:ahLst/>
            <a:cxnLst/>
            <a:rect l="l" t="t" r="r" b="b"/>
            <a:pathLst>
              <a:path w="2863524" h="204426">
                <a:moveTo>
                  <a:pt x="0" y="0"/>
                </a:moveTo>
                <a:lnTo>
                  <a:pt x="2863524" y="0"/>
                </a:lnTo>
                <a:lnTo>
                  <a:pt x="2863524" y="204425"/>
                </a:lnTo>
                <a:lnTo>
                  <a:pt x="0" y="20442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p:cNvSpPr txBox="1"/>
          <p:nvPr/>
        </p:nvSpPr>
        <p:spPr>
          <a:xfrm>
            <a:off x="6461962" y="727710"/>
            <a:ext cx="5452819" cy="64008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VAD ÄR COOKIES?</a:t>
            </a:r>
          </a:p>
        </p:txBody>
      </p:sp>
      <p:grpSp>
        <p:nvGrpSpPr>
          <p:cNvPr id="20" name="Group 20"/>
          <p:cNvGrpSpPr/>
          <p:nvPr/>
        </p:nvGrpSpPr>
        <p:grpSpPr>
          <a:xfrm>
            <a:off x="819332" y="1463298"/>
            <a:ext cx="1333287" cy="1491832"/>
            <a:chOff x="0" y="0"/>
            <a:chExt cx="1777716" cy="1989109"/>
          </a:xfrm>
        </p:grpSpPr>
        <p:sp>
          <p:nvSpPr>
            <p:cNvPr id="21" name="Freeform 21"/>
            <p:cNvSpPr/>
            <p:nvPr/>
          </p:nvSpPr>
          <p:spPr>
            <a:xfrm>
              <a:off x="0" y="657401"/>
              <a:ext cx="1393786" cy="1331708"/>
            </a:xfrm>
            <a:custGeom>
              <a:avLst/>
              <a:gdLst/>
              <a:ahLst/>
              <a:cxnLst/>
              <a:rect l="l" t="t" r="r" b="b"/>
              <a:pathLst>
                <a:path w="1393786" h="1331708">
                  <a:moveTo>
                    <a:pt x="0" y="0"/>
                  </a:moveTo>
                  <a:lnTo>
                    <a:pt x="1393786" y="0"/>
                  </a:lnTo>
                  <a:lnTo>
                    <a:pt x="1393786" y="1331708"/>
                  </a:lnTo>
                  <a:lnTo>
                    <a:pt x="0" y="1331708"/>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p:cNvSpPr txBox="1"/>
            <p:nvPr/>
          </p:nvSpPr>
          <p:spPr>
            <a:xfrm>
              <a:off x="967753" y="153134"/>
              <a:ext cx="426033" cy="86614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sp>
          <p:nvSpPr>
            <p:cNvPr id="23" name="TextBox 23"/>
            <p:cNvSpPr txBox="1"/>
            <p:nvPr/>
          </p:nvSpPr>
          <p:spPr>
            <a:xfrm>
              <a:off x="967753" y="400859"/>
              <a:ext cx="426033" cy="86614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sp>
          <p:nvSpPr>
            <p:cNvPr id="24" name="TextBox 24"/>
            <p:cNvSpPr txBox="1"/>
            <p:nvPr/>
          </p:nvSpPr>
          <p:spPr>
            <a:xfrm>
              <a:off x="1180770" y="57150"/>
              <a:ext cx="596947" cy="1209849"/>
            </a:xfrm>
            <a:prstGeom prst="rect">
              <a:avLst/>
            </a:prstGeom>
          </p:spPr>
          <p:txBody>
            <a:bodyPr lIns="0" tIns="0" rIns="0" bIns="0" rtlCol="0" anchor="t">
              <a:spAutoFit/>
            </a:bodyPr>
            <a:lstStyle/>
            <a:p>
              <a:pPr marL="0" marR="0" lvl="0" indent="0" algn="ctr" defTabSz="914400" rtl="0" eaLnBrk="1" fontAlgn="auto" latinLnBrk="0" hangingPunct="1">
                <a:lnSpc>
                  <a:spcPts val="6809"/>
                </a:lnSpc>
                <a:spcBef>
                  <a:spcPts val="0"/>
                </a:spcBef>
                <a:spcAft>
                  <a:spcPts val="0"/>
                </a:spcAft>
                <a:buClrTx/>
                <a:buSzTx/>
                <a:buFontTx/>
                <a:buNone/>
                <a:tabLst/>
                <a:defRPr/>
              </a:pPr>
              <a:r>
                <a:rPr kumimoji="0" lang="en-US" sz="6305"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grpSp>
      <p:sp>
        <p:nvSpPr>
          <p:cNvPr id="25" name="Freeform 25"/>
          <p:cNvSpPr/>
          <p:nvPr/>
        </p:nvSpPr>
        <p:spPr>
          <a:xfrm>
            <a:off x="14396637" y="9620250"/>
            <a:ext cx="2532885" cy="180821"/>
          </a:xfrm>
          <a:custGeom>
            <a:avLst/>
            <a:gdLst/>
            <a:ahLst/>
            <a:cxnLst/>
            <a:rect l="l" t="t" r="r" b="b"/>
            <a:pathLst>
              <a:path w="2532885" h="180821">
                <a:moveTo>
                  <a:pt x="0" y="0"/>
                </a:moveTo>
                <a:lnTo>
                  <a:pt x="2532885" y="0"/>
                </a:lnTo>
                <a:lnTo>
                  <a:pt x="2532885" y="180821"/>
                </a:lnTo>
                <a:lnTo>
                  <a:pt x="0" y="180821"/>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TextBox 26"/>
          <p:cNvSpPr txBox="1"/>
          <p:nvPr/>
        </p:nvSpPr>
        <p:spPr>
          <a:xfrm>
            <a:off x="13508182" y="9248775"/>
            <a:ext cx="3906461" cy="371475"/>
          </a:xfrm>
          <a:prstGeom prst="rect">
            <a:avLst/>
          </a:prstGeom>
        </p:spPr>
        <p:txBody>
          <a:bodyPr lIns="0" tIns="0" rIns="0" bIns="0" rtlCol="0" anchor="t">
            <a:spAutoFit/>
          </a:bodyPr>
          <a:lstStyle/>
          <a:p>
            <a:pPr marL="0" marR="0" lvl="0" indent="0" algn="r" defTabSz="914400" rtl="0" eaLnBrk="1" fontAlgn="auto" latinLnBrk="0" hangingPunct="1">
              <a:lnSpc>
                <a:spcPts val="2879"/>
              </a:lnSpc>
              <a:spcBef>
                <a:spcPts val="0"/>
              </a:spcBef>
              <a:spcAft>
                <a:spcPts val="0"/>
              </a:spcAft>
              <a:buClrTx/>
              <a:buSzTx/>
              <a:buFontTx/>
              <a:buNone/>
              <a:tabLst/>
              <a:defRPr/>
            </a:pPr>
            <a:r>
              <a:rPr kumimoji="0" lang="en-US" sz="2400" b="0" i="0" u="none" strike="noStrike" kern="1200" cap="none" spc="0" normalizeH="0" baseline="0" noProof="0">
                <a:ln>
                  <a:noFill/>
                </a:ln>
                <a:solidFill>
                  <a:srgbClr val="B0C198"/>
                </a:solidFill>
                <a:effectLst/>
                <a:uLnTx/>
                <a:uFillTx/>
                <a:latin typeface="Work Sans"/>
                <a:ea typeface="Work Sans"/>
                <a:cs typeface="Work Sans"/>
                <a:sym typeface="Work Sans"/>
              </a:rPr>
              <a:t>Vad behöver du skydda?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B4D60"/>
        </a:solidFill>
        <a:effectLst/>
      </p:bgPr>
    </p:bg>
    <p:spTree>
      <p:nvGrpSpPr>
        <p:cNvPr id="1" name=""/>
        <p:cNvGrpSpPr/>
        <p:nvPr/>
      </p:nvGrpSpPr>
      <p:grpSpPr>
        <a:xfrm>
          <a:off x="0" y="0"/>
          <a:ext cx="0" cy="0"/>
          <a:chOff x="0" y="0"/>
          <a:chExt cx="0" cy="0"/>
        </a:xfrm>
      </p:grpSpPr>
      <p:sp>
        <p:nvSpPr>
          <p:cNvPr id="2" name="Freeform 2"/>
          <p:cNvSpPr/>
          <p:nvPr/>
        </p:nvSpPr>
        <p:spPr>
          <a:xfrm>
            <a:off x="2399641" y="1615698"/>
            <a:ext cx="13488718" cy="8400831"/>
          </a:xfrm>
          <a:custGeom>
            <a:avLst/>
            <a:gdLst/>
            <a:ahLst/>
            <a:cxnLst/>
            <a:rect l="l" t="t" r="r" b="b"/>
            <a:pathLst>
              <a:path w="13488718" h="8400831">
                <a:moveTo>
                  <a:pt x="0" y="0"/>
                </a:moveTo>
                <a:lnTo>
                  <a:pt x="13488718" y="0"/>
                </a:lnTo>
                <a:lnTo>
                  <a:pt x="13488718" y="8400831"/>
                </a:lnTo>
                <a:lnTo>
                  <a:pt x="0" y="840083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8149074" y="2307349"/>
            <a:ext cx="2078594" cy="148390"/>
          </a:xfrm>
          <a:custGeom>
            <a:avLst/>
            <a:gdLst/>
            <a:ahLst/>
            <a:cxnLst/>
            <a:rect l="l" t="t" r="r" b="b"/>
            <a:pathLst>
              <a:path w="2078594" h="148390">
                <a:moveTo>
                  <a:pt x="0" y="0"/>
                </a:moveTo>
                <a:lnTo>
                  <a:pt x="2078595" y="0"/>
                </a:lnTo>
                <a:lnTo>
                  <a:pt x="2078595" y="148390"/>
                </a:lnTo>
                <a:lnTo>
                  <a:pt x="0" y="14839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p:cNvGrpSpPr>
            <a:grpSpLocks noChangeAspect="1"/>
          </p:cNvGrpSpPr>
          <p:nvPr/>
        </p:nvGrpSpPr>
        <p:grpSpPr>
          <a:xfrm>
            <a:off x="13508182" y="267710"/>
            <a:ext cx="4309794" cy="535812"/>
            <a:chOff x="0" y="0"/>
            <a:chExt cx="5746392" cy="714416"/>
          </a:xfrm>
        </p:grpSpPr>
        <p:sp>
          <p:nvSpPr>
            <p:cNvPr id="5" name="Freeform 5"/>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5"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 name="Group 6"/>
          <p:cNvGrpSpPr/>
          <p:nvPr/>
        </p:nvGrpSpPr>
        <p:grpSpPr>
          <a:xfrm>
            <a:off x="2981947" y="2074457"/>
            <a:ext cx="12324106" cy="6245606"/>
            <a:chOff x="0" y="0"/>
            <a:chExt cx="16432142" cy="8327475"/>
          </a:xfrm>
        </p:grpSpPr>
        <p:grpSp>
          <p:nvGrpSpPr>
            <p:cNvPr id="7" name="Group 7"/>
            <p:cNvGrpSpPr/>
            <p:nvPr/>
          </p:nvGrpSpPr>
          <p:grpSpPr>
            <a:xfrm>
              <a:off x="0" y="0"/>
              <a:ext cx="16432142" cy="8327475"/>
              <a:chOff x="0" y="0"/>
              <a:chExt cx="3378786" cy="1712300"/>
            </a:xfrm>
          </p:grpSpPr>
          <p:sp>
            <p:nvSpPr>
              <p:cNvPr id="8" name="Freeform 8"/>
              <p:cNvSpPr/>
              <p:nvPr/>
            </p:nvSpPr>
            <p:spPr>
              <a:xfrm>
                <a:off x="0" y="0"/>
                <a:ext cx="3378786" cy="1712300"/>
              </a:xfrm>
              <a:custGeom>
                <a:avLst/>
                <a:gdLst/>
                <a:ahLst/>
                <a:cxnLst/>
                <a:rect l="l" t="t" r="r" b="b"/>
                <a:pathLst>
                  <a:path w="3378786" h="1712300">
                    <a:moveTo>
                      <a:pt x="0" y="0"/>
                    </a:moveTo>
                    <a:lnTo>
                      <a:pt x="3378786" y="0"/>
                    </a:lnTo>
                    <a:lnTo>
                      <a:pt x="3378786" y="1712300"/>
                    </a:lnTo>
                    <a:lnTo>
                      <a:pt x="0" y="1712300"/>
                    </a:lnTo>
                    <a:close/>
                  </a:path>
                </a:pathLst>
              </a:custGeom>
              <a:solidFill>
                <a:srgbClr val="AEC2D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0" y="-38100"/>
                <a:ext cx="3378786" cy="1750400"/>
              </a:xfrm>
              <a:prstGeom prst="rect">
                <a:avLst/>
              </a:prstGeom>
            </p:spPr>
            <p:txBody>
              <a:bodyPr lIns="48801" tIns="48801" rIns="48801" bIns="48801" rtlCol="0" anchor="ctr"/>
              <a:lstStyle/>
              <a:p>
                <a:pPr marL="0" marR="0" lvl="0" indent="0" algn="ctr" defTabSz="914400" rtl="0" eaLnBrk="1" fontAlgn="auto" latinLnBrk="0" hangingPunct="1">
                  <a:lnSpc>
                    <a:spcPts val="2660"/>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rot="5400000">
              <a:off x="-2086760" y="2086760"/>
              <a:ext cx="6314413" cy="2140894"/>
              <a:chOff x="0" y="0"/>
              <a:chExt cx="953493" cy="323281"/>
            </a:xfrm>
          </p:grpSpPr>
          <p:sp>
            <p:nvSpPr>
              <p:cNvPr id="11" name="Freeform 11"/>
              <p:cNvSpPr/>
              <p:nvPr/>
            </p:nvSpPr>
            <p:spPr>
              <a:xfrm>
                <a:off x="0" y="0"/>
                <a:ext cx="953493" cy="323281"/>
              </a:xfrm>
              <a:custGeom>
                <a:avLst/>
                <a:gdLst/>
                <a:ahLst/>
                <a:cxnLst/>
                <a:rect l="l" t="t" r="r" b="b"/>
                <a:pathLst>
                  <a:path w="953493" h="323281">
                    <a:moveTo>
                      <a:pt x="953493" y="323281"/>
                    </a:moveTo>
                    <a:lnTo>
                      <a:pt x="0" y="323281"/>
                    </a:lnTo>
                    <a:lnTo>
                      <a:pt x="0" y="0"/>
                    </a:lnTo>
                    <a:lnTo>
                      <a:pt x="953493" y="323281"/>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2"/>
              <p:cNvSpPr txBox="1"/>
              <p:nvPr/>
            </p:nvSpPr>
            <p:spPr>
              <a:xfrm>
                <a:off x="0" y="152115"/>
                <a:ext cx="476746" cy="170477"/>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p:cNvGrpSpPr/>
            <p:nvPr/>
          </p:nvGrpSpPr>
          <p:grpSpPr>
            <a:xfrm rot="-5400000">
              <a:off x="12204488" y="4099821"/>
              <a:ext cx="6314413" cy="2140894"/>
              <a:chOff x="0" y="0"/>
              <a:chExt cx="953493" cy="323281"/>
            </a:xfrm>
          </p:grpSpPr>
          <p:sp>
            <p:nvSpPr>
              <p:cNvPr id="14" name="Freeform 14"/>
              <p:cNvSpPr/>
              <p:nvPr/>
            </p:nvSpPr>
            <p:spPr>
              <a:xfrm>
                <a:off x="0" y="0"/>
                <a:ext cx="953493" cy="323281"/>
              </a:xfrm>
              <a:custGeom>
                <a:avLst/>
                <a:gdLst/>
                <a:ahLst/>
                <a:cxnLst/>
                <a:rect l="l" t="t" r="r" b="b"/>
                <a:pathLst>
                  <a:path w="953493" h="323281">
                    <a:moveTo>
                      <a:pt x="953493" y="323281"/>
                    </a:moveTo>
                    <a:lnTo>
                      <a:pt x="0" y="323281"/>
                    </a:lnTo>
                    <a:lnTo>
                      <a:pt x="0" y="0"/>
                    </a:lnTo>
                    <a:lnTo>
                      <a:pt x="953493" y="323281"/>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p:cNvSpPr txBox="1"/>
              <p:nvPr/>
            </p:nvSpPr>
            <p:spPr>
              <a:xfrm>
                <a:off x="0" y="152115"/>
                <a:ext cx="476746" cy="170477"/>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16" name="Freeform 16"/>
          <p:cNvSpPr/>
          <p:nvPr/>
        </p:nvSpPr>
        <p:spPr>
          <a:xfrm rot="-340119">
            <a:off x="892746" y="6161188"/>
            <a:ext cx="3784474" cy="3856272"/>
          </a:xfrm>
          <a:custGeom>
            <a:avLst/>
            <a:gdLst/>
            <a:ahLst/>
            <a:cxnLst/>
            <a:rect l="l" t="t" r="r" b="b"/>
            <a:pathLst>
              <a:path w="3784474" h="3856272">
                <a:moveTo>
                  <a:pt x="0" y="0"/>
                </a:moveTo>
                <a:lnTo>
                  <a:pt x="3784474" y="0"/>
                </a:lnTo>
                <a:lnTo>
                  <a:pt x="3784474" y="3856272"/>
                </a:lnTo>
                <a:lnTo>
                  <a:pt x="0" y="3856272"/>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17"/>
          <p:cNvSpPr/>
          <p:nvPr/>
        </p:nvSpPr>
        <p:spPr>
          <a:xfrm rot="-687824">
            <a:off x="13392701" y="3744705"/>
            <a:ext cx="3956349" cy="3991273"/>
          </a:xfrm>
          <a:custGeom>
            <a:avLst/>
            <a:gdLst/>
            <a:ahLst/>
            <a:cxnLst/>
            <a:rect l="l" t="t" r="r" b="b"/>
            <a:pathLst>
              <a:path w="3956349" h="3991273">
                <a:moveTo>
                  <a:pt x="0" y="0"/>
                </a:moveTo>
                <a:lnTo>
                  <a:pt x="3956350" y="0"/>
                </a:lnTo>
                <a:lnTo>
                  <a:pt x="3956350" y="3991273"/>
                </a:lnTo>
                <a:lnTo>
                  <a:pt x="0" y="3991273"/>
                </a:lnTo>
                <a:lnTo>
                  <a:pt x="0" y="0"/>
                </a:lnTo>
                <a:close/>
              </a:path>
            </a:pathLst>
          </a:custGeom>
          <a:blipFill>
            <a:blip r:embed="rId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8"/>
          <p:cNvSpPr/>
          <p:nvPr/>
        </p:nvSpPr>
        <p:spPr>
          <a:xfrm>
            <a:off x="7712238" y="1345148"/>
            <a:ext cx="2863524" cy="204426"/>
          </a:xfrm>
          <a:custGeom>
            <a:avLst/>
            <a:gdLst/>
            <a:ahLst/>
            <a:cxnLst/>
            <a:rect l="l" t="t" r="r" b="b"/>
            <a:pathLst>
              <a:path w="2863524" h="204426">
                <a:moveTo>
                  <a:pt x="0" y="0"/>
                </a:moveTo>
                <a:lnTo>
                  <a:pt x="2863524" y="0"/>
                </a:lnTo>
                <a:lnTo>
                  <a:pt x="2863524" y="204425"/>
                </a:lnTo>
                <a:lnTo>
                  <a:pt x="0" y="20442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p:cNvSpPr txBox="1"/>
          <p:nvPr/>
        </p:nvSpPr>
        <p:spPr>
          <a:xfrm>
            <a:off x="9783964" y="3063051"/>
            <a:ext cx="4150752"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Ditt namn</a:t>
            </a:r>
          </a:p>
        </p:txBody>
      </p:sp>
      <p:sp>
        <p:nvSpPr>
          <p:cNvPr id="20" name="Freeform 20"/>
          <p:cNvSpPr/>
          <p:nvPr/>
        </p:nvSpPr>
        <p:spPr>
          <a:xfrm rot="1566793" flipH="1">
            <a:off x="12209270" y="3480883"/>
            <a:ext cx="1811117" cy="831124"/>
          </a:xfrm>
          <a:custGeom>
            <a:avLst/>
            <a:gdLst/>
            <a:ahLst/>
            <a:cxnLst/>
            <a:rect l="l" t="t" r="r" b="b"/>
            <a:pathLst>
              <a:path w="1811117" h="831124">
                <a:moveTo>
                  <a:pt x="1811117" y="0"/>
                </a:moveTo>
                <a:lnTo>
                  <a:pt x="0" y="0"/>
                </a:lnTo>
                <a:lnTo>
                  <a:pt x="0" y="831124"/>
                </a:lnTo>
                <a:lnTo>
                  <a:pt x="1811117" y="831124"/>
                </a:lnTo>
                <a:lnTo>
                  <a:pt x="1811117"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21"/>
          <p:cNvSpPr/>
          <p:nvPr/>
        </p:nvSpPr>
        <p:spPr>
          <a:xfrm>
            <a:off x="11574676" y="2503723"/>
            <a:ext cx="531258" cy="621000"/>
          </a:xfrm>
          <a:custGeom>
            <a:avLst/>
            <a:gdLst/>
            <a:ahLst/>
            <a:cxnLst/>
            <a:rect l="l" t="t" r="r" b="b"/>
            <a:pathLst>
              <a:path w="531258" h="621000">
                <a:moveTo>
                  <a:pt x="0" y="0"/>
                </a:moveTo>
                <a:lnTo>
                  <a:pt x="531258" y="0"/>
                </a:lnTo>
                <a:lnTo>
                  <a:pt x="531258" y="621000"/>
                </a:lnTo>
                <a:lnTo>
                  <a:pt x="0" y="621000"/>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p:cNvSpPr txBox="1"/>
          <p:nvPr/>
        </p:nvSpPr>
        <p:spPr>
          <a:xfrm>
            <a:off x="6461962" y="727710"/>
            <a:ext cx="5452819" cy="64008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VAD ÄR COOKIES?</a:t>
            </a:r>
          </a:p>
        </p:txBody>
      </p:sp>
      <p:grpSp>
        <p:nvGrpSpPr>
          <p:cNvPr id="23" name="Group 23"/>
          <p:cNvGrpSpPr/>
          <p:nvPr/>
        </p:nvGrpSpPr>
        <p:grpSpPr>
          <a:xfrm>
            <a:off x="819332" y="1463298"/>
            <a:ext cx="1333287" cy="1491832"/>
            <a:chOff x="0" y="0"/>
            <a:chExt cx="1777716" cy="1989109"/>
          </a:xfrm>
        </p:grpSpPr>
        <p:sp>
          <p:nvSpPr>
            <p:cNvPr id="24" name="Freeform 24"/>
            <p:cNvSpPr/>
            <p:nvPr/>
          </p:nvSpPr>
          <p:spPr>
            <a:xfrm>
              <a:off x="0" y="657401"/>
              <a:ext cx="1393786" cy="1331708"/>
            </a:xfrm>
            <a:custGeom>
              <a:avLst/>
              <a:gdLst/>
              <a:ahLst/>
              <a:cxnLst/>
              <a:rect l="l" t="t" r="r" b="b"/>
              <a:pathLst>
                <a:path w="1393786" h="1331708">
                  <a:moveTo>
                    <a:pt x="0" y="0"/>
                  </a:moveTo>
                  <a:lnTo>
                    <a:pt x="1393786" y="0"/>
                  </a:lnTo>
                  <a:lnTo>
                    <a:pt x="1393786" y="1331708"/>
                  </a:lnTo>
                  <a:lnTo>
                    <a:pt x="0" y="1331708"/>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5"/>
            <p:cNvSpPr txBox="1"/>
            <p:nvPr/>
          </p:nvSpPr>
          <p:spPr>
            <a:xfrm>
              <a:off x="967753" y="153134"/>
              <a:ext cx="426033" cy="86614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sp>
          <p:nvSpPr>
            <p:cNvPr id="26" name="TextBox 26"/>
            <p:cNvSpPr txBox="1"/>
            <p:nvPr/>
          </p:nvSpPr>
          <p:spPr>
            <a:xfrm>
              <a:off x="967753" y="400859"/>
              <a:ext cx="426033" cy="86614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sp>
          <p:nvSpPr>
            <p:cNvPr id="27" name="TextBox 27"/>
            <p:cNvSpPr txBox="1"/>
            <p:nvPr/>
          </p:nvSpPr>
          <p:spPr>
            <a:xfrm>
              <a:off x="1180770" y="57150"/>
              <a:ext cx="596947" cy="1209849"/>
            </a:xfrm>
            <a:prstGeom prst="rect">
              <a:avLst/>
            </a:prstGeom>
          </p:spPr>
          <p:txBody>
            <a:bodyPr lIns="0" tIns="0" rIns="0" bIns="0" rtlCol="0" anchor="t">
              <a:spAutoFit/>
            </a:bodyPr>
            <a:lstStyle/>
            <a:p>
              <a:pPr marL="0" marR="0" lvl="0" indent="0" algn="ctr" defTabSz="914400" rtl="0" eaLnBrk="1" fontAlgn="auto" latinLnBrk="0" hangingPunct="1">
                <a:lnSpc>
                  <a:spcPts val="6809"/>
                </a:lnSpc>
                <a:spcBef>
                  <a:spcPts val="0"/>
                </a:spcBef>
                <a:spcAft>
                  <a:spcPts val="0"/>
                </a:spcAft>
                <a:buClrTx/>
                <a:buSzTx/>
                <a:buFontTx/>
                <a:buNone/>
                <a:tabLst/>
                <a:defRPr/>
              </a:pPr>
              <a:r>
                <a:rPr kumimoji="0" lang="en-US" sz="6305"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grpSp>
      <p:sp>
        <p:nvSpPr>
          <p:cNvPr id="28" name="Freeform 28"/>
          <p:cNvSpPr/>
          <p:nvPr/>
        </p:nvSpPr>
        <p:spPr>
          <a:xfrm>
            <a:off x="14396637" y="9620250"/>
            <a:ext cx="2532885" cy="180821"/>
          </a:xfrm>
          <a:custGeom>
            <a:avLst/>
            <a:gdLst/>
            <a:ahLst/>
            <a:cxnLst/>
            <a:rect l="l" t="t" r="r" b="b"/>
            <a:pathLst>
              <a:path w="2532885" h="180821">
                <a:moveTo>
                  <a:pt x="0" y="0"/>
                </a:moveTo>
                <a:lnTo>
                  <a:pt x="2532885" y="0"/>
                </a:lnTo>
                <a:lnTo>
                  <a:pt x="2532885" y="180821"/>
                </a:lnTo>
                <a:lnTo>
                  <a:pt x="0" y="180821"/>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TextBox 29"/>
          <p:cNvSpPr txBox="1"/>
          <p:nvPr/>
        </p:nvSpPr>
        <p:spPr>
          <a:xfrm>
            <a:off x="13508182" y="9248775"/>
            <a:ext cx="3906461" cy="371475"/>
          </a:xfrm>
          <a:prstGeom prst="rect">
            <a:avLst/>
          </a:prstGeom>
        </p:spPr>
        <p:txBody>
          <a:bodyPr lIns="0" tIns="0" rIns="0" bIns="0" rtlCol="0" anchor="t">
            <a:spAutoFit/>
          </a:bodyPr>
          <a:lstStyle/>
          <a:p>
            <a:pPr marL="0" marR="0" lvl="0" indent="0" algn="r" defTabSz="914400" rtl="0" eaLnBrk="1" fontAlgn="auto" latinLnBrk="0" hangingPunct="1">
              <a:lnSpc>
                <a:spcPts val="2879"/>
              </a:lnSpc>
              <a:spcBef>
                <a:spcPts val="0"/>
              </a:spcBef>
              <a:spcAft>
                <a:spcPts val="0"/>
              </a:spcAft>
              <a:buClrTx/>
              <a:buSzTx/>
              <a:buFontTx/>
              <a:buNone/>
              <a:tabLst/>
              <a:defRPr/>
            </a:pPr>
            <a:r>
              <a:rPr kumimoji="0" lang="en-US" sz="2400" b="0" i="0" u="none" strike="noStrike" kern="1200" cap="none" spc="0" normalizeH="0" baseline="0" noProof="0">
                <a:ln>
                  <a:noFill/>
                </a:ln>
                <a:solidFill>
                  <a:srgbClr val="B0C198"/>
                </a:solidFill>
                <a:effectLst/>
                <a:uLnTx/>
                <a:uFillTx/>
                <a:latin typeface="Work Sans"/>
                <a:ea typeface="Work Sans"/>
                <a:cs typeface="Work Sans"/>
                <a:sym typeface="Work Sans"/>
              </a:rPr>
              <a:t>Vad behöver du skydda?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2B4D60"/>
        </a:solidFill>
        <a:effectLst/>
      </p:bgPr>
    </p:bg>
    <p:spTree>
      <p:nvGrpSpPr>
        <p:cNvPr id="1" name=""/>
        <p:cNvGrpSpPr/>
        <p:nvPr/>
      </p:nvGrpSpPr>
      <p:grpSpPr>
        <a:xfrm>
          <a:off x="0" y="0"/>
          <a:ext cx="0" cy="0"/>
          <a:chOff x="0" y="0"/>
          <a:chExt cx="0" cy="0"/>
        </a:xfrm>
      </p:grpSpPr>
      <p:sp>
        <p:nvSpPr>
          <p:cNvPr id="2" name="Freeform 2"/>
          <p:cNvSpPr/>
          <p:nvPr/>
        </p:nvSpPr>
        <p:spPr>
          <a:xfrm>
            <a:off x="2399641" y="1615698"/>
            <a:ext cx="13488718" cy="8400831"/>
          </a:xfrm>
          <a:custGeom>
            <a:avLst/>
            <a:gdLst/>
            <a:ahLst/>
            <a:cxnLst/>
            <a:rect l="l" t="t" r="r" b="b"/>
            <a:pathLst>
              <a:path w="13488718" h="8400831">
                <a:moveTo>
                  <a:pt x="0" y="0"/>
                </a:moveTo>
                <a:lnTo>
                  <a:pt x="13488718" y="0"/>
                </a:lnTo>
                <a:lnTo>
                  <a:pt x="13488718" y="8400831"/>
                </a:lnTo>
                <a:lnTo>
                  <a:pt x="0" y="840083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8149074" y="2307349"/>
            <a:ext cx="2078594" cy="148390"/>
          </a:xfrm>
          <a:custGeom>
            <a:avLst/>
            <a:gdLst/>
            <a:ahLst/>
            <a:cxnLst/>
            <a:rect l="l" t="t" r="r" b="b"/>
            <a:pathLst>
              <a:path w="2078594" h="148390">
                <a:moveTo>
                  <a:pt x="0" y="0"/>
                </a:moveTo>
                <a:lnTo>
                  <a:pt x="2078595" y="0"/>
                </a:lnTo>
                <a:lnTo>
                  <a:pt x="2078595" y="148390"/>
                </a:lnTo>
                <a:lnTo>
                  <a:pt x="0" y="14839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p:cNvGrpSpPr>
            <a:grpSpLocks noChangeAspect="1"/>
          </p:cNvGrpSpPr>
          <p:nvPr/>
        </p:nvGrpSpPr>
        <p:grpSpPr>
          <a:xfrm>
            <a:off x="13508182" y="267710"/>
            <a:ext cx="4309794" cy="535812"/>
            <a:chOff x="0" y="0"/>
            <a:chExt cx="5746392" cy="714416"/>
          </a:xfrm>
        </p:grpSpPr>
        <p:sp>
          <p:nvSpPr>
            <p:cNvPr id="5" name="Freeform 5"/>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5"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 name="Group 6"/>
          <p:cNvGrpSpPr/>
          <p:nvPr/>
        </p:nvGrpSpPr>
        <p:grpSpPr>
          <a:xfrm>
            <a:off x="2981947" y="2074457"/>
            <a:ext cx="12324106" cy="6245606"/>
            <a:chOff x="0" y="0"/>
            <a:chExt cx="16432142" cy="8327475"/>
          </a:xfrm>
        </p:grpSpPr>
        <p:grpSp>
          <p:nvGrpSpPr>
            <p:cNvPr id="7" name="Group 7"/>
            <p:cNvGrpSpPr/>
            <p:nvPr/>
          </p:nvGrpSpPr>
          <p:grpSpPr>
            <a:xfrm>
              <a:off x="0" y="0"/>
              <a:ext cx="16432142" cy="8327475"/>
              <a:chOff x="0" y="0"/>
              <a:chExt cx="3378786" cy="1712300"/>
            </a:xfrm>
          </p:grpSpPr>
          <p:sp>
            <p:nvSpPr>
              <p:cNvPr id="8" name="Freeform 8"/>
              <p:cNvSpPr/>
              <p:nvPr/>
            </p:nvSpPr>
            <p:spPr>
              <a:xfrm>
                <a:off x="0" y="0"/>
                <a:ext cx="3378786" cy="1712300"/>
              </a:xfrm>
              <a:custGeom>
                <a:avLst/>
                <a:gdLst/>
                <a:ahLst/>
                <a:cxnLst/>
                <a:rect l="l" t="t" r="r" b="b"/>
                <a:pathLst>
                  <a:path w="3378786" h="1712300">
                    <a:moveTo>
                      <a:pt x="0" y="0"/>
                    </a:moveTo>
                    <a:lnTo>
                      <a:pt x="3378786" y="0"/>
                    </a:lnTo>
                    <a:lnTo>
                      <a:pt x="3378786" y="1712300"/>
                    </a:lnTo>
                    <a:lnTo>
                      <a:pt x="0" y="1712300"/>
                    </a:lnTo>
                    <a:close/>
                  </a:path>
                </a:pathLst>
              </a:custGeom>
              <a:solidFill>
                <a:srgbClr val="AEC2D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0" y="-38100"/>
                <a:ext cx="3378786" cy="1750400"/>
              </a:xfrm>
              <a:prstGeom prst="rect">
                <a:avLst/>
              </a:prstGeom>
            </p:spPr>
            <p:txBody>
              <a:bodyPr lIns="48801" tIns="48801" rIns="48801" bIns="48801" rtlCol="0" anchor="ctr"/>
              <a:lstStyle/>
              <a:p>
                <a:pPr marL="0" marR="0" lvl="0" indent="0" algn="ctr" defTabSz="914400" rtl="0" eaLnBrk="1" fontAlgn="auto" latinLnBrk="0" hangingPunct="1">
                  <a:lnSpc>
                    <a:spcPts val="2660"/>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rot="5400000">
              <a:off x="-2086760" y="2086760"/>
              <a:ext cx="6314413" cy="2140894"/>
              <a:chOff x="0" y="0"/>
              <a:chExt cx="953493" cy="323281"/>
            </a:xfrm>
          </p:grpSpPr>
          <p:sp>
            <p:nvSpPr>
              <p:cNvPr id="11" name="Freeform 11"/>
              <p:cNvSpPr/>
              <p:nvPr/>
            </p:nvSpPr>
            <p:spPr>
              <a:xfrm>
                <a:off x="0" y="0"/>
                <a:ext cx="953493" cy="323281"/>
              </a:xfrm>
              <a:custGeom>
                <a:avLst/>
                <a:gdLst/>
                <a:ahLst/>
                <a:cxnLst/>
                <a:rect l="l" t="t" r="r" b="b"/>
                <a:pathLst>
                  <a:path w="953493" h="323281">
                    <a:moveTo>
                      <a:pt x="953493" y="323281"/>
                    </a:moveTo>
                    <a:lnTo>
                      <a:pt x="0" y="323281"/>
                    </a:lnTo>
                    <a:lnTo>
                      <a:pt x="0" y="0"/>
                    </a:lnTo>
                    <a:lnTo>
                      <a:pt x="953493" y="323281"/>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2"/>
              <p:cNvSpPr txBox="1"/>
              <p:nvPr/>
            </p:nvSpPr>
            <p:spPr>
              <a:xfrm>
                <a:off x="0" y="152115"/>
                <a:ext cx="476746" cy="170477"/>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p:cNvGrpSpPr/>
            <p:nvPr/>
          </p:nvGrpSpPr>
          <p:grpSpPr>
            <a:xfrm rot="-5400000">
              <a:off x="12204488" y="4099821"/>
              <a:ext cx="6314413" cy="2140894"/>
              <a:chOff x="0" y="0"/>
              <a:chExt cx="953493" cy="323281"/>
            </a:xfrm>
          </p:grpSpPr>
          <p:sp>
            <p:nvSpPr>
              <p:cNvPr id="14" name="Freeform 14"/>
              <p:cNvSpPr/>
              <p:nvPr/>
            </p:nvSpPr>
            <p:spPr>
              <a:xfrm>
                <a:off x="0" y="0"/>
                <a:ext cx="953493" cy="323281"/>
              </a:xfrm>
              <a:custGeom>
                <a:avLst/>
                <a:gdLst/>
                <a:ahLst/>
                <a:cxnLst/>
                <a:rect l="l" t="t" r="r" b="b"/>
                <a:pathLst>
                  <a:path w="953493" h="323281">
                    <a:moveTo>
                      <a:pt x="953493" y="323281"/>
                    </a:moveTo>
                    <a:lnTo>
                      <a:pt x="0" y="323281"/>
                    </a:lnTo>
                    <a:lnTo>
                      <a:pt x="0" y="0"/>
                    </a:lnTo>
                    <a:lnTo>
                      <a:pt x="953493" y="323281"/>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p:cNvSpPr txBox="1"/>
              <p:nvPr/>
            </p:nvSpPr>
            <p:spPr>
              <a:xfrm>
                <a:off x="0" y="152115"/>
                <a:ext cx="476746" cy="170477"/>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16" name="Freeform 16"/>
          <p:cNvSpPr/>
          <p:nvPr/>
        </p:nvSpPr>
        <p:spPr>
          <a:xfrm rot="-340119">
            <a:off x="892746" y="6161188"/>
            <a:ext cx="3784474" cy="3856272"/>
          </a:xfrm>
          <a:custGeom>
            <a:avLst/>
            <a:gdLst/>
            <a:ahLst/>
            <a:cxnLst/>
            <a:rect l="l" t="t" r="r" b="b"/>
            <a:pathLst>
              <a:path w="3784474" h="3856272">
                <a:moveTo>
                  <a:pt x="0" y="0"/>
                </a:moveTo>
                <a:lnTo>
                  <a:pt x="3784474" y="0"/>
                </a:lnTo>
                <a:lnTo>
                  <a:pt x="3784474" y="3856272"/>
                </a:lnTo>
                <a:lnTo>
                  <a:pt x="0" y="3856272"/>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17"/>
          <p:cNvSpPr/>
          <p:nvPr/>
        </p:nvSpPr>
        <p:spPr>
          <a:xfrm rot="-687824">
            <a:off x="13392701" y="3744705"/>
            <a:ext cx="3956349" cy="3991273"/>
          </a:xfrm>
          <a:custGeom>
            <a:avLst/>
            <a:gdLst/>
            <a:ahLst/>
            <a:cxnLst/>
            <a:rect l="l" t="t" r="r" b="b"/>
            <a:pathLst>
              <a:path w="3956349" h="3991273">
                <a:moveTo>
                  <a:pt x="0" y="0"/>
                </a:moveTo>
                <a:lnTo>
                  <a:pt x="3956350" y="0"/>
                </a:lnTo>
                <a:lnTo>
                  <a:pt x="3956350" y="3991273"/>
                </a:lnTo>
                <a:lnTo>
                  <a:pt x="0" y="3991273"/>
                </a:lnTo>
                <a:lnTo>
                  <a:pt x="0" y="0"/>
                </a:lnTo>
                <a:close/>
              </a:path>
            </a:pathLst>
          </a:custGeom>
          <a:blipFill>
            <a:blip r:embed="rId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8"/>
          <p:cNvSpPr/>
          <p:nvPr/>
        </p:nvSpPr>
        <p:spPr>
          <a:xfrm>
            <a:off x="7712238" y="1345148"/>
            <a:ext cx="2863524" cy="204426"/>
          </a:xfrm>
          <a:custGeom>
            <a:avLst/>
            <a:gdLst/>
            <a:ahLst/>
            <a:cxnLst/>
            <a:rect l="l" t="t" r="r" b="b"/>
            <a:pathLst>
              <a:path w="2863524" h="204426">
                <a:moveTo>
                  <a:pt x="0" y="0"/>
                </a:moveTo>
                <a:lnTo>
                  <a:pt x="2863524" y="0"/>
                </a:lnTo>
                <a:lnTo>
                  <a:pt x="2863524" y="204425"/>
                </a:lnTo>
                <a:lnTo>
                  <a:pt x="0" y="20442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p:cNvSpPr txBox="1"/>
          <p:nvPr/>
        </p:nvSpPr>
        <p:spPr>
          <a:xfrm>
            <a:off x="9783964" y="3063051"/>
            <a:ext cx="4150752"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Ditt namn</a:t>
            </a:r>
          </a:p>
        </p:txBody>
      </p:sp>
      <p:sp>
        <p:nvSpPr>
          <p:cNvPr id="20" name="Freeform 20"/>
          <p:cNvSpPr/>
          <p:nvPr/>
        </p:nvSpPr>
        <p:spPr>
          <a:xfrm rot="1566793" flipH="1">
            <a:off x="12209270" y="3480883"/>
            <a:ext cx="1811117" cy="831124"/>
          </a:xfrm>
          <a:custGeom>
            <a:avLst/>
            <a:gdLst/>
            <a:ahLst/>
            <a:cxnLst/>
            <a:rect l="l" t="t" r="r" b="b"/>
            <a:pathLst>
              <a:path w="1811117" h="831124">
                <a:moveTo>
                  <a:pt x="1811117" y="0"/>
                </a:moveTo>
                <a:lnTo>
                  <a:pt x="0" y="0"/>
                </a:lnTo>
                <a:lnTo>
                  <a:pt x="0" y="831124"/>
                </a:lnTo>
                <a:lnTo>
                  <a:pt x="1811117" y="831124"/>
                </a:lnTo>
                <a:lnTo>
                  <a:pt x="1811117"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21"/>
          <p:cNvSpPr/>
          <p:nvPr/>
        </p:nvSpPr>
        <p:spPr>
          <a:xfrm>
            <a:off x="11574676" y="2503723"/>
            <a:ext cx="531258" cy="621000"/>
          </a:xfrm>
          <a:custGeom>
            <a:avLst/>
            <a:gdLst/>
            <a:ahLst/>
            <a:cxnLst/>
            <a:rect l="l" t="t" r="r" b="b"/>
            <a:pathLst>
              <a:path w="531258" h="621000">
                <a:moveTo>
                  <a:pt x="0" y="0"/>
                </a:moveTo>
                <a:lnTo>
                  <a:pt x="531258" y="0"/>
                </a:lnTo>
                <a:lnTo>
                  <a:pt x="531258" y="621000"/>
                </a:lnTo>
                <a:lnTo>
                  <a:pt x="0" y="621000"/>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p:cNvSpPr txBox="1"/>
          <p:nvPr/>
        </p:nvSpPr>
        <p:spPr>
          <a:xfrm>
            <a:off x="3521635" y="4045148"/>
            <a:ext cx="4150752"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Din address</a:t>
            </a:r>
          </a:p>
        </p:txBody>
      </p:sp>
      <p:sp>
        <p:nvSpPr>
          <p:cNvPr id="23" name="Freeform 23"/>
          <p:cNvSpPr/>
          <p:nvPr/>
        </p:nvSpPr>
        <p:spPr>
          <a:xfrm rot="7956363" flipH="1" flipV="1">
            <a:off x="3022033" y="4859488"/>
            <a:ext cx="2196825" cy="1008127"/>
          </a:xfrm>
          <a:custGeom>
            <a:avLst/>
            <a:gdLst/>
            <a:ahLst/>
            <a:cxnLst/>
            <a:rect l="l" t="t" r="r" b="b"/>
            <a:pathLst>
              <a:path w="2196825" h="1008127">
                <a:moveTo>
                  <a:pt x="2196825" y="1008127"/>
                </a:moveTo>
                <a:lnTo>
                  <a:pt x="0" y="1008127"/>
                </a:lnTo>
                <a:lnTo>
                  <a:pt x="0" y="0"/>
                </a:lnTo>
                <a:lnTo>
                  <a:pt x="2196825" y="0"/>
                </a:lnTo>
                <a:lnTo>
                  <a:pt x="2196825" y="1008127"/>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24"/>
          <p:cNvSpPr/>
          <p:nvPr/>
        </p:nvSpPr>
        <p:spPr>
          <a:xfrm>
            <a:off x="5348868" y="3587308"/>
            <a:ext cx="406908" cy="470391"/>
          </a:xfrm>
          <a:custGeom>
            <a:avLst/>
            <a:gdLst/>
            <a:ahLst/>
            <a:cxnLst/>
            <a:rect l="l" t="t" r="r" b="b"/>
            <a:pathLst>
              <a:path w="406908" h="470391">
                <a:moveTo>
                  <a:pt x="0" y="0"/>
                </a:moveTo>
                <a:lnTo>
                  <a:pt x="406908" y="0"/>
                </a:lnTo>
                <a:lnTo>
                  <a:pt x="406908" y="470391"/>
                </a:lnTo>
                <a:lnTo>
                  <a:pt x="0" y="470391"/>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5"/>
          <p:cNvSpPr txBox="1"/>
          <p:nvPr/>
        </p:nvSpPr>
        <p:spPr>
          <a:xfrm>
            <a:off x="6461962" y="727710"/>
            <a:ext cx="5452819" cy="64008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VAD ÄR COOKIES?</a:t>
            </a:r>
          </a:p>
        </p:txBody>
      </p:sp>
      <p:grpSp>
        <p:nvGrpSpPr>
          <p:cNvPr id="26" name="Group 26"/>
          <p:cNvGrpSpPr/>
          <p:nvPr/>
        </p:nvGrpSpPr>
        <p:grpSpPr>
          <a:xfrm>
            <a:off x="819332" y="1463298"/>
            <a:ext cx="1333287" cy="1491832"/>
            <a:chOff x="0" y="0"/>
            <a:chExt cx="1777716" cy="1989109"/>
          </a:xfrm>
        </p:grpSpPr>
        <p:sp>
          <p:nvSpPr>
            <p:cNvPr id="27" name="Freeform 27"/>
            <p:cNvSpPr/>
            <p:nvPr/>
          </p:nvSpPr>
          <p:spPr>
            <a:xfrm>
              <a:off x="0" y="657401"/>
              <a:ext cx="1393786" cy="1331708"/>
            </a:xfrm>
            <a:custGeom>
              <a:avLst/>
              <a:gdLst/>
              <a:ahLst/>
              <a:cxnLst/>
              <a:rect l="l" t="t" r="r" b="b"/>
              <a:pathLst>
                <a:path w="1393786" h="1331708">
                  <a:moveTo>
                    <a:pt x="0" y="0"/>
                  </a:moveTo>
                  <a:lnTo>
                    <a:pt x="1393786" y="0"/>
                  </a:lnTo>
                  <a:lnTo>
                    <a:pt x="1393786" y="1331708"/>
                  </a:lnTo>
                  <a:lnTo>
                    <a:pt x="0" y="1331708"/>
                  </a:lnTo>
                  <a:lnTo>
                    <a:pt x="0" y="0"/>
                  </a:lnTo>
                  <a:close/>
                </a:path>
              </a:pathLst>
            </a:custGeom>
            <a:blipFill>
              <a:blip r:embed="rId12"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8"/>
            <p:cNvSpPr txBox="1"/>
            <p:nvPr/>
          </p:nvSpPr>
          <p:spPr>
            <a:xfrm>
              <a:off x="967753" y="153134"/>
              <a:ext cx="426033" cy="86614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sp>
          <p:nvSpPr>
            <p:cNvPr id="29" name="TextBox 29"/>
            <p:cNvSpPr txBox="1"/>
            <p:nvPr/>
          </p:nvSpPr>
          <p:spPr>
            <a:xfrm>
              <a:off x="967753" y="400859"/>
              <a:ext cx="426033" cy="86614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sp>
          <p:nvSpPr>
            <p:cNvPr id="30" name="TextBox 30"/>
            <p:cNvSpPr txBox="1"/>
            <p:nvPr/>
          </p:nvSpPr>
          <p:spPr>
            <a:xfrm>
              <a:off x="1180770" y="57150"/>
              <a:ext cx="596947" cy="1209849"/>
            </a:xfrm>
            <a:prstGeom prst="rect">
              <a:avLst/>
            </a:prstGeom>
          </p:spPr>
          <p:txBody>
            <a:bodyPr lIns="0" tIns="0" rIns="0" bIns="0" rtlCol="0" anchor="t">
              <a:spAutoFit/>
            </a:bodyPr>
            <a:lstStyle/>
            <a:p>
              <a:pPr marL="0" marR="0" lvl="0" indent="0" algn="ctr" defTabSz="914400" rtl="0" eaLnBrk="1" fontAlgn="auto" latinLnBrk="0" hangingPunct="1">
                <a:lnSpc>
                  <a:spcPts val="6809"/>
                </a:lnSpc>
                <a:spcBef>
                  <a:spcPts val="0"/>
                </a:spcBef>
                <a:spcAft>
                  <a:spcPts val="0"/>
                </a:spcAft>
                <a:buClrTx/>
                <a:buSzTx/>
                <a:buFontTx/>
                <a:buNone/>
                <a:tabLst/>
                <a:defRPr/>
              </a:pPr>
              <a:r>
                <a:rPr kumimoji="0" lang="en-US" sz="6305"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grpSp>
      <p:sp>
        <p:nvSpPr>
          <p:cNvPr id="31" name="Freeform 31"/>
          <p:cNvSpPr/>
          <p:nvPr/>
        </p:nvSpPr>
        <p:spPr>
          <a:xfrm>
            <a:off x="14396637" y="9620250"/>
            <a:ext cx="2532885" cy="180821"/>
          </a:xfrm>
          <a:custGeom>
            <a:avLst/>
            <a:gdLst/>
            <a:ahLst/>
            <a:cxnLst/>
            <a:rect l="l" t="t" r="r" b="b"/>
            <a:pathLst>
              <a:path w="2532885" h="180821">
                <a:moveTo>
                  <a:pt x="0" y="0"/>
                </a:moveTo>
                <a:lnTo>
                  <a:pt x="2532885" y="0"/>
                </a:lnTo>
                <a:lnTo>
                  <a:pt x="2532885" y="180821"/>
                </a:lnTo>
                <a:lnTo>
                  <a:pt x="0" y="180821"/>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TextBox 32"/>
          <p:cNvSpPr txBox="1"/>
          <p:nvPr/>
        </p:nvSpPr>
        <p:spPr>
          <a:xfrm>
            <a:off x="13508182" y="9248775"/>
            <a:ext cx="3906461" cy="371475"/>
          </a:xfrm>
          <a:prstGeom prst="rect">
            <a:avLst/>
          </a:prstGeom>
        </p:spPr>
        <p:txBody>
          <a:bodyPr lIns="0" tIns="0" rIns="0" bIns="0" rtlCol="0" anchor="t">
            <a:spAutoFit/>
          </a:bodyPr>
          <a:lstStyle/>
          <a:p>
            <a:pPr marL="0" marR="0" lvl="0" indent="0" algn="r" defTabSz="914400" rtl="0" eaLnBrk="1" fontAlgn="auto" latinLnBrk="0" hangingPunct="1">
              <a:lnSpc>
                <a:spcPts val="2879"/>
              </a:lnSpc>
              <a:spcBef>
                <a:spcPts val="0"/>
              </a:spcBef>
              <a:spcAft>
                <a:spcPts val="0"/>
              </a:spcAft>
              <a:buClrTx/>
              <a:buSzTx/>
              <a:buFontTx/>
              <a:buNone/>
              <a:tabLst/>
              <a:defRPr/>
            </a:pPr>
            <a:r>
              <a:rPr kumimoji="0" lang="en-US" sz="2400" b="0" i="0" u="none" strike="noStrike" kern="1200" cap="none" spc="0" normalizeH="0" baseline="0" noProof="0">
                <a:ln>
                  <a:noFill/>
                </a:ln>
                <a:solidFill>
                  <a:srgbClr val="B0C198"/>
                </a:solidFill>
                <a:effectLst/>
                <a:uLnTx/>
                <a:uFillTx/>
                <a:latin typeface="Work Sans"/>
                <a:ea typeface="Work Sans"/>
                <a:cs typeface="Work Sans"/>
                <a:sym typeface="Work Sans"/>
              </a:rPr>
              <a:t>Vad behöver du skydda?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2B4D60"/>
        </a:solidFill>
        <a:effectLst/>
      </p:bgPr>
    </p:bg>
    <p:spTree>
      <p:nvGrpSpPr>
        <p:cNvPr id="1" name=""/>
        <p:cNvGrpSpPr/>
        <p:nvPr/>
      </p:nvGrpSpPr>
      <p:grpSpPr>
        <a:xfrm>
          <a:off x="0" y="0"/>
          <a:ext cx="0" cy="0"/>
          <a:chOff x="0" y="0"/>
          <a:chExt cx="0" cy="0"/>
        </a:xfrm>
      </p:grpSpPr>
      <p:sp>
        <p:nvSpPr>
          <p:cNvPr id="2" name="Freeform 2"/>
          <p:cNvSpPr/>
          <p:nvPr/>
        </p:nvSpPr>
        <p:spPr>
          <a:xfrm>
            <a:off x="2399641" y="1615698"/>
            <a:ext cx="13488718" cy="8400831"/>
          </a:xfrm>
          <a:custGeom>
            <a:avLst/>
            <a:gdLst/>
            <a:ahLst/>
            <a:cxnLst/>
            <a:rect l="l" t="t" r="r" b="b"/>
            <a:pathLst>
              <a:path w="13488718" h="8400831">
                <a:moveTo>
                  <a:pt x="0" y="0"/>
                </a:moveTo>
                <a:lnTo>
                  <a:pt x="13488718" y="0"/>
                </a:lnTo>
                <a:lnTo>
                  <a:pt x="13488718" y="8400831"/>
                </a:lnTo>
                <a:lnTo>
                  <a:pt x="0" y="840083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8149074" y="2307349"/>
            <a:ext cx="2078594" cy="148390"/>
          </a:xfrm>
          <a:custGeom>
            <a:avLst/>
            <a:gdLst/>
            <a:ahLst/>
            <a:cxnLst/>
            <a:rect l="l" t="t" r="r" b="b"/>
            <a:pathLst>
              <a:path w="2078594" h="148390">
                <a:moveTo>
                  <a:pt x="0" y="0"/>
                </a:moveTo>
                <a:lnTo>
                  <a:pt x="2078595" y="0"/>
                </a:lnTo>
                <a:lnTo>
                  <a:pt x="2078595" y="148390"/>
                </a:lnTo>
                <a:lnTo>
                  <a:pt x="0" y="14839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p:cNvGrpSpPr>
            <a:grpSpLocks noChangeAspect="1"/>
          </p:cNvGrpSpPr>
          <p:nvPr/>
        </p:nvGrpSpPr>
        <p:grpSpPr>
          <a:xfrm>
            <a:off x="13508182" y="267710"/>
            <a:ext cx="4309794" cy="535812"/>
            <a:chOff x="0" y="0"/>
            <a:chExt cx="5746392" cy="714416"/>
          </a:xfrm>
        </p:grpSpPr>
        <p:sp>
          <p:nvSpPr>
            <p:cNvPr id="5" name="Freeform 5"/>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5"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 name="Group 6"/>
          <p:cNvGrpSpPr/>
          <p:nvPr/>
        </p:nvGrpSpPr>
        <p:grpSpPr>
          <a:xfrm>
            <a:off x="2981947" y="2074457"/>
            <a:ext cx="12324106" cy="6245606"/>
            <a:chOff x="0" y="0"/>
            <a:chExt cx="16432142" cy="8327475"/>
          </a:xfrm>
        </p:grpSpPr>
        <p:grpSp>
          <p:nvGrpSpPr>
            <p:cNvPr id="7" name="Group 7"/>
            <p:cNvGrpSpPr/>
            <p:nvPr/>
          </p:nvGrpSpPr>
          <p:grpSpPr>
            <a:xfrm>
              <a:off x="0" y="0"/>
              <a:ext cx="16432142" cy="8327475"/>
              <a:chOff x="0" y="0"/>
              <a:chExt cx="3378786" cy="1712300"/>
            </a:xfrm>
          </p:grpSpPr>
          <p:sp>
            <p:nvSpPr>
              <p:cNvPr id="8" name="Freeform 8"/>
              <p:cNvSpPr/>
              <p:nvPr/>
            </p:nvSpPr>
            <p:spPr>
              <a:xfrm>
                <a:off x="0" y="0"/>
                <a:ext cx="3378786" cy="1712300"/>
              </a:xfrm>
              <a:custGeom>
                <a:avLst/>
                <a:gdLst/>
                <a:ahLst/>
                <a:cxnLst/>
                <a:rect l="l" t="t" r="r" b="b"/>
                <a:pathLst>
                  <a:path w="3378786" h="1712300">
                    <a:moveTo>
                      <a:pt x="0" y="0"/>
                    </a:moveTo>
                    <a:lnTo>
                      <a:pt x="3378786" y="0"/>
                    </a:lnTo>
                    <a:lnTo>
                      <a:pt x="3378786" y="1712300"/>
                    </a:lnTo>
                    <a:lnTo>
                      <a:pt x="0" y="1712300"/>
                    </a:lnTo>
                    <a:close/>
                  </a:path>
                </a:pathLst>
              </a:custGeom>
              <a:solidFill>
                <a:srgbClr val="AEC2D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0" y="-38100"/>
                <a:ext cx="3378786" cy="1750400"/>
              </a:xfrm>
              <a:prstGeom prst="rect">
                <a:avLst/>
              </a:prstGeom>
            </p:spPr>
            <p:txBody>
              <a:bodyPr lIns="48801" tIns="48801" rIns="48801" bIns="48801" rtlCol="0" anchor="ctr"/>
              <a:lstStyle/>
              <a:p>
                <a:pPr marL="0" marR="0" lvl="0" indent="0" algn="ctr" defTabSz="914400" rtl="0" eaLnBrk="1" fontAlgn="auto" latinLnBrk="0" hangingPunct="1">
                  <a:lnSpc>
                    <a:spcPts val="2660"/>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rot="5400000">
              <a:off x="-2086760" y="2086760"/>
              <a:ext cx="6314413" cy="2140894"/>
              <a:chOff x="0" y="0"/>
              <a:chExt cx="953493" cy="323281"/>
            </a:xfrm>
          </p:grpSpPr>
          <p:sp>
            <p:nvSpPr>
              <p:cNvPr id="11" name="Freeform 11"/>
              <p:cNvSpPr/>
              <p:nvPr/>
            </p:nvSpPr>
            <p:spPr>
              <a:xfrm>
                <a:off x="0" y="0"/>
                <a:ext cx="953493" cy="323281"/>
              </a:xfrm>
              <a:custGeom>
                <a:avLst/>
                <a:gdLst/>
                <a:ahLst/>
                <a:cxnLst/>
                <a:rect l="l" t="t" r="r" b="b"/>
                <a:pathLst>
                  <a:path w="953493" h="323281">
                    <a:moveTo>
                      <a:pt x="953493" y="323281"/>
                    </a:moveTo>
                    <a:lnTo>
                      <a:pt x="0" y="323281"/>
                    </a:lnTo>
                    <a:lnTo>
                      <a:pt x="0" y="0"/>
                    </a:lnTo>
                    <a:lnTo>
                      <a:pt x="953493" y="323281"/>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2"/>
              <p:cNvSpPr txBox="1"/>
              <p:nvPr/>
            </p:nvSpPr>
            <p:spPr>
              <a:xfrm>
                <a:off x="0" y="152115"/>
                <a:ext cx="476746" cy="170477"/>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p:cNvGrpSpPr/>
            <p:nvPr/>
          </p:nvGrpSpPr>
          <p:grpSpPr>
            <a:xfrm rot="-5400000">
              <a:off x="12204488" y="4099821"/>
              <a:ext cx="6314413" cy="2140894"/>
              <a:chOff x="0" y="0"/>
              <a:chExt cx="953493" cy="323281"/>
            </a:xfrm>
          </p:grpSpPr>
          <p:sp>
            <p:nvSpPr>
              <p:cNvPr id="14" name="Freeform 14"/>
              <p:cNvSpPr/>
              <p:nvPr/>
            </p:nvSpPr>
            <p:spPr>
              <a:xfrm>
                <a:off x="0" y="0"/>
                <a:ext cx="953493" cy="323281"/>
              </a:xfrm>
              <a:custGeom>
                <a:avLst/>
                <a:gdLst/>
                <a:ahLst/>
                <a:cxnLst/>
                <a:rect l="l" t="t" r="r" b="b"/>
                <a:pathLst>
                  <a:path w="953493" h="323281">
                    <a:moveTo>
                      <a:pt x="953493" y="323281"/>
                    </a:moveTo>
                    <a:lnTo>
                      <a:pt x="0" y="323281"/>
                    </a:lnTo>
                    <a:lnTo>
                      <a:pt x="0" y="0"/>
                    </a:lnTo>
                    <a:lnTo>
                      <a:pt x="953493" y="323281"/>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p:cNvSpPr txBox="1"/>
              <p:nvPr/>
            </p:nvSpPr>
            <p:spPr>
              <a:xfrm>
                <a:off x="0" y="152115"/>
                <a:ext cx="476746" cy="170477"/>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16" name="Freeform 16"/>
          <p:cNvSpPr/>
          <p:nvPr/>
        </p:nvSpPr>
        <p:spPr>
          <a:xfrm rot="-340119">
            <a:off x="892746" y="6161188"/>
            <a:ext cx="3784474" cy="3856272"/>
          </a:xfrm>
          <a:custGeom>
            <a:avLst/>
            <a:gdLst/>
            <a:ahLst/>
            <a:cxnLst/>
            <a:rect l="l" t="t" r="r" b="b"/>
            <a:pathLst>
              <a:path w="3784474" h="3856272">
                <a:moveTo>
                  <a:pt x="0" y="0"/>
                </a:moveTo>
                <a:lnTo>
                  <a:pt x="3784474" y="0"/>
                </a:lnTo>
                <a:lnTo>
                  <a:pt x="3784474" y="3856272"/>
                </a:lnTo>
                <a:lnTo>
                  <a:pt x="0" y="3856272"/>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17"/>
          <p:cNvSpPr/>
          <p:nvPr/>
        </p:nvSpPr>
        <p:spPr>
          <a:xfrm rot="-687824">
            <a:off x="13392701" y="3744705"/>
            <a:ext cx="3956349" cy="3991273"/>
          </a:xfrm>
          <a:custGeom>
            <a:avLst/>
            <a:gdLst/>
            <a:ahLst/>
            <a:cxnLst/>
            <a:rect l="l" t="t" r="r" b="b"/>
            <a:pathLst>
              <a:path w="3956349" h="3991273">
                <a:moveTo>
                  <a:pt x="0" y="0"/>
                </a:moveTo>
                <a:lnTo>
                  <a:pt x="3956350" y="0"/>
                </a:lnTo>
                <a:lnTo>
                  <a:pt x="3956350" y="3991273"/>
                </a:lnTo>
                <a:lnTo>
                  <a:pt x="0" y="3991273"/>
                </a:lnTo>
                <a:lnTo>
                  <a:pt x="0" y="0"/>
                </a:lnTo>
                <a:close/>
              </a:path>
            </a:pathLst>
          </a:custGeom>
          <a:blipFill>
            <a:blip r:embed="rId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8"/>
          <p:cNvSpPr/>
          <p:nvPr/>
        </p:nvSpPr>
        <p:spPr>
          <a:xfrm>
            <a:off x="7712238" y="1345148"/>
            <a:ext cx="2863524" cy="204426"/>
          </a:xfrm>
          <a:custGeom>
            <a:avLst/>
            <a:gdLst/>
            <a:ahLst/>
            <a:cxnLst/>
            <a:rect l="l" t="t" r="r" b="b"/>
            <a:pathLst>
              <a:path w="2863524" h="204426">
                <a:moveTo>
                  <a:pt x="0" y="0"/>
                </a:moveTo>
                <a:lnTo>
                  <a:pt x="2863524" y="0"/>
                </a:lnTo>
                <a:lnTo>
                  <a:pt x="2863524" y="204425"/>
                </a:lnTo>
                <a:lnTo>
                  <a:pt x="0" y="20442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p:cNvSpPr txBox="1"/>
          <p:nvPr/>
        </p:nvSpPr>
        <p:spPr>
          <a:xfrm>
            <a:off x="9783964" y="3063051"/>
            <a:ext cx="4150752"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Ditt namn</a:t>
            </a:r>
          </a:p>
        </p:txBody>
      </p:sp>
      <p:sp>
        <p:nvSpPr>
          <p:cNvPr id="20" name="TextBox 20"/>
          <p:cNvSpPr txBox="1"/>
          <p:nvPr/>
        </p:nvSpPr>
        <p:spPr>
          <a:xfrm>
            <a:off x="3521635" y="4045148"/>
            <a:ext cx="4150752"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Din address</a:t>
            </a:r>
          </a:p>
        </p:txBody>
      </p:sp>
      <p:sp>
        <p:nvSpPr>
          <p:cNvPr id="21" name="TextBox 21"/>
          <p:cNvSpPr txBox="1"/>
          <p:nvPr/>
        </p:nvSpPr>
        <p:spPr>
          <a:xfrm>
            <a:off x="8522618" y="4246285"/>
            <a:ext cx="4150752"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Lösenord</a:t>
            </a:r>
          </a:p>
        </p:txBody>
      </p:sp>
      <p:sp>
        <p:nvSpPr>
          <p:cNvPr id="22" name="Freeform 22"/>
          <p:cNvSpPr/>
          <p:nvPr/>
        </p:nvSpPr>
        <p:spPr>
          <a:xfrm rot="1566793" flipH="1">
            <a:off x="12209270" y="3480883"/>
            <a:ext cx="1811117" cy="831124"/>
          </a:xfrm>
          <a:custGeom>
            <a:avLst/>
            <a:gdLst/>
            <a:ahLst/>
            <a:cxnLst/>
            <a:rect l="l" t="t" r="r" b="b"/>
            <a:pathLst>
              <a:path w="1811117" h="831124">
                <a:moveTo>
                  <a:pt x="1811117" y="0"/>
                </a:moveTo>
                <a:lnTo>
                  <a:pt x="0" y="0"/>
                </a:lnTo>
                <a:lnTo>
                  <a:pt x="0" y="831124"/>
                </a:lnTo>
                <a:lnTo>
                  <a:pt x="1811117" y="831124"/>
                </a:lnTo>
                <a:lnTo>
                  <a:pt x="1811117"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23"/>
          <p:cNvSpPr/>
          <p:nvPr/>
        </p:nvSpPr>
        <p:spPr>
          <a:xfrm rot="102068" flipH="1">
            <a:off x="11110166" y="4315576"/>
            <a:ext cx="1991536" cy="913919"/>
          </a:xfrm>
          <a:custGeom>
            <a:avLst/>
            <a:gdLst/>
            <a:ahLst/>
            <a:cxnLst/>
            <a:rect l="l" t="t" r="r" b="b"/>
            <a:pathLst>
              <a:path w="1991536" h="913919">
                <a:moveTo>
                  <a:pt x="1991536" y="0"/>
                </a:moveTo>
                <a:lnTo>
                  <a:pt x="0" y="0"/>
                </a:lnTo>
                <a:lnTo>
                  <a:pt x="0" y="913919"/>
                </a:lnTo>
                <a:lnTo>
                  <a:pt x="1991536" y="913919"/>
                </a:lnTo>
                <a:lnTo>
                  <a:pt x="1991536"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24"/>
          <p:cNvSpPr/>
          <p:nvPr/>
        </p:nvSpPr>
        <p:spPr>
          <a:xfrm rot="7956363" flipH="1" flipV="1">
            <a:off x="3022033" y="4859488"/>
            <a:ext cx="2196825" cy="1008127"/>
          </a:xfrm>
          <a:custGeom>
            <a:avLst/>
            <a:gdLst/>
            <a:ahLst/>
            <a:cxnLst/>
            <a:rect l="l" t="t" r="r" b="b"/>
            <a:pathLst>
              <a:path w="2196825" h="1008127">
                <a:moveTo>
                  <a:pt x="2196825" y="1008127"/>
                </a:moveTo>
                <a:lnTo>
                  <a:pt x="0" y="1008127"/>
                </a:lnTo>
                <a:lnTo>
                  <a:pt x="0" y="0"/>
                </a:lnTo>
                <a:lnTo>
                  <a:pt x="2196825" y="0"/>
                </a:lnTo>
                <a:lnTo>
                  <a:pt x="2196825" y="1008127"/>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Freeform 25"/>
          <p:cNvSpPr/>
          <p:nvPr/>
        </p:nvSpPr>
        <p:spPr>
          <a:xfrm>
            <a:off x="11574676" y="2503723"/>
            <a:ext cx="531258" cy="621000"/>
          </a:xfrm>
          <a:custGeom>
            <a:avLst/>
            <a:gdLst/>
            <a:ahLst/>
            <a:cxnLst/>
            <a:rect l="l" t="t" r="r" b="b"/>
            <a:pathLst>
              <a:path w="531258" h="621000">
                <a:moveTo>
                  <a:pt x="0" y="0"/>
                </a:moveTo>
                <a:lnTo>
                  <a:pt x="531258" y="0"/>
                </a:lnTo>
                <a:lnTo>
                  <a:pt x="531258" y="621000"/>
                </a:lnTo>
                <a:lnTo>
                  <a:pt x="0" y="621000"/>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6"/>
          <p:cNvSpPr/>
          <p:nvPr/>
        </p:nvSpPr>
        <p:spPr>
          <a:xfrm>
            <a:off x="10327992" y="3792864"/>
            <a:ext cx="495540" cy="529670"/>
          </a:xfrm>
          <a:custGeom>
            <a:avLst/>
            <a:gdLst/>
            <a:ahLst/>
            <a:cxnLst/>
            <a:rect l="l" t="t" r="r" b="b"/>
            <a:pathLst>
              <a:path w="495540" h="529670">
                <a:moveTo>
                  <a:pt x="0" y="0"/>
                </a:moveTo>
                <a:lnTo>
                  <a:pt x="495540" y="0"/>
                </a:lnTo>
                <a:lnTo>
                  <a:pt x="495540" y="529670"/>
                </a:lnTo>
                <a:lnTo>
                  <a:pt x="0" y="529670"/>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27"/>
          <p:cNvSpPr/>
          <p:nvPr/>
        </p:nvSpPr>
        <p:spPr>
          <a:xfrm>
            <a:off x="5348868" y="3587308"/>
            <a:ext cx="406908" cy="470391"/>
          </a:xfrm>
          <a:custGeom>
            <a:avLst/>
            <a:gdLst/>
            <a:ahLst/>
            <a:cxnLst/>
            <a:rect l="l" t="t" r="r" b="b"/>
            <a:pathLst>
              <a:path w="406908" h="470391">
                <a:moveTo>
                  <a:pt x="0" y="0"/>
                </a:moveTo>
                <a:lnTo>
                  <a:pt x="406908" y="0"/>
                </a:lnTo>
                <a:lnTo>
                  <a:pt x="406908" y="470391"/>
                </a:lnTo>
                <a:lnTo>
                  <a:pt x="0" y="470391"/>
                </a:lnTo>
                <a:lnTo>
                  <a:pt x="0" y="0"/>
                </a:lnTo>
                <a:close/>
              </a:path>
            </a:pathLst>
          </a:custGeom>
          <a:blipFill>
            <a:blip r:embed="rId12"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8"/>
          <p:cNvSpPr txBox="1"/>
          <p:nvPr/>
        </p:nvSpPr>
        <p:spPr>
          <a:xfrm>
            <a:off x="6461962" y="727710"/>
            <a:ext cx="5452819" cy="64008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VAD ÄR COOKIES?</a:t>
            </a:r>
          </a:p>
        </p:txBody>
      </p:sp>
      <p:grpSp>
        <p:nvGrpSpPr>
          <p:cNvPr id="29" name="Group 29"/>
          <p:cNvGrpSpPr/>
          <p:nvPr/>
        </p:nvGrpSpPr>
        <p:grpSpPr>
          <a:xfrm>
            <a:off x="819332" y="1463298"/>
            <a:ext cx="1333287" cy="1491832"/>
            <a:chOff x="0" y="0"/>
            <a:chExt cx="1777716" cy="1989109"/>
          </a:xfrm>
        </p:grpSpPr>
        <p:sp>
          <p:nvSpPr>
            <p:cNvPr id="30" name="Freeform 30"/>
            <p:cNvSpPr/>
            <p:nvPr/>
          </p:nvSpPr>
          <p:spPr>
            <a:xfrm>
              <a:off x="0" y="657401"/>
              <a:ext cx="1393786" cy="1331708"/>
            </a:xfrm>
            <a:custGeom>
              <a:avLst/>
              <a:gdLst/>
              <a:ahLst/>
              <a:cxnLst/>
              <a:rect l="l" t="t" r="r" b="b"/>
              <a:pathLst>
                <a:path w="1393786" h="1331708">
                  <a:moveTo>
                    <a:pt x="0" y="0"/>
                  </a:moveTo>
                  <a:lnTo>
                    <a:pt x="1393786" y="0"/>
                  </a:lnTo>
                  <a:lnTo>
                    <a:pt x="1393786" y="1331708"/>
                  </a:lnTo>
                  <a:lnTo>
                    <a:pt x="0" y="1331708"/>
                  </a:lnTo>
                  <a:lnTo>
                    <a:pt x="0" y="0"/>
                  </a:lnTo>
                  <a:close/>
                </a:path>
              </a:pathLst>
            </a:custGeom>
            <a:blipFill>
              <a:blip r:embed="rId1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TextBox 31"/>
            <p:cNvSpPr txBox="1"/>
            <p:nvPr/>
          </p:nvSpPr>
          <p:spPr>
            <a:xfrm>
              <a:off x="967753" y="153134"/>
              <a:ext cx="426033" cy="86614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sp>
          <p:nvSpPr>
            <p:cNvPr id="32" name="TextBox 32"/>
            <p:cNvSpPr txBox="1"/>
            <p:nvPr/>
          </p:nvSpPr>
          <p:spPr>
            <a:xfrm>
              <a:off x="967753" y="400859"/>
              <a:ext cx="426033" cy="86614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sp>
          <p:nvSpPr>
            <p:cNvPr id="33" name="TextBox 33"/>
            <p:cNvSpPr txBox="1"/>
            <p:nvPr/>
          </p:nvSpPr>
          <p:spPr>
            <a:xfrm>
              <a:off x="1180770" y="57150"/>
              <a:ext cx="596947" cy="1209849"/>
            </a:xfrm>
            <a:prstGeom prst="rect">
              <a:avLst/>
            </a:prstGeom>
          </p:spPr>
          <p:txBody>
            <a:bodyPr lIns="0" tIns="0" rIns="0" bIns="0" rtlCol="0" anchor="t">
              <a:spAutoFit/>
            </a:bodyPr>
            <a:lstStyle/>
            <a:p>
              <a:pPr marL="0" marR="0" lvl="0" indent="0" algn="ctr" defTabSz="914400" rtl="0" eaLnBrk="1" fontAlgn="auto" latinLnBrk="0" hangingPunct="1">
                <a:lnSpc>
                  <a:spcPts val="6809"/>
                </a:lnSpc>
                <a:spcBef>
                  <a:spcPts val="0"/>
                </a:spcBef>
                <a:spcAft>
                  <a:spcPts val="0"/>
                </a:spcAft>
                <a:buClrTx/>
                <a:buSzTx/>
                <a:buFontTx/>
                <a:buNone/>
                <a:tabLst/>
                <a:defRPr/>
              </a:pPr>
              <a:r>
                <a:rPr kumimoji="0" lang="en-US" sz="6305"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grpSp>
      <p:sp>
        <p:nvSpPr>
          <p:cNvPr id="34" name="Freeform 34"/>
          <p:cNvSpPr/>
          <p:nvPr/>
        </p:nvSpPr>
        <p:spPr>
          <a:xfrm>
            <a:off x="14396637" y="9620250"/>
            <a:ext cx="2532885" cy="180821"/>
          </a:xfrm>
          <a:custGeom>
            <a:avLst/>
            <a:gdLst/>
            <a:ahLst/>
            <a:cxnLst/>
            <a:rect l="l" t="t" r="r" b="b"/>
            <a:pathLst>
              <a:path w="2532885" h="180821">
                <a:moveTo>
                  <a:pt x="0" y="0"/>
                </a:moveTo>
                <a:lnTo>
                  <a:pt x="2532885" y="0"/>
                </a:lnTo>
                <a:lnTo>
                  <a:pt x="2532885" y="180821"/>
                </a:lnTo>
                <a:lnTo>
                  <a:pt x="0" y="180821"/>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TextBox 35"/>
          <p:cNvSpPr txBox="1"/>
          <p:nvPr/>
        </p:nvSpPr>
        <p:spPr>
          <a:xfrm>
            <a:off x="13508182" y="9248775"/>
            <a:ext cx="3906461" cy="371475"/>
          </a:xfrm>
          <a:prstGeom prst="rect">
            <a:avLst/>
          </a:prstGeom>
        </p:spPr>
        <p:txBody>
          <a:bodyPr lIns="0" tIns="0" rIns="0" bIns="0" rtlCol="0" anchor="t">
            <a:spAutoFit/>
          </a:bodyPr>
          <a:lstStyle/>
          <a:p>
            <a:pPr marL="0" marR="0" lvl="0" indent="0" algn="r" defTabSz="914400" rtl="0" eaLnBrk="1" fontAlgn="auto" latinLnBrk="0" hangingPunct="1">
              <a:lnSpc>
                <a:spcPts val="2879"/>
              </a:lnSpc>
              <a:spcBef>
                <a:spcPts val="0"/>
              </a:spcBef>
              <a:spcAft>
                <a:spcPts val="0"/>
              </a:spcAft>
              <a:buClrTx/>
              <a:buSzTx/>
              <a:buFontTx/>
              <a:buNone/>
              <a:tabLst/>
              <a:defRPr/>
            </a:pPr>
            <a:r>
              <a:rPr kumimoji="0" lang="en-US" sz="2400" b="0" i="0" u="none" strike="noStrike" kern="1200" cap="none" spc="0" normalizeH="0" baseline="0" noProof="0">
                <a:ln>
                  <a:noFill/>
                </a:ln>
                <a:solidFill>
                  <a:srgbClr val="B0C198"/>
                </a:solidFill>
                <a:effectLst/>
                <a:uLnTx/>
                <a:uFillTx/>
                <a:latin typeface="Work Sans"/>
                <a:ea typeface="Work Sans"/>
                <a:cs typeface="Work Sans"/>
                <a:sym typeface="Work Sans"/>
              </a:rPr>
              <a:t>Vad behöver du skydda?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2B4D60"/>
        </a:solidFill>
        <a:effectLst/>
      </p:bgPr>
    </p:bg>
    <p:spTree>
      <p:nvGrpSpPr>
        <p:cNvPr id="1" name=""/>
        <p:cNvGrpSpPr/>
        <p:nvPr/>
      </p:nvGrpSpPr>
      <p:grpSpPr>
        <a:xfrm>
          <a:off x="0" y="0"/>
          <a:ext cx="0" cy="0"/>
          <a:chOff x="0" y="0"/>
          <a:chExt cx="0" cy="0"/>
        </a:xfrm>
      </p:grpSpPr>
      <p:sp>
        <p:nvSpPr>
          <p:cNvPr id="2" name="Freeform 2"/>
          <p:cNvSpPr/>
          <p:nvPr/>
        </p:nvSpPr>
        <p:spPr>
          <a:xfrm>
            <a:off x="2399641" y="1615698"/>
            <a:ext cx="13488718" cy="8400831"/>
          </a:xfrm>
          <a:custGeom>
            <a:avLst/>
            <a:gdLst/>
            <a:ahLst/>
            <a:cxnLst/>
            <a:rect l="l" t="t" r="r" b="b"/>
            <a:pathLst>
              <a:path w="13488718" h="8400831">
                <a:moveTo>
                  <a:pt x="0" y="0"/>
                </a:moveTo>
                <a:lnTo>
                  <a:pt x="13488718" y="0"/>
                </a:lnTo>
                <a:lnTo>
                  <a:pt x="13488718" y="8400831"/>
                </a:lnTo>
                <a:lnTo>
                  <a:pt x="0" y="840083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8149074" y="2307349"/>
            <a:ext cx="2078594" cy="148390"/>
          </a:xfrm>
          <a:custGeom>
            <a:avLst/>
            <a:gdLst/>
            <a:ahLst/>
            <a:cxnLst/>
            <a:rect l="l" t="t" r="r" b="b"/>
            <a:pathLst>
              <a:path w="2078594" h="148390">
                <a:moveTo>
                  <a:pt x="0" y="0"/>
                </a:moveTo>
                <a:lnTo>
                  <a:pt x="2078595" y="0"/>
                </a:lnTo>
                <a:lnTo>
                  <a:pt x="2078595" y="148390"/>
                </a:lnTo>
                <a:lnTo>
                  <a:pt x="0" y="14839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p:cNvGrpSpPr>
            <a:grpSpLocks noChangeAspect="1"/>
          </p:cNvGrpSpPr>
          <p:nvPr/>
        </p:nvGrpSpPr>
        <p:grpSpPr>
          <a:xfrm>
            <a:off x="13508182" y="267710"/>
            <a:ext cx="4309794" cy="535812"/>
            <a:chOff x="0" y="0"/>
            <a:chExt cx="5746392" cy="714416"/>
          </a:xfrm>
        </p:grpSpPr>
        <p:sp>
          <p:nvSpPr>
            <p:cNvPr id="5" name="Freeform 5"/>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5"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 name="Group 6"/>
          <p:cNvGrpSpPr/>
          <p:nvPr/>
        </p:nvGrpSpPr>
        <p:grpSpPr>
          <a:xfrm>
            <a:off x="2981947" y="2074457"/>
            <a:ext cx="12324106" cy="6245606"/>
            <a:chOff x="0" y="0"/>
            <a:chExt cx="16432142" cy="8327475"/>
          </a:xfrm>
        </p:grpSpPr>
        <p:grpSp>
          <p:nvGrpSpPr>
            <p:cNvPr id="7" name="Group 7"/>
            <p:cNvGrpSpPr/>
            <p:nvPr/>
          </p:nvGrpSpPr>
          <p:grpSpPr>
            <a:xfrm>
              <a:off x="0" y="0"/>
              <a:ext cx="16432142" cy="8327475"/>
              <a:chOff x="0" y="0"/>
              <a:chExt cx="3378786" cy="1712300"/>
            </a:xfrm>
          </p:grpSpPr>
          <p:sp>
            <p:nvSpPr>
              <p:cNvPr id="8" name="Freeform 8"/>
              <p:cNvSpPr/>
              <p:nvPr/>
            </p:nvSpPr>
            <p:spPr>
              <a:xfrm>
                <a:off x="0" y="0"/>
                <a:ext cx="3378786" cy="1712300"/>
              </a:xfrm>
              <a:custGeom>
                <a:avLst/>
                <a:gdLst/>
                <a:ahLst/>
                <a:cxnLst/>
                <a:rect l="l" t="t" r="r" b="b"/>
                <a:pathLst>
                  <a:path w="3378786" h="1712300">
                    <a:moveTo>
                      <a:pt x="0" y="0"/>
                    </a:moveTo>
                    <a:lnTo>
                      <a:pt x="3378786" y="0"/>
                    </a:lnTo>
                    <a:lnTo>
                      <a:pt x="3378786" y="1712300"/>
                    </a:lnTo>
                    <a:lnTo>
                      <a:pt x="0" y="1712300"/>
                    </a:lnTo>
                    <a:close/>
                  </a:path>
                </a:pathLst>
              </a:custGeom>
              <a:solidFill>
                <a:srgbClr val="AEC2D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0" y="-38100"/>
                <a:ext cx="3378786" cy="1750400"/>
              </a:xfrm>
              <a:prstGeom prst="rect">
                <a:avLst/>
              </a:prstGeom>
            </p:spPr>
            <p:txBody>
              <a:bodyPr lIns="48801" tIns="48801" rIns="48801" bIns="48801" rtlCol="0" anchor="ctr"/>
              <a:lstStyle/>
              <a:p>
                <a:pPr marL="0" marR="0" lvl="0" indent="0" algn="ctr" defTabSz="914400" rtl="0" eaLnBrk="1" fontAlgn="auto" latinLnBrk="0" hangingPunct="1">
                  <a:lnSpc>
                    <a:spcPts val="2660"/>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rot="5400000">
              <a:off x="-2086760" y="2086760"/>
              <a:ext cx="6314413" cy="2140894"/>
              <a:chOff x="0" y="0"/>
              <a:chExt cx="953493" cy="323281"/>
            </a:xfrm>
          </p:grpSpPr>
          <p:sp>
            <p:nvSpPr>
              <p:cNvPr id="11" name="Freeform 11"/>
              <p:cNvSpPr/>
              <p:nvPr/>
            </p:nvSpPr>
            <p:spPr>
              <a:xfrm>
                <a:off x="0" y="0"/>
                <a:ext cx="953493" cy="323281"/>
              </a:xfrm>
              <a:custGeom>
                <a:avLst/>
                <a:gdLst/>
                <a:ahLst/>
                <a:cxnLst/>
                <a:rect l="l" t="t" r="r" b="b"/>
                <a:pathLst>
                  <a:path w="953493" h="323281">
                    <a:moveTo>
                      <a:pt x="953493" y="323281"/>
                    </a:moveTo>
                    <a:lnTo>
                      <a:pt x="0" y="323281"/>
                    </a:lnTo>
                    <a:lnTo>
                      <a:pt x="0" y="0"/>
                    </a:lnTo>
                    <a:lnTo>
                      <a:pt x="953493" y="323281"/>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2"/>
              <p:cNvSpPr txBox="1"/>
              <p:nvPr/>
            </p:nvSpPr>
            <p:spPr>
              <a:xfrm>
                <a:off x="0" y="152115"/>
                <a:ext cx="476746" cy="170477"/>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p:cNvGrpSpPr/>
            <p:nvPr/>
          </p:nvGrpSpPr>
          <p:grpSpPr>
            <a:xfrm rot="-5400000">
              <a:off x="12204488" y="4099821"/>
              <a:ext cx="6314413" cy="2140894"/>
              <a:chOff x="0" y="0"/>
              <a:chExt cx="953493" cy="323281"/>
            </a:xfrm>
          </p:grpSpPr>
          <p:sp>
            <p:nvSpPr>
              <p:cNvPr id="14" name="Freeform 14"/>
              <p:cNvSpPr/>
              <p:nvPr/>
            </p:nvSpPr>
            <p:spPr>
              <a:xfrm>
                <a:off x="0" y="0"/>
                <a:ext cx="953493" cy="323281"/>
              </a:xfrm>
              <a:custGeom>
                <a:avLst/>
                <a:gdLst/>
                <a:ahLst/>
                <a:cxnLst/>
                <a:rect l="l" t="t" r="r" b="b"/>
                <a:pathLst>
                  <a:path w="953493" h="323281">
                    <a:moveTo>
                      <a:pt x="953493" y="323281"/>
                    </a:moveTo>
                    <a:lnTo>
                      <a:pt x="0" y="323281"/>
                    </a:lnTo>
                    <a:lnTo>
                      <a:pt x="0" y="0"/>
                    </a:lnTo>
                    <a:lnTo>
                      <a:pt x="953493" y="323281"/>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p:cNvSpPr txBox="1"/>
              <p:nvPr/>
            </p:nvSpPr>
            <p:spPr>
              <a:xfrm>
                <a:off x="0" y="152115"/>
                <a:ext cx="476746" cy="170477"/>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16" name="Freeform 16"/>
          <p:cNvSpPr/>
          <p:nvPr/>
        </p:nvSpPr>
        <p:spPr>
          <a:xfrm rot="-340119">
            <a:off x="892746" y="6161188"/>
            <a:ext cx="3784474" cy="3856272"/>
          </a:xfrm>
          <a:custGeom>
            <a:avLst/>
            <a:gdLst/>
            <a:ahLst/>
            <a:cxnLst/>
            <a:rect l="l" t="t" r="r" b="b"/>
            <a:pathLst>
              <a:path w="3784474" h="3856272">
                <a:moveTo>
                  <a:pt x="0" y="0"/>
                </a:moveTo>
                <a:lnTo>
                  <a:pt x="3784474" y="0"/>
                </a:lnTo>
                <a:lnTo>
                  <a:pt x="3784474" y="3856272"/>
                </a:lnTo>
                <a:lnTo>
                  <a:pt x="0" y="3856272"/>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17"/>
          <p:cNvSpPr/>
          <p:nvPr/>
        </p:nvSpPr>
        <p:spPr>
          <a:xfrm rot="-687824">
            <a:off x="13392701" y="3744705"/>
            <a:ext cx="3956349" cy="3991273"/>
          </a:xfrm>
          <a:custGeom>
            <a:avLst/>
            <a:gdLst/>
            <a:ahLst/>
            <a:cxnLst/>
            <a:rect l="l" t="t" r="r" b="b"/>
            <a:pathLst>
              <a:path w="3956349" h="3991273">
                <a:moveTo>
                  <a:pt x="0" y="0"/>
                </a:moveTo>
                <a:lnTo>
                  <a:pt x="3956350" y="0"/>
                </a:lnTo>
                <a:lnTo>
                  <a:pt x="3956350" y="3991273"/>
                </a:lnTo>
                <a:lnTo>
                  <a:pt x="0" y="3991273"/>
                </a:lnTo>
                <a:lnTo>
                  <a:pt x="0" y="0"/>
                </a:lnTo>
                <a:close/>
              </a:path>
            </a:pathLst>
          </a:custGeom>
          <a:blipFill>
            <a:blip r:embed="rId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8"/>
          <p:cNvSpPr/>
          <p:nvPr/>
        </p:nvSpPr>
        <p:spPr>
          <a:xfrm>
            <a:off x="7712238" y="1345148"/>
            <a:ext cx="2863524" cy="204426"/>
          </a:xfrm>
          <a:custGeom>
            <a:avLst/>
            <a:gdLst/>
            <a:ahLst/>
            <a:cxnLst/>
            <a:rect l="l" t="t" r="r" b="b"/>
            <a:pathLst>
              <a:path w="2863524" h="204426">
                <a:moveTo>
                  <a:pt x="0" y="0"/>
                </a:moveTo>
                <a:lnTo>
                  <a:pt x="2863524" y="0"/>
                </a:lnTo>
                <a:lnTo>
                  <a:pt x="2863524" y="204425"/>
                </a:lnTo>
                <a:lnTo>
                  <a:pt x="0" y="20442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p:cNvSpPr txBox="1"/>
          <p:nvPr/>
        </p:nvSpPr>
        <p:spPr>
          <a:xfrm>
            <a:off x="9783964" y="3063051"/>
            <a:ext cx="4150752"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Ditt namn</a:t>
            </a:r>
          </a:p>
        </p:txBody>
      </p:sp>
      <p:sp>
        <p:nvSpPr>
          <p:cNvPr id="20" name="TextBox 20"/>
          <p:cNvSpPr txBox="1"/>
          <p:nvPr/>
        </p:nvSpPr>
        <p:spPr>
          <a:xfrm>
            <a:off x="3521635" y="4045148"/>
            <a:ext cx="4150752"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Din address</a:t>
            </a:r>
          </a:p>
        </p:txBody>
      </p:sp>
      <p:sp>
        <p:nvSpPr>
          <p:cNvPr id="21" name="TextBox 21"/>
          <p:cNvSpPr txBox="1"/>
          <p:nvPr/>
        </p:nvSpPr>
        <p:spPr>
          <a:xfrm>
            <a:off x="8522618" y="4246285"/>
            <a:ext cx="4150752"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Lösenord</a:t>
            </a:r>
          </a:p>
        </p:txBody>
      </p:sp>
      <p:sp>
        <p:nvSpPr>
          <p:cNvPr id="22" name="TextBox 22"/>
          <p:cNvSpPr txBox="1"/>
          <p:nvPr/>
        </p:nvSpPr>
        <p:spPr>
          <a:xfrm>
            <a:off x="5468199" y="5585402"/>
            <a:ext cx="4150752"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Betalningsinformation</a:t>
            </a:r>
          </a:p>
        </p:txBody>
      </p:sp>
      <p:sp>
        <p:nvSpPr>
          <p:cNvPr id="23" name="Freeform 23"/>
          <p:cNvSpPr/>
          <p:nvPr/>
        </p:nvSpPr>
        <p:spPr>
          <a:xfrm rot="1566793" flipH="1">
            <a:off x="12209270" y="3480883"/>
            <a:ext cx="1811117" cy="831124"/>
          </a:xfrm>
          <a:custGeom>
            <a:avLst/>
            <a:gdLst/>
            <a:ahLst/>
            <a:cxnLst/>
            <a:rect l="l" t="t" r="r" b="b"/>
            <a:pathLst>
              <a:path w="1811117" h="831124">
                <a:moveTo>
                  <a:pt x="1811117" y="0"/>
                </a:moveTo>
                <a:lnTo>
                  <a:pt x="0" y="0"/>
                </a:lnTo>
                <a:lnTo>
                  <a:pt x="0" y="831124"/>
                </a:lnTo>
                <a:lnTo>
                  <a:pt x="1811117" y="831124"/>
                </a:lnTo>
                <a:lnTo>
                  <a:pt x="1811117"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24"/>
          <p:cNvSpPr/>
          <p:nvPr/>
        </p:nvSpPr>
        <p:spPr>
          <a:xfrm rot="102068" flipH="1">
            <a:off x="11110166" y="4315576"/>
            <a:ext cx="1991536" cy="913919"/>
          </a:xfrm>
          <a:custGeom>
            <a:avLst/>
            <a:gdLst/>
            <a:ahLst/>
            <a:cxnLst/>
            <a:rect l="l" t="t" r="r" b="b"/>
            <a:pathLst>
              <a:path w="1991536" h="913919">
                <a:moveTo>
                  <a:pt x="1991536" y="0"/>
                </a:moveTo>
                <a:lnTo>
                  <a:pt x="0" y="0"/>
                </a:lnTo>
                <a:lnTo>
                  <a:pt x="0" y="913919"/>
                </a:lnTo>
                <a:lnTo>
                  <a:pt x="1991536" y="913919"/>
                </a:lnTo>
                <a:lnTo>
                  <a:pt x="1991536"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Freeform 25"/>
          <p:cNvSpPr/>
          <p:nvPr/>
        </p:nvSpPr>
        <p:spPr>
          <a:xfrm rot="9083868" flipH="1" flipV="1">
            <a:off x="4182455" y="5843698"/>
            <a:ext cx="1733096" cy="795321"/>
          </a:xfrm>
          <a:custGeom>
            <a:avLst/>
            <a:gdLst/>
            <a:ahLst/>
            <a:cxnLst/>
            <a:rect l="l" t="t" r="r" b="b"/>
            <a:pathLst>
              <a:path w="1733096" h="795321">
                <a:moveTo>
                  <a:pt x="1733096" y="795320"/>
                </a:moveTo>
                <a:lnTo>
                  <a:pt x="0" y="795320"/>
                </a:lnTo>
                <a:lnTo>
                  <a:pt x="0" y="0"/>
                </a:lnTo>
                <a:lnTo>
                  <a:pt x="1733096" y="0"/>
                </a:lnTo>
                <a:lnTo>
                  <a:pt x="1733096" y="79532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6"/>
          <p:cNvSpPr/>
          <p:nvPr/>
        </p:nvSpPr>
        <p:spPr>
          <a:xfrm rot="7956363" flipH="1" flipV="1">
            <a:off x="3022033" y="4859488"/>
            <a:ext cx="2196825" cy="1008127"/>
          </a:xfrm>
          <a:custGeom>
            <a:avLst/>
            <a:gdLst/>
            <a:ahLst/>
            <a:cxnLst/>
            <a:rect l="l" t="t" r="r" b="b"/>
            <a:pathLst>
              <a:path w="2196825" h="1008127">
                <a:moveTo>
                  <a:pt x="2196825" y="1008127"/>
                </a:moveTo>
                <a:lnTo>
                  <a:pt x="0" y="1008127"/>
                </a:lnTo>
                <a:lnTo>
                  <a:pt x="0" y="0"/>
                </a:lnTo>
                <a:lnTo>
                  <a:pt x="2196825" y="0"/>
                </a:lnTo>
                <a:lnTo>
                  <a:pt x="2196825" y="1008127"/>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27"/>
          <p:cNvSpPr/>
          <p:nvPr/>
        </p:nvSpPr>
        <p:spPr>
          <a:xfrm>
            <a:off x="11574676" y="2503723"/>
            <a:ext cx="531258" cy="621000"/>
          </a:xfrm>
          <a:custGeom>
            <a:avLst/>
            <a:gdLst/>
            <a:ahLst/>
            <a:cxnLst/>
            <a:rect l="l" t="t" r="r" b="b"/>
            <a:pathLst>
              <a:path w="531258" h="621000">
                <a:moveTo>
                  <a:pt x="0" y="0"/>
                </a:moveTo>
                <a:lnTo>
                  <a:pt x="531258" y="0"/>
                </a:lnTo>
                <a:lnTo>
                  <a:pt x="531258" y="621000"/>
                </a:lnTo>
                <a:lnTo>
                  <a:pt x="0" y="621000"/>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Freeform 28"/>
          <p:cNvSpPr/>
          <p:nvPr/>
        </p:nvSpPr>
        <p:spPr>
          <a:xfrm>
            <a:off x="10327992" y="3792864"/>
            <a:ext cx="495540" cy="529670"/>
          </a:xfrm>
          <a:custGeom>
            <a:avLst/>
            <a:gdLst/>
            <a:ahLst/>
            <a:cxnLst/>
            <a:rect l="l" t="t" r="r" b="b"/>
            <a:pathLst>
              <a:path w="495540" h="529670">
                <a:moveTo>
                  <a:pt x="0" y="0"/>
                </a:moveTo>
                <a:lnTo>
                  <a:pt x="495540" y="0"/>
                </a:lnTo>
                <a:lnTo>
                  <a:pt x="495540" y="529670"/>
                </a:lnTo>
                <a:lnTo>
                  <a:pt x="0" y="529670"/>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Freeform 29"/>
          <p:cNvSpPr/>
          <p:nvPr/>
        </p:nvSpPr>
        <p:spPr>
          <a:xfrm>
            <a:off x="5348868" y="3587308"/>
            <a:ext cx="406908" cy="470391"/>
          </a:xfrm>
          <a:custGeom>
            <a:avLst/>
            <a:gdLst/>
            <a:ahLst/>
            <a:cxnLst/>
            <a:rect l="l" t="t" r="r" b="b"/>
            <a:pathLst>
              <a:path w="406908" h="470391">
                <a:moveTo>
                  <a:pt x="0" y="0"/>
                </a:moveTo>
                <a:lnTo>
                  <a:pt x="406908" y="0"/>
                </a:lnTo>
                <a:lnTo>
                  <a:pt x="406908" y="470391"/>
                </a:lnTo>
                <a:lnTo>
                  <a:pt x="0" y="470391"/>
                </a:lnTo>
                <a:lnTo>
                  <a:pt x="0" y="0"/>
                </a:lnTo>
                <a:close/>
              </a:path>
            </a:pathLst>
          </a:custGeom>
          <a:blipFill>
            <a:blip r:embed="rId12"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Freeform 30"/>
          <p:cNvSpPr/>
          <p:nvPr/>
        </p:nvSpPr>
        <p:spPr>
          <a:xfrm>
            <a:off x="7261769" y="5032930"/>
            <a:ext cx="535800" cy="561997"/>
          </a:xfrm>
          <a:custGeom>
            <a:avLst/>
            <a:gdLst/>
            <a:ahLst/>
            <a:cxnLst/>
            <a:rect l="l" t="t" r="r" b="b"/>
            <a:pathLst>
              <a:path w="535800" h="561997">
                <a:moveTo>
                  <a:pt x="0" y="0"/>
                </a:moveTo>
                <a:lnTo>
                  <a:pt x="535800" y="0"/>
                </a:lnTo>
                <a:lnTo>
                  <a:pt x="535800" y="561997"/>
                </a:lnTo>
                <a:lnTo>
                  <a:pt x="0" y="561997"/>
                </a:lnTo>
                <a:lnTo>
                  <a:pt x="0" y="0"/>
                </a:lnTo>
                <a:close/>
              </a:path>
            </a:pathLst>
          </a:custGeom>
          <a:blipFill>
            <a:blip r:embed="rId1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TextBox 31"/>
          <p:cNvSpPr txBox="1"/>
          <p:nvPr/>
        </p:nvSpPr>
        <p:spPr>
          <a:xfrm>
            <a:off x="6461962" y="727710"/>
            <a:ext cx="5452819" cy="64008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VAD ÄR COOKIES?</a:t>
            </a:r>
          </a:p>
        </p:txBody>
      </p:sp>
      <p:grpSp>
        <p:nvGrpSpPr>
          <p:cNvPr id="32" name="Group 32"/>
          <p:cNvGrpSpPr/>
          <p:nvPr/>
        </p:nvGrpSpPr>
        <p:grpSpPr>
          <a:xfrm>
            <a:off x="819332" y="1463298"/>
            <a:ext cx="1333287" cy="1491832"/>
            <a:chOff x="0" y="0"/>
            <a:chExt cx="1777716" cy="1989109"/>
          </a:xfrm>
        </p:grpSpPr>
        <p:sp>
          <p:nvSpPr>
            <p:cNvPr id="33" name="Freeform 33"/>
            <p:cNvSpPr/>
            <p:nvPr/>
          </p:nvSpPr>
          <p:spPr>
            <a:xfrm>
              <a:off x="0" y="657401"/>
              <a:ext cx="1393786" cy="1331708"/>
            </a:xfrm>
            <a:custGeom>
              <a:avLst/>
              <a:gdLst/>
              <a:ahLst/>
              <a:cxnLst/>
              <a:rect l="l" t="t" r="r" b="b"/>
              <a:pathLst>
                <a:path w="1393786" h="1331708">
                  <a:moveTo>
                    <a:pt x="0" y="0"/>
                  </a:moveTo>
                  <a:lnTo>
                    <a:pt x="1393786" y="0"/>
                  </a:lnTo>
                  <a:lnTo>
                    <a:pt x="1393786" y="1331708"/>
                  </a:lnTo>
                  <a:lnTo>
                    <a:pt x="0" y="1331708"/>
                  </a:lnTo>
                  <a:lnTo>
                    <a:pt x="0" y="0"/>
                  </a:lnTo>
                  <a:close/>
                </a:path>
              </a:pathLst>
            </a:custGeom>
            <a:blipFill>
              <a:blip r:embed="rId1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TextBox 34"/>
            <p:cNvSpPr txBox="1"/>
            <p:nvPr/>
          </p:nvSpPr>
          <p:spPr>
            <a:xfrm>
              <a:off x="967753" y="153134"/>
              <a:ext cx="426033" cy="86614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sp>
          <p:nvSpPr>
            <p:cNvPr id="35" name="TextBox 35"/>
            <p:cNvSpPr txBox="1"/>
            <p:nvPr/>
          </p:nvSpPr>
          <p:spPr>
            <a:xfrm>
              <a:off x="967753" y="400859"/>
              <a:ext cx="426033" cy="86614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sp>
          <p:nvSpPr>
            <p:cNvPr id="36" name="TextBox 36"/>
            <p:cNvSpPr txBox="1"/>
            <p:nvPr/>
          </p:nvSpPr>
          <p:spPr>
            <a:xfrm>
              <a:off x="1180770" y="57150"/>
              <a:ext cx="596947" cy="1209849"/>
            </a:xfrm>
            <a:prstGeom prst="rect">
              <a:avLst/>
            </a:prstGeom>
          </p:spPr>
          <p:txBody>
            <a:bodyPr lIns="0" tIns="0" rIns="0" bIns="0" rtlCol="0" anchor="t">
              <a:spAutoFit/>
            </a:bodyPr>
            <a:lstStyle/>
            <a:p>
              <a:pPr marL="0" marR="0" lvl="0" indent="0" algn="ctr" defTabSz="914400" rtl="0" eaLnBrk="1" fontAlgn="auto" latinLnBrk="0" hangingPunct="1">
                <a:lnSpc>
                  <a:spcPts val="6809"/>
                </a:lnSpc>
                <a:spcBef>
                  <a:spcPts val="0"/>
                </a:spcBef>
                <a:spcAft>
                  <a:spcPts val="0"/>
                </a:spcAft>
                <a:buClrTx/>
                <a:buSzTx/>
                <a:buFontTx/>
                <a:buNone/>
                <a:tabLst/>
                <a:defRPr/>
              </a:pPr>
              <a:r>
                <a:rPr kumimoji="0" lang="en-US" sz="6305"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grpSp>
      <p:sp>
        <p:nvSpPr>
          <p:cNvPr id="37" name="Freeform 37"/>
          <p:cNvSpPr/>
          <p:nvPr/>
        </p:nvSpPr>
        <p:spPr>
          <a:xfrm>
            <a:off x="14396637" y="9620250"/>
            <a:ext cx="2532885" cy="180821"/>
          </a:xfrm>
          <a:custGeom>
            <a:avLst/>
            <a:gdLst/>
            <a:ahLst/>
            <a:cxnLst/>
            <a:rect l="l" t="t" r="r" b="b"/>
            <a:pathLst>
              <a:path w="2532885" h="180821">
                <a:moveTo>
                  <a:pt x="0" y="0"/>
                </a:moveTo>
                <a:lnTo>
                  <a:pt x="2532885" y="0"/>
                </a:lnTo>
                <a:lnTo>
                  <a:pt x="2532885" y="180821"/>
                </a:lnTo>
                <a:lnTo>
                  <a:pt x="0" y="180821"/>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8" name="TextBox 38"/>
          <p:cNvSpPr txBox="1"/>
          <p:nvPr/>
        </p:nvSpPr>
        <p:spPr>
          <a:xfrm>
            <a:off x="13508182" y="9248775"/>
            <a:ext cx="3906461" cy="371475"/>
          </a:xfrm>
          <a:prstGeom prst="rect">
            <a:avLst/>
          </a:prstGeom>
        </p:spPr>
        <p:txBody>
          <a:bodyPr lIns="0" tIns="0" rIns="0" bIns="0" rtlCol="0" anchor="t">
            <a:spAutoFit/>
          </a:bodyPr>
          <a:lstStyle/>
          <a:p>
            <a:pPr marL="0" marR="0" lvl="0" indent="0" algn="r" defTabSz="914400" rtl="0" eaLnBrk="1" fontAlgn="auto" latinLnBrk="0" hangingPunct="1">
              <a:lnSpc>
                <a:spcPts val="2879"/>
              </a:lnSpc>
              <a:spcBef>
                <a:spcPts val="0"/>
              </a:spcBef>
              <a:spcAft>
                <a:spcPts val="0"/>
              </a:spcAft>
              <a:buClrTx/>
              <a:buSzTx/>
              <a:buFontTx/>
              <a:buNone/>
              <a:tabLst/>
              <a:defRPr/>
            </a:pPr>
            <a:r>
              <a:rPr kumimoji="0" lang="en-US" sz="2400" b="0" i="0" u="none" strike="noStrike" kern="1200" cap="none" spc="0" normalizeH="0" baseline="0" noProof="0">
                <a:ln>
                  <a:noFill/>
                </a:ln>
                <a:solidFill>
                  <a:srgbClr val="B0C198"/>
                </a:solidFill>
                <a:effectLst/>
                <a:uLnTx/>
                <a:uFillTx/>
                <a:latin typeface="Work Sans"/>
                <a:ea typeface="Work Sans"/>
                <a:cs typeface="Work Sans"/>
                <a:sym typeface="Work Sans"/>
              </a:rPr>
              <a:t>Vad behöver du skydda?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2B4D60"/>
        </a:solidFill>
        <a:effectLst/>
      </p:bgPr>
    </p:bg>
    <p:spTree>
      <p:nvGrpSpPr>
        <p:cNvPr id="1" name=""/>
        <p:cNvGrpSpPr/>
        <p:nvPr/>
      </p:nvGrpSpPr>
      <p:grpSpPr>
        <a:xfrm>
          <a:off x="0" y="0"/>
          <a:ext cx="0" cy="0"/>
          <a:chOff x="0" y="0"/>
          <a:chExt cx="0" cy="0"/>
        </a:xfrm>
      </p:grpSpPr>
      <p:sp>
        <p:nvSpPr>
          <p:cNvPr id="2" name="Freeform 2"/>
          <p:cNvSpPr/>
          <p:nvPr/>
        </p:nvSpPr>
        <p:spPr>
          <a:xfrm>
            <a:off x="2399641" y="1615698"/>
            <a:ext cx="13488718" cy="8400831"/>
          </a:xfrm>
          <a:custGeom>
            <a:avLst/>
            <a:gdLst/>
            <a:ahLst/>
            <a:cxnLst/>
            <a:rect l="l" t="t" r="r" b="b"/>
            <a:pathLst>
              <a:path w="13488718" h="8400831">
                <a:moveTo>
                  <a:pt x="0" y="0"/>
                </a:moveTo>
                <a:lnTo>
                  <a:pt x="13488718" y="0"/>
                </a:lnTo>
                <a:lnTo>
                  <a:pt x="13488718" y="8400831"/>
                </a:lnTo>
                <a:lnTo>
                  <a:pt x="0" y="840083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8149074" y="2307349"/>
            <a:ext cx="2078594" cy="148390"/>
          </a:xfrm>
          <a:custGeom>
            <a:avLst/>
            <a:gdLst/>
            <a:ahLst/>
            <a:cxnLst/>
            <a:rect l="l" t="t" r="r" b="b"/>
            <a:pathLst>
              <a:path w="2078594" h="148390">
                <a:moveTo>
                  <a:pt x="0" y="0"/>
                </a:moveTo>
                <a:lnTo>
                  <a:pt x="2078595" y="0"/>
                </a:lnTo>
                <a:lnTo>
                  <a:pt x="2078595" y="148390"/>
                </a:lnTo>
                <a:lnTo>
                  <a:pt x="0" y="14839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p:cNvGrpSpPr>
            <a:grpSpLocks noChangeAspect="1"/>
          </p:cNvGrpSpPr>
          <p:nvPr/>
        </p:nvGrpSpPr>
        <p:grpSpPr>
          <a:xfrm>
            <a:off x="13508182" y="267710"/>
            <a:ext cx="4309794" cy="535812"/>
            <a:chOff x="0" y="0"/>
            <a:chExt cx="5746392" cy="714416"/>
          </a:xfrm>
        </p:grpSpPr>
        <p:sp>
          <p:nvSpPr>
            <p:cNvPr id="5" name="Freeform 5"/>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5"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 name="Group 6"/>
          <p:cNvGrpSpPr/>
          <p:nvPr/>
        </p:nvGrpSpPr>
        <p:grpSpPr>
          <a:xfrm>
            <a:off x="2981947" y="2074457"/>
            <a:ext cx="12324106" cy="6245606"/>
            <a:chOff x="0" y="0"/>
            <a:chExt cx="16432142" cy="8327475"/>
          </a:xfrm>
        </p:grpSpPr>
        <p:grpSp>
          <p:nvGrpSpPr>
            <p:cNvPr id="7" name="Group 7"/>
            <p:cNvGrpSpPr/>
            <p:nvPr/>
          </p:nvGrpSpPr>
          <p:grpSpPr>
            <a:xfrm>
              <a:off x="0" y="0"/>
              <a:ext cx="16432142" cy="8327475"/>
              <a:chOff x="0" y="0"/>
              <a:chExt cx="3378786" cy="1712300"/>
            </a:xfrm>
          </p:grpSpPr>
          <p:sp>
            <p:nvSpPr>
              <p:cNvPr id="8" name="Freeform 8"/>
              <p:cNvSpPr/>
              <p:nvPr/>
            </p:nvSpPr>
            <p:spPr>
              <a:xfrm>
                <a:off x="0" y="0"/>
                <a:ext cx="3378786" cy="1712300"/>
              </a:xfrm>
              <a:custGeom>
                <a:avLst/>
                <a:gdLst/>
                <a:ahLst/>
                <a:cxnLst/>
                <a:rect l="l" t="t" r="r" b="b"/>
                <a:pathLst>
                  <a:path w="3378786" h="1712300">
                    <a:moveTo>
                      <a:pt x="0" y="0"/>
                    </a:moveTo>
                    <a:lnTo>
                      <a:pt x="3378786" y="0"/>
                    </a:lnTo>
                    <a:lnTo>
                      <a:pt x="3378786" y="1712300"/>
                    </a:lnTo>
                    <a:lnTo>
                      <a:pt x="0" y="1712300"/>
                    </a:lnTo>
                    <a:close/>
                  </a:path>
                </a:pathLst>
              </a:custGeom>
              <a:solidFill>
                <a:srgbClr val="AEC2D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0" y="-38100"/>
                <a:ext cx="3378786" cy="1750400"/>
              </a:xfrm>
              <a:prstGeom prst="rect">
                <a:avLst/>
              </a:prstGeom>
            </p:spPr>
            <p:txBody>
              <a:bodyPr lIns="48801" tIns="48801" rIns="48801" bIns="48801" rtlCol="0" anchor="ctr"/>
              <a:lstStyle/>
              <a:p>
                <a:pPr marL="0" marR="0" lvl="0" indent="0" algn="ctr" defTabSz="914400" rtl="0" eaLnBrk="1" fontAlgn="auto" latinLnBrk="0" hangingPunct="1">
                  <a:lnSpc>
                    <a:spcPts val="2660"/>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rot="5400000">
              <a:off x="-2086760" y="2086760"/>
              <a:ext cx="6314413" cy="2140894"/>
              <a:chOff x="0" y="0"/>
              <a:chExt cx="953493" cy="323281"/>
            </a:xfrm>
          </p:grpSpPr>
          <p:sp>
            <p:nvSpPr>
              <p:cNvPr id="11" name="Freeform 11"/>
              <p:cNvSpPr/>
              <p:nvPr/>
            </p:nvSpPr>
            <p:spPr>
              <a:xfrm>
                <a:off x="0" y="0"/>
                <a:ext cx="953493" cy="323281"/>
              </a:xfrm>
              <a:custGeom>
                <a:avLst/>
                <a:gdLst/>
                <a:ahLst/>
                <a:cxnLst/>
                <a:rect l="l" t="t" r="r" b="b"/>
                <a:pathLst>
                  <a:path w="953493" h="323281">
                    <a:moveTo>
                      <a:pt x="953493" y="323281"/>
                    </a:moveTo>
                    <a:lnTo>
                      <a:pt x="0" y="323281"/>
                    </a:lnTo>
                    <a:lnTo>
                      <a:pt x="0" y="0"/>
                    </a:lnTo>
                    <a:lnTo>
                      <a:pt x="953493" y="323281"/>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2"/>
              <p:cNvSpPr txBox="1"/>
              <p:nvPr/>
            </p:nvSpPr>
            <p:spPr>
              <a:xfrm>
                <a:off x="0" y="152115"/>
                <a:ext cx="476746" cy="170477"/>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p:cNvGrpSpPr/>
            <p:nvPr/>
          </p:nvGrpSpPr>
          <p:grpSpPr>
            <a:xfrm rot="-5400000">
              <a:off x="12204488" y="4099821"/>
              <a:ext cx="6314413" cy="2140894"/>
              <a:chOff x="0" y="0"/>
              <a:chExt cx="953493" cy="323281"/>
            </a:xfrm>
          </p:grpSpPr>
          <p:sp>
            <p:nvSpPr>
              <p:cNvPr id="14" name="Freeform 14"/>
              <p:cNvSpPr/>
              <p:nvPr/>
            </p:nvSpPr>
            <p:spPr>
              <a:xfrm>
                <a:off x="0" y="0"/>
                <a:ext cx="953493" cy="323281"/>
              </a:xfrm>
              <a:custGeom>
                <a:avLst/>
                <a:gdLst/>
                <a:ahLst/>
                <a:cxnLst/>
                <a:rect l="l" t="t" r="r" b="b"/>
                <a:pathLst>
                  <a:path w="953493" h="323281">
                    <a:moveTo>
                      <a:pt x="953493" y="323281"/>
                    </a:moveTo>
                    <a:lnTo>
                      <a:pt x="0" y="323281"/>
                    </a:lnTo>
                    <a:lnTo>
                      <a:pt x="0" y="0"/>
                    </a:lnTo>
                    <a:lnTo>
                      <a:pt x="953493" y="323281"/>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p:cNvSpPr txBox="1"/>
              <p:nvPr/>
            </p:nvSpPr>
            <p:spPr>
              <a:xfrm>
                <a:off x="0" y="152115"/>
                <a:ext cx="476746" cy="170477"/>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16" name="Freeform 16"/>
          <p:cNvSpPr/>
          <p:nvPr/>
        </p:nvSpPr>
        <p:spPr>
          <a:xfrm rot="-340119">
            <a:off x="892746" y="6161188"/>
            <a:ext cx="3784474" cy="3856272"/>
          </a:xfrm>
          <a:custGeom>
            <a:avLst/>
            <a:gdLst/>
            <a:ahLst/>
            <a:cxnLst/>
            <a:rect l="l" t="t" r="r" b="b"/>
            <a:pathLst>
              <a:path w="3784474" h="3856272">
                <a:moveTo>
                  <a:pt x="0" y="0"/>
                </a:moveTo>
                <a:lnTo>
                  <a:pt x="3784474" y="0"/>
                </a:lnTo>
                <a:lnTo>
                  <a:pt x="3784474" y="3856272"/>
                </a:lnTo>
                <a:lnTo>
                  <a:pt x="0" y="3856272"/>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17"/>
          <p:cNvSpPr/>
          <p:nvPr/>
        </p:nvSpPr>
        <p:spPr>
          <a:xfrm rot="-687824">
            <a:off x="13392701" y="3744705"/>
            <a:ext cx="3956349" cy="3991273"/>
          </a:xfrm>
          <a:custGeom>
            <a:avLst/>
            <a:gdLst/>
            <a:ahLst/>
            <a:cxnLst/>
            <a:rect l="l" t="t" r="r" b="b"/>
            <a:pathLst>
              <a:path w="3956349" h="3991273">
                <a:moveTo>
                  <a:pt x="0" y="0"/>
                </a:moveTo>
                <a:lnTo>
                  <a:pt x="3956350" y="0"/>
                </a:lnTo>
                <a:lnTo>
                  <a:pt x="3956350" y="3991273"/>
                </a:lnTo>
                <a:lnTo>
                  <a:pt x="0" y="3991273"/>
                </a:lnTo>
                <a:lnTo>
                  <a:pt x="0" y="0"/>
                </a:lnTo>
                <a:close/>
              </a:path>
            </a:pathLst>
          </a:custGeom>
          <a:blipFill>
            <a:blip r:embed="rId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8"/>
          <p:cNvSpPr/>
          <p:nvPr/>
        </p:nvSpPr>
        <p:spPr>
          <a:xfrm>
            <a:off x="7712238" y="1345148"/>
            <a:ext cx="2863524" cy="204426"/>
          </a:xfrm>
          <a:custGeom>
            <a:avLst/>
            <a:gdLst/>
            <a:ahLst/>
            <a:cxnLst/>
            <a:rect l="l" t="t" r="r" b="b"/>
            <a:pathLst>
              <a:path w="2863524" h="204426">
                <a:moveTo>
                  <a:pt x="0" y="0"/>
                </a:moveTo>
                <a:lnTo>
                  <a:pt x="2863524" y="0"/>
                </a:lnTo>
                <a:lnTo>
                  <a:pt x="2863524" y="204425"/>
                </a:lnTo>
                <a:lnTo>
                  <a:pt x="0" y="20442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p:cNvSpPr txBox="1"/>
          <p:nvPr/>
        </p:nvSpPr>
        <p:spPr>
          <a:xfrm>
            <a:off x="9783964" y="3063051"/>
            <a:ext cx="4150752"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Ditt namn</a:t>
            </a:r>
          </a:p>
        </p:txBody>
      </p:sp>
      <p:sp>
        <p:nvSpPr>
          <p:cNvPr id="20" name="TextBox 20"/>
          <p:cNvSpPr txBox="1"/>
          <p:nvPr/>
        </p:nvSpPr>
        <p:spPr>
          <a:xfrm>
            <a:off x="3521635" y="4045148"/>
            <a:ext cx="4150752"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Din address</a:t>
            </a:r>
          </a:p>
        </p:txBody>
      </p:sp>
      <p:sp>
        <p:nvSpPr>
          <p:cNvPr id="21" name="TextBox 21"/>
          <p:cNvSpPr txBox="1"/>
          <p:nvPr/>
        </p:nvSpPr>
        <p:spPr>
          <a:xfrm>
            <a:off x="8522618" y="4246285"/>
            <a:ext cx="4150752"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Lösenord</a:t>
            </a:r>
          </a:p>
        </p:txBody>
      </p:sp>
      <p:sp>
        <p:nvSpPr>
          <p:cNvPr id="22" name="TextBox 22"/>
          <p:cNvSpPr txBox="1"/>
          <p:nvPr/>
        </p:nvSpPr>
        <p:spPr>
          <a:xfrm>
            <a:off x="5468199" y="5585402"/>
            <a:ext cx="4150752"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Betalningsinformation</a:t>
            </a:r>
          </a:p>
        </p:txBody>
      </p:sp>
      <p:sp>
        <p:nvSpPr>
          <p:cNvPr id="23" name="TextBox 23"/>
          <p:cNvSpPr txBox="1"/>
          <p:nvPr/>
        </p:nvSpPr>
        <p:spPr>
          <a:xfrm>
            <a:off x="9531666" y="6338572"/>
            <a:ext cx="2884650"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Besökta sidor</a:t>
            </a:r>
          </a:p>
        </p:txBody>
      </p:sp>
      <p:sp>
        <p:nvSpPr>
          <p:cNvPr id="24" name="Freeform 24"/>
          <p:cNvSpPr/>
          <p:nvPr/>
        </p:nvSpPr>
        <p:spPr>
          <a:xfrm rot="1566793" flipH="1">
            <a:off x="12209270" y="3480883"/>
            <a:ext cx="1811117" cy="831124"/>
          </a:xfrm>
          <a:custGeom>
            <a:avLst/>
            <a:gdLst/>
            <a:ahLst/>
            <a:cxnLst/>
            <a:rect l="l" t="t" r="r" b="b"/>
            <a:pathLst>
              <a:path w="1811117" h="831124">
                <a:moveTo>
                  <a:pt x="1811117" y="0"/>
                </a:moveTo>
                <a:lnTo>
                  <a:pt x="0" y="0"/>
                </a:lnTo>
                <a:lnTo>
                  <a:pt x="0" y="831124"/>
                </a:lnTo>
                <a:lnTo>
                  <a:pt x="1811117" y="831124"/>
                </a:lnTo>
                <a:lnTo>
                  <a:pt x="1811117"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Freeform 25"/>
          <p:cNvSpPr/>
          <p:nvPr/>
        </p:nvSpPr>
        <p:spPr>
          <a:xfrm rot="102068" flipH="1">
            <a:off x="11110166" y="4315576"/>
            <a:ext cx="1991536" cy="913919"/>
          </a:xfrm>
          <a:custGeom>
            <a:avLst/>
            <a:gdLst/>
            <a:ahLst/>
            <a:cxnLst/>
            <a:rect l="l" t="t" r="r" b="b"/>
            <a:pathLst>
              <a:path w="1991536" h="913919">
                <a:moveTo>
                  <a:pt x="1991536" y="0"/>
                </a:moveTo>
                <a:lnTo>
                  <a:pt x="0" y="0"/>
                </a:lnTo>
                <a:lnTo>
                  <a:pt x="0" y="913919"/>
                </a:lnTo>
                <a:lnTo>
                  <a:pt x="1991536" y="913919"/>
                </a:lnTo>
                <a:lnTo>
                  <a:pt x="1991536"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6"/>
          <p:cNvSpPr/>
          <p:nvPr/>
        </p:nvSpPr>
        <p:spPr>
          <a:xfrm rot="9083868" flipH="1" flipV="1">
            <a:off x="4182455" y="5843698"/>
            <a:ext cx="1733096" cy="795321"/>
          </a:xfrm>
          <a:custGeom>
            <a:avLst/>
            <a:gdLst/>
            <a:ahLst/>
            <a:cxnLst/>
            <a:rect l="l" t="t" r="r" b="b"/>
            <a:pathLst>
              <a:path w="1733096" h="795321">
                <a:moveTo>
                  <a:pt x="1733096" y="795320"/>
                </a:moveTo>
                <a:lnTo>
                  <a:pt x="0" y="795320"/>
                </a:lnTo>
                <a:lnTo>
                  <a:pt x="0" y="0"/>
                </a:lnTo>
                <a:lnTo>
                  <a:pt x="1733096" y="0"/>
                </a:lnTo>
                <a:lnTo>
                  <a:pt x="1733096" y="79532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27"/>
          <p:cNvSpPr/>
          <p:nvPr/>
        </p:nvSpPr>
        <p:spPr>
          <a:xfrm rot="7956363" flipH="1" flipV="1">
            <a:off x="3022033" y="4859488"/>
            <a:ext cx="2196825" cy="1008127"/>
          </a:xfrm>
          <a:custGeom>
            <a:avLst/>
            <a:gdLst/>
            <a:ahLst/>
            <a:cxnLst/>
            <a:rect l="l" t="t" r="r" b="b"/>
            <a:pathLst>
              <a:path w="2196825" h="1008127">
                <a:moveTo>
                  <a:pt x="2196825" y="1008127"/>
                </a:moveTo>
                <a:lnTo>
                  <a:pt x="0" y="1008127"/>
                </a:lnTo>
                <a:lnTo>
                  <a:pt x="0" y="0"/>
                </a:lnTo>
                <a:lnTo>
                  <a:pt x="2196825" y="0"/>
                </a:lnTo>
                <a:lnTo>
                  <a:pt x="2196825" y="1008127"/>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Freeform 28"/>
          <p:cNvSpPr/>
          <p:nvPr/>
        </p:nvSpPr>
        <p:spPr>
          <a:xfrm rot="-922013" flipH="1" flipV="1">
            <a:off x="12012756" y="6135058"/>
            <a:ext cx="1321227" cy="606313"/>
          </a:xfrm>
          <a:custGeom>
            <a:avLst/>
            <a:gdLst/>
            <a:ahLst/>
            <a:cxnLst/>
            <a:rect l="l" t="t" r="r" b="b"/>
            <a:pathLst>
              <a:path w="1321227" h="606313">
                <a:moveTo>
                  <a:pt x="1321227" y="606314"/>
                </a:moveTo>
                <a:lnTo>
                  <a:pt x="0" y="606314"/>
                </a:lnTo>
                <a:lnTo>
                  <a:pt x="0" y="0"/>
                </a:lnTo>
                <a:lnTo>
                  <a:pt x="1321227" y="0"/>
                </a:lnTo>
                <a:lnTo>
                  <a:pt x="1321227" y="606314"/>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Freeform 29"/>
          <p:cNvSpPr/>
          <p:nvPr/>
        </p:nvSpPr>
        <p:spPr>
          <a:xfrm>
            <a:off x="11574676" y="2503723"/>
            <a:ext cx="531258" cy="621000"/>
          </a:xfrm>
          <a:custGeom>
            <a:avLst/>
            <a:gdLst/>
            <a:ahLst/>
            <a:cxnLst/>
            <a:rect l="l" t="t" r="r" b="b"/>
            <a:pathLst>
              <a:path w="531258" h="621000">
                <a:moveTo>
                  <a:pt x="0" y="0"/>
                </a:moveTo>
                <a:lnTo>
                  <a:pt x="531258" y="0"/>
                </a:lnTo>
                <a:lnTo>
                  <a:pt x="531258" y="621000"/>
                </a:lnTo>
                <a:lnTo>
                  <a:pt x="0" y="621000"/>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Freeform 30"/>
          <p:cNvSpPr/>
          <p:nvPr/>
        </p:nvSpPr>
        <p:spPr>
          <a:xfrm>
            <a:off x="10327992" y="3792864"/>
            <a:ext cx="495540" cy="529670"/>
          </a:xfrm>
          <a:custGeom>
            <a:avLst/>
            <a:gdLst/>
            <a:ahLst/>
            <a:cxnLst/>
            <a:rect l="l" t="t" r="r" b="b"/>
            <a:pathLst>
              <a:path w="495540" h="529670">
                <a:moveTo>
                  <a:pt x="0" y="0"/>
                </a:moveTo>
                <a:lnTo>
                  <a:pt x="495540" y="0"/>
                </a:lnTo>
                <a:lnTo>
                  <a:pt x="495540" y="529670"/>
                </a:lnTo>
                <a:lnTo>
                  <a:pt x="0" y="529670"/>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Freeform 31"/>
          <p:cNvSpPr/>
          <p:nvPr/>
        </p:nvSpPr>
        <p:spPr>
          <a:xfrm>
            <a:off x="5348868" y="3587308"/>
            <a:ext cx="406908" cy="470391"/>
          </a:xfrm>
          <a:custGeom>
            <a:avLst/>
            <a:gdLst/>
            <a:ahLst/>
            <a:cxnLst/>
            <a:rect l="l" t="t" r="r" b="b"/>
            <a:pathLst>
              <a:path w="406908" h="470391">
                <a:moveTo>
                  <a:pt x="0" y="0"/>
                </a:moveTo>
                <a:lnTo>
                  <a:pt x="406908" y="0"/>
                </a:lnTo>
                <a:lnTo>
                  <a:pt x="406908" y="470391"/>
                </a:lnTo>
                <a:lnTo>
                  <a:pt x="0" y="470391"/>
                </a:lnTo>
                <a:lnTo>
                  <a:pt x="0" y="0"/>
                </a:lnTo>
                <a:close/>
              </a:path>
            </a:pathLst>
          </a:custGeom>
          <a:blipFill>
            <a:blip r:embed="rId12"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Freeform 32"/>
          <p:cNvSpPr/>
          <p:nvPr/>
        </p:nvSpPr>
        <p:spPr>
          <a:xfrm>
            <a:off x="7261769" y="5032930"/>
            <a:ext cx="535800" cy="561997"/>
          </a:xfrm>
          <a:custGeom>
            <a:avLst/>
            <a:gdLst/>
            <a:ahLst/>
            <a:cxnLst/>
            <a:rect l="l" t="t" r="r" b="b"/>
            <a:pathLst>
              <a:path w="535800" h="561997">
                <a:moveTo>
                  <a:pt x="0" y="0"/>
                </a:moveTo>
                <a:lnTo>
                  <a:pt x="535800" y="0"/>
                </a:lnTo>
                <a:lnTo>
                  <a:pt x="535800" y="561997"/>
                </a:lnTo>
                <a:lnTo>
                  <a:pt x="0" y="561997"/>
                </a:lnTo>
                <a:lnTo>
                  <a:pt x="0" y="0"/>
                </a:lnTo>
                <a:close/>
              </a:path>
            </a:pathLst>
          </a:custGeom>
          <a:blipFill>
            <a:blip r:embed="rId1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Freeform 33"/>
          <p:cNvSpPr/>
          <p:nvPr/>
        </p:nvSpPr>
        <p:spPr>
          <a:xfrm rot="1685999">
            <a:off x="10505515" y="5675203"/>
            <a:ext cx="724372" cy="719545"/>
          </a:xfrm>
          <a:custGeom>
            <a:avLst/>
            <a:gdLst/>
            <a:ahLst/>
            <a:cxnLst/>
            <a:rect l="l" t="t" r="r" b="b"/>
            <a:pathLst>
              <a:path w="724372" h="719545">
                <a:moveTo>
                  <a:pt x="0" y="254071"/>
                </a:moveTo>
                <a:lnTo>
                  <a:pt x="475832" y="0"/>
                </a:lnTo>
                <a:lnTo>
                  <a:pt x="724372" y="465474"/>
                </a:lnTo>
                <a:lnTo>
                  <a:pt x="248540" y="719545"/>
                </a:lnTo>
                <a:lnTo>
                  <a:pt x="0" y="254071"/>
                </a:lnTo>
                <a:close/>
              </a:path>
            </a:pathLst>
          </a:custGeom>
          <a:blipFill>
            <a:blip r:embed="rId1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TextBox 34"/>
          <p:cNvSpPr txBox="1"/>
          <p:nvPr/>
        </p:nvSpPr>
        <p:spPr>
          <a:xfrm>
            <a:off x="6461962" y="727710"/>
            <a:ext cx="5452819" cy="64008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VAD ÄR COOKIES?</a:t>
            </a:r>
          </a:p>
        </p:txBody>
      </p:sp>
      <p:grpSp>
        <p:nvGrpSpPr>
          <p:cNvPr id="35" name="Group 35"/>
          <p:cNvGrpSpPr/>
          <p:nvPr/>
        </p:nvGrpSpPr>
        <p:grpSpPr>
          <a:xfrm>
            <a:off x="819332" y="1463298"/>
            <a:ext cx="1333287" cy="1491832"/>
            <a:chOff x="0" y="0"/>
            <a:chExt cx="1777716" cy="1989109"/>
          </a:xfrm>
        </p:grpSpPr>
        <p:sp>
          <p:nvSpPr>
            <p:cNvPr id="36" name="Freeform 36"/>
            <p:cNvSpPr/>
            <p:nvPr/>
          </p:nvSpPr>
          <p:spPr>
            <a:xfrm>
              <a:off x="0" y="657401"/>
              <a:ext cx="1393786" cy="1331708"/>
            </a:xfrm>
            <a:custGeom>
              <a:avLst/>
              <a:gdLst/>
              <a:ahLst/>
              <a:cxnLst/>
              <a:rect l="l" t="t" r="r" b="b"/>
              <a:pathLst>
                <a:path w="1393786" h="1331708">
                  <a:moveTo>
                    <a:pt x="0" y="0"/>
                  </a:moveTo>
                  <a:lnTo>
                    <a:pt x="1393786" y="0"/>
                  </a:lnTo>
                  <a:lnTo>
                    <a:pt x="1393786" y="1331708"/>
                  </a:lnTo>
                  <a:lnTo>
                    <a:pt x="0" y="1331708"/>
                  </a:lnTo>
                  <a:lnTo>
                    <a:pt x="0" y="0"/>
                  </a:lnTo>
                  <a:close/>
                </a:path>
              </a:pathLst>
            </a:custGeom>
            <a:blipFill>
              <a:blip r:embed="rId15"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TextBox 37"/>
            <p:cNvSpPr txBox="1"/>
            <p:nvPr/>
          </p:nvSpPr>
          <p:spPr>
            <a:xfrm>
              <a:off x="967753" y="153134"/>
              <a:ext cx="426033" cy="86614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sp>
          <p:nvSpPr>
            <p:cNvPr id="38" name="TextBox 38"/>
            <p:cNvSpPr txBox="1"/>
            <p:nvPr/>
          </p:nvSpPr>
          <p:spPr>
            <a:xfrm>
              <a:off x="967753" y="400859"/>
              <a:ext cx="426033" cy="86614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sp>
          <p:nvSpPr>
            <p:cNvPr id="39" name="TextBox 39"/>
            <p:cNvSpPr txBox="1"/>
            <p:nvPr/>
          </p:nvSpPr>
          <p:spPr>
            <a:xfrm>
              <a:off x="1180770" y="57150"/>
              <a:ext cx="596947" cy="1209849"/>
            </a:xfrm>
            <a:prstGeom prst="rect">
              <a:avLst/>
            </a:prstGeom>
          </p:spPr>
          <p:txBody>
            <a:bodyPr lIns="0" tIns="0" rIns="0" bIns="0" rtlCol="0" anchor="t">
              <a:spAutoFit/>
            </a:bodyPr>
            <a:lstStyle/>
            <a:p>
              <a:pPr marL="0" marR="0" lvl="0" indent="0" algn="ctr" defTabSz="914400" rtl="0" eaLnBrk="1" fontAlgn="auto" latinLnBrk="0" hangingPunct="1">
                <a:lnSpc>
                  <a:spcPts val="6809"/>
                </a:lnSpc>
                <a:spcBef>
                  <a:spcPts val="0"/>
                </a:spcBef>
                <a:spcAft>
                  <a:spcPts val="0"/>
                </a:spcAft>
                <a:buClrTx/>
                <a:buSzTx/>
                <a:buFontTx/>
                <a:buNone/>
                <a:tabLst/>
                <a:defRPr/>
              </a:pPr>
              <a:r>
                <a:rPr kumimoji="0" lang="en-US" sz="6305"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grpSp>
      <p:sp>
        <p:nvSpPr>
          <p:cNvPr id="40" name="Freeform 40"/>
          <p:cNvSpPr/>
          <p:nvPr/>
        </p:nvSpPr>
        <p:spPr>
          <a:xfrm>
            <a:off x="14396637" y="9620250"/>
            <a:ext cx="2532885" cy="180821"/>
          </a:xfrm>
          <a:custGeom>
            <a:avLst/>
            <a:gdLst/>
            <a:ahLst/>
            <a:cxnLst/>
            <a:rect l="l" t="t" r="r" b="b"/>
            <a:pathLst>
              <a:path w="2532885" h="180821">
                <a:moveTo>
                  <a:pt x="0" y="0"/>
                </a:moveTo>
                <a:lnTo>
                  <a:pt x="2532885" y="0"/>
                </a:lnTo>
                <a:lnTo>
                  <a:pt x="2532885" y="180821"/>
                </a:lnTo>
                <a:lnTo>
                  <a:pt x="0" y="180821"/>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1" name="TextBox 41"/>
          <p:cNvSpPr txBox="1"/>
          <p:nvPr/>
        </p:nvSpPr>
        <p:spPr>
          <a:xfrm>
            <a:off x="13508182" y="9248775"/>
            <a:ext cx="3906461" cy="371475"/>
          </a:xfrm>
          <a:prstGeom prst="rect">
            <a:avLst/>
          </a:prstGeom>
        </p:spPr>
        <p:txBody>
          <a:bodyPr lIns="0" tIns="0" rIns="0" bIns="0" rtlCol="0" anchor="t">
            <a:spAutoFit/>
          </a:bodyPr>
          <a:lstStyle/>
          <a:p>
            <a:pPr marL="0" marR="0" lvl="0" indent="0" algn="r" defTabSz="914400" rtl="0" eaLnBrk="1" fontAlgn="auto" latinLnBrk="0" hangingPunct="1">
              <a:lnSpc>
                <a:spcPts val="2879"/>
              </a:lnSpc>
              <a:spcBef>
                <a:spcPts val="0"/>
              </a:spcBef>
              <a:spcAft>
                <a:spcPts val="0"/>
              </a:spcAft>
              <a:buClrTx/>
              <a:buSzTx/>
              <a:buFontTx/>
              <a:buNone/>
              <a:tabLst/>
              <a:defRPr/>
            </a:pPr>
            <a:r>
              <a:rPr kumimoji="0" lang="en-US" sz="2400" b="0" i="0" u="none" strike="noStrike" kern="1200" cap="none" spc="0" normalizeH="0" baseline="0" noProof="0">
                <a:ln>
                  <a:noFill/>
                </a:ln>
                <a:solidFill>
                  <a:srgbClr val="B0C198"/>
                </a:solidFill>
                <a:effectLst/>
                <a:uLnTx/>
                <a:uFillTx/>
                <a:latin typeface="Work Sans"/>
                <a:ea typeface="Work Sans"/>
                <a:cs typeface="Work Sans"/>
                <a:sym typeface="Work Sans"/>
              </a:rPr>
              <a:t>Vad behöver du skydda?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2B4D60"/>
        </a:solidFill>
        <a:effectLst/>
      </p:bgPr>
    </p:bg>
    <p:spTree>
      <p:nvGrpSpPr>
        <p:cNvPr id="1" name=""/>
        <p:cNvGrpSpPr/>
        <p:nvPr/>
      </p:nvGrpSpPr>
      <p:grpSpPr>
        <a:xfrm>
          <a:off x="0" y="0"/>
          <a:ext cx="0" cy="0"/>
          <a:chOff x="0" y="0"/>
          <a:chExt cx="0" cy="0"/>
        </a:xfrm>
      </p:grpSpPr>
      <p:sp>
        <p:nvSpPr>
          <p:cNvPr id="2" name="Freeform 2"/>
          <p:cNvSpPr/>
          <p:nvPr/>
        </p:nvSpPr>
        <p:spPr>
          <a:xfrm>
            <a:off x="2399641" y="1615698"/>
            <a:ext cx="13488718" cy="8400831"/>
          </a:xfrm>
          <a:custGeom>
            <a:avLst/>
            <a:gdLst/>
            <a:ahLst/>
            <a:cxnLst/>
            <a:rect l="l" t="t" r="r" b="b"/>
            <a:pathLst>
              <a:path w="13488718" h="8400831">
                <a:moveTo>
                  <a:pt x="0" y="0"/>
                </a:moveTo>
                <a:lnTo>
                  <a:pt x="13488718" y="0"/>
                </a:lnTo>
                <a:lnTo>
                  <a:pt x="13488718" y="8400831"/>
                </a:lnTo>
                <a:lnTo>
                  <a:pt x="0" y="840083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8149074" y="2307349"/>
            <a:ext cx="2078594" cy="148390"/>
          </a:xfrm>
          <a:custGeom>
            <a:avLst/>
            <a:gdLst/>
            <a:ahLst/>
            <a:cxnLst/>
            <a:rect l="l" t="t" r="r" b="b"/>
            <a:pathLst>
              <a:path w="2078594" h="148390">
                <a:moveTo>
                  <a:pt x="0" y="0"/>
                </a:moveTo>
                <a:lnTo>
                  <a:pt x="2078595" y="0"/>
                </a:lnTo>
                <a:lnTo>
                  <a:pt x="2078595" y="148390"/>
                </a:lnTo>
                <a:lnTo>
                  <a:pt x="0" y="14839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p:cNvGrpSpPr>
            <a:grpSpLocks noChangeAspect="1"/>
          </p:cNvGrpSpPr>
          <p:nvPr/>
        </p:nvGrpSpPr>
        <p:grpSpPr>
          <a:xfrm>
            <a:off x="13508182" y="267710"/>
            <a:ext cx="4309794" cy="535812"/>
            <a:chOff x="0" y="0"/>
            <a:chExt cx="5746392" cy="714416"/>
          </a:xfrm>
        </p:grpSpPr>
        <p:sp>
          <p:nvSpPr>
            <p:cNvPr id="5" name="Freeform 5"/>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5"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 name="Group 6"/>
          <p:cNvGrpSpPr/>
          <p:nvPr/>
        </p:nvGrpSpPr>
        <p:grpSpPr>
          <a:xfrm>
            <a:off x="2981947" y="2074457"/>
            <a:ext cx="12324106" cy="6245606"/>
            <a:chOff x="0" y="0"/>
            <a:chExt cx="16432142" cy="8327475"/>
          </a:xfrm>
        </p:grpSpPr>
        <p:grpSp>
          <p:nvGrpSpPr>
            <p:cNvPr id="7" name="Group 7"/>
            <p:cNvGrpSpPr/>
            <p:nvPr/>
          </p:nvGrpSpPr>
          <p:grpSpPr>
            <a:xfrm>
              <a:off x="0" y="0"/>
              <a:ext cx="16432142" cy="8327475"/>
              <a:chOff x="0" y="0"/>
              <a:chExt cx="3378786" cy="1712300"/>
            </a:xfrm>
          </p:grpSpPr>
          <p:sp>
            <p:nvSpPr>
              <p:cNvPr id="8" name="Freeform 8"/>
              <p:cNvSpPr/>
              <p:nvPr/>
            </p:nvSpPr>
            <p:spPr>
              <a:xfrm>
                <a:off x="0" y="0"/>
                <a:ext cx="3378786" cy="1712300"/>
              </a:xfrm>
              <a:custGeom>
                <a:avLst/>
                <a:gdLst/>
                <a:ahLst/>
                <a:cxnLst/>
                <a:rect l="l" t="t" r="r" b="b"/>
                <a:pathLst>
                  <a:path w="3378786" h="1712300">
                    <a:moveTo>
                      <a:pt x="0" y="0"/>
                    </a:moveTo>
                    <a:lnTo>
                      <a:pt x="3378786" y="0"/>
                    </a:lnTo>
                    <a:lnTo>
                      <a:pt x="3378786" y="1712300"/>
                    </a:lnTo>
                    <a:lnTo>
                      <a:pt x="0" y="1712300"/>
                    </a:lnTo>
                    <a:close/>
                  </a:path>
                </a:pathLst>
              </a:custGeom>
              <a:solidFill>
                <a:srgbClr val="AEC2D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0" y="-38100"/>
                <a:ext cx="3378786" cy="1750400"/>
              </a:xfrm>
              <a:prstGeom prst="rect">
                <a:avLst/>
              </a:prstGeom>
            </p:spPr>
            <p:txBody>
              <a:bodyPr lIns="48801" tIns="48801" rIns="48801" bIns="48801" rtlCol="0" anchor="ctr"/>
              <a:lstStyle/>
              <a:p>
                <a:pPr marL="0" marR="0" lvl="0" indent="0" algn="ctr" defTabSz="914400" rtl="0" eaLnBrk="1" fontAlgn="auto" latinLnBrk="0" hangingPunct="1">
                  <a:lnSpc>
                    <a:spcPts val="2660"/>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rot="5400000">
              <a:off x="-2086760" y="2086760"/>
              <a:ext cx="6314413" cy="2140894"/>
              <a:chOff x="0" y="0"/>
              <a:chExt cx="953493" cy="323281"/>
            </a:xfrm>
          </p:grpSpPr>
          <p:sp>
            <p:nvSpPr>
              <p:cNvPr id="11" name="Freeform 11"/>
              <p:cNvSpPr/>
              <p:nvPr/>
            </p:nvSpPr>
            <p:spPr>
              <a:xfrm>
                <a:off x="0" y="0"/>
                <a:ext cx="953493" cy="323281"/>
              </a:xfrm>
              <a:custGeom>
                <a:avLst/>
                <a:gdLst/>
                <a:ahLst/>
                <a:cxnLst/>
                <a:rect l="l" t="t" r="r" b="b"/>
                <a:pathLst>
                  <a:path w="953493" h="323281">
                    <a:moveTo>
                      <a:pt x="953493" y="323281"/>
                    </a:moveTo>
                    <a:lnTo>
                      <a:pt x="0" y="323281"/>
                    </a:lnTo>
                    <a:lnTo>
                      <a:pt x="0" y="0"/>
                    </a:lnTo>
                    <a:lnTo>
                      <a:pt x="953493" y="323281"/>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2"/>
              <p:cNvSpPr txBox="1"/>
              <p:nvPr/>
            </p:nvSpPr>
            <p:spPr>
              <a:xfrm>
                <a:off x="0" y="152115"/>
                <a:ext cx="476746" cy="170477"/>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p:cNvGrpSpPr/>
            <p:nvPr/>
          </p:nvGrpSpPr>
          <p:grpSpPr>
            <a:xfrm rot="-5400000">
              <a:off x="12204488" y="4099821"/>
              <a:ext cx="6314413" cy="2140894"/>
              <a:chOff x="0" y="0"/>
              <a:chExt cx="953493" cy="323281"/>
            </a:xfrm>
          </p:grpSpPr>
          <p:sp>
            <p:nvSpPr>
              <p:cNvPr id="14" name="Freeform 14"/>
              <p:cNvSpPr/>
              <p:nvPr/>
            </p:nvSpPr>
            <p:spPr>
              <a:xfrm>
                <a:off x="0" y="0"/>
                <a:ext cx="953493" cy="323281"/>
              </a:xfrm>
              <a:custGeom>
                <a:avLst/>
                <a:gdLst/>
                <a:ahLst/>
                <a:cxnLst/>
                <a:rect l="l" t="t" r="r" b="b"/>
                <a:pathLst>
                  <a:path w="953493" h="323281">
                    <a:moveTo>
                      <a:pt x="953493" y="323281"/>
                    </a:moveTo>
                    <a:lnTo>
                      <a:pt x="0" y="323281"/>
                    </a:lnTo>
                    <a:lnTo>
                      <a:pt x="0" y="0"/>
                    </a:lnTo>
                    <a:lnTo>
                      <a:pt x="953493" y="323281"/>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p:cNvSpPr txBox="1"/>
              <p:nvPr/>
            </p:nvSpPr>
            <p:spPr>
              <a:xfrm>
                <a:off x="0" y="152115"/>
                <a:ext cx="476746" cy="170477"/>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16" name="Freeform 16"/>
          <p:cNvSpPr/>
          <p:nvPr/>
        </p:nvSpPr>
        <p:spPr>
          <a:xfrm rot="-340119">
            <a:off x="892746" y="6161188"/>
            <a:ext cx="3784474" cy="3856272"/>
          </a:xfrm>
          <a:custGeom>
            <a:avLst/>
            <a:gdLst/>
            <a:ahLst/>
            <a:cxnLst/>
            <a:rect l="l" t="t" r="r" b="b"/>
            <a:pathLst>
              <a:path w="3784474" h="3856272">
                <a:moveTo>
                  <a:pt x="0" y="0"/>
                </a:moveTo>
                <a:lnTo>
                  <a:pt x="3784474" y="0"/>
                </a:lnTo>
                <a:lnTo>
                  <a:pt x="3784474" y="3856272"/>
                </a:lnTo>
                <a:lnTo>
                  <a:pt x="0" y="3856272"/>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p:cNvSpPr txBox="1"/>
          <p:nvPr/>
        </p:nvSpPr>
        <p:spPr>
          <a:xfrm>
            <a:off x="9783964" y="3063051"/>
            <a:ext cx="4150752"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Ditt namn</a:t>
            </a:r>
          </a:p>
        </p:txBody>
      </p:sp>
      <p:sp>
        <p:nvSpPr>
          <p:cNvPr id="18" name="Freeform 18"/>
          <p:cNvSpPr/>
          <p:nvPr/>
        </p:nvSpPr>
        <p:spPr>
          <a:xfrm rot="-687824">
            <a:off x="13392701" y="3744705"/>
            <a:ext cx="3956349" cy="3991273"/>
          </a:xfrm>
          <a:custGeom>
            <a:avLst/>
            <a:gdLst/>
            <a:ahLst/>
            <a:cxnLst/>
            <a:rect l="l" t="t" r="r" b="b"/>
            <a:pathLst>
              <a:path w="3956349" h="3991273">
                <a:moveTo>
                  <a:pt x="0" y="0"/>
                </a:moveTo>
                <a:lnTo>
                  <a:pt x="3956350" y="0"/>
                </a:lnTo>
                <a:lnTo>
                  <a:pt x="3956350" y="3991273"/>
                </a:lnTo>
                <a:lnTo>
                  <a:pt x="0" y="3991273"/>
                </a:lnTo>
                <a:lnTo>
                  <a:pt x="0" y="0"/>
                </a:lnTo>
                <a:close/>
              </a:path>
            </a:pathLst>
          </a:custGeom>
          <a:blipFill>
            <a:blip r:embed="rId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p:cNvSpPr txBox="1"/>
          <p:nvPr/>
        </p:nvSpPr>
        <p:spPr>
          <a:xfrm>
            <a:off x="3521635" y="4045148"/>
            <a:ext cx="4150752"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Din address</a:t>
            </a:r>
          </a:p>
        </p:txBody>
      </p:sp>
      <p:sp>
        <p:nvSpPr>
          <p:cNvPr id="20" name="TextBox 20"/>
          <p:cNvSpPr txBox="1"/>
          <p:nvPr/>
        </p:nvSpPr>
        <p:spPr>
          <a:xfrm>
            <a:off x="8522618" y="4246285"/>
            <a:ext cx="4150752"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Lösenord</a:t>
            </a:r>
          </a:p>
        </p:txBody>
      </p:sp>
      <p:sp>
        <p:nvSpPr>
          <p:cNvPr id="21" name="TextBox 21"/>
          <p:cNvSpPr txBox="1"/>
          <p:nvPr/>
        </p:nvSpPr>
        <p:spPr>
          <a:xfrm>
            <a:off x="5468199" y="5585402"/>
            <a:ext cx="4150752"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Betalningsinformation</a:t>
            </a:r>
          </a:p>
        </p:txBody>
      </p:sp>
      <p:sp>
        <p:nvSpPr>
          <p:cNvPr id="22" name="TextBox 22"/>
          <p:cNvSpPr txBox="1"/>
          <p:nvPr/>
        </p:nvSpPr>
        <p:spPr>
          <a:xfrm>
            <a:off x="9531666" y="6338572"/>
            <a:ext cx="2884650"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Besökta sidor</a:t>
            </a:r>
          </a:p>
        </p:txBody>
      </p:sp>
      <p:sp>
        <p:nvSpPr>
          <p:cNvPr id="23" name="TextBox 23"/>
          <p:cNvSpPr txBox="1"/>
          <p:nvPr/>
        </p:nvSpPr>
        <p:spPr>
          <a:xfrm>
            <a:off x="6073874" y="7340256"/>
            <a:ext cx="2911589"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Online Varukorg</a:t>
            </a:r>
          </a:p>
        </p:txBody>
      </p:sp>
      <p:sp>
        <p:nvSpPr>
          <p:cNvPr id="24" name="Freeform 24"/>
          <p:cNvSpPr/>
          <p:nvPr/>
        </p:nvSpPr>
        <p:spPr>
          <a:xfrm rot="1566793" flipH="1">
            <a:off x="12209270" y="3480883"/>
            <a:ext cx="1811117" cy="831124"/>
          </a:xfrm>
          <a:custGeom>
            <a:avLst/>
            <a:gdLst/>
            <a:ahLst/>
            <a:cxnLst/>
            <a:rect l="l" t="t" r="r" b="b"/>
            <a:pathLst>
              <a:path w="1811117" h="831124">
                <a:moveTo>
                  <a:pt x="1811117" y="0"/>
                </a:moveTo>
                <a:lnTo>
                  <a:pt x="0" y="0"/>
                </a:lnTo>
                <a:lnTo>
                  <a:pt x="0" y="831124"/>
                </a:lnTo>
                <a:lnTo>
                  <a:pt x="1811117" y="831124"/>
                </a:lnTo>
                <a:lnTo>
                  <a:pt x="1811117"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Freeform 25"/>
          <p:cNvSpPr/>
          <p:nvPr/>
        </p:nvSpPr>
        <p:spPr>
          <a:xfrm rot="102068" flipH="1">
            <a:off x="11110166" y="4315576"/>
            <a:ext cx="1991536" cy="913919"/>
          </a:xfrm>
          <a:custGeom>
            <a:avLst/>
            <a:gdLst/>
            <a:ahLst/>
            <a:cxnLst/>
            <a:rect l="l" t="t" r="r" b="b"/>
            <a:pathLst>
              <a:path w="1991536" h="913919">
                <a:moveTo>
                  <a:pt x="1991536" y="0"/>
                </a:moveTo>
                <a:lnTo>
                  <a:pt x="0" y="0"/>
                </a:lnTo>
                <a:lnTo>
                  <a:pt x="0" y="913919"/>
                </a:lnTo>
                <a:lnTo>
                  <a:pt x="1991536" y="913919"/>
                </a:lnTo>
                <a:lnTo>
                  <a:pt x="1991536"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6"/>
          <p:cNvSpPr/>
          <p:nvPr/>
        </p:nvSpPr>
        <p:spPr>
          <a:xfrm rot="9083868" flipH="1" flipV="1">
            <a:off x="4182455" y="5843698"/>
            <a:ext cx="1733096" cy="795321"/>
          </a:xfrm>
          <a:custGeom>
            <a:avLst/>
            <a:gdLst/>
            <a:ahLst/>
            <a:cxnLst/>
            <a:rect l="l" t="t" r="r" b="b"/>
            <a:pathLst>
              <a:path w="1733096" h="795321">
                <a:moveTo>
                  <a:pt x="1733096" y="795320"/>
                </a:moveTo>
                <a:lnTo>
                  <a:pt x="0" y="795320"/>
                </a:lnTo>
                <a:lnTo>
                  <a:pt x="0" y="0"/>
                </a:lnTo>
                <a:lnTo>
                  <a:pt x="1733096" y="0"/>
                </a:lnTo>
                <a:lnTo>
                  <a:pt x="1733096" y="79532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27"/>
          <p:cNvSpPr/>
          <p:nvPr/>
        </p:nvSpPr>
        <p:spPr>
          <a:xfrm rot="7956363" flipH="1" flipV="1">
            <a:off x="3022033" y="4859488"/>
            <a:ext cx="2196825" cy="1008127"/>
          </a:xfrm>
          <a:custGeom>
            <a:avLst/>
            <a:gdLst/>
            <a:ahLst/>
            <a:cxnLst/>
            <a:rect l="l" t="t" r="r" b="b"/>
            <a:pathLst>
              <a:path w="2196825" h="1008127">
                <a:moveTo>
                  <a:pt x="2196825" y="1008127"/>
                </a:moveTo>
                <a:lnTo>
                  <a:pt x="0" y="1008127"/>
                </a:lnTo>
                <a:lnTo>
                  <a:pt x="0" y="0"/>
                </a:lnTo>
                <a:lnTo>
                  <a:pt x="2196825" y="0"/>
                </a:lnTo>
                <a:lnTo>
                  <a:pt x="2196825" y="1008127"/>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Freeform 28"/>
          <p:cNvSpPr/>
          <p:nvPr/>
        </p:nvSpPr>
        <p:spPr>
          <a:xfrm rot="-922013" flipH="1" flipV="1">
            <a:off x="12012756" y="6135058"/>
            <a:ext cx="1321227" cy="606313"/>
          </a:xfrm>
          <a:custGeom>
            <a:avLst/>
            <a:gdLst/>
            <a:ahLst/>
            <a:cxnLst/>
            <a:rect l="l" t="t" r="r" b="b"/>
            <a:pathLst>
              <a:path w="1321227" h="606313">
                <a:moveTo>
                  <a:pt x="1321227" y="606314"/>
                </a:moveTo>
                <a:lnTo>
                  <a:pt x="0" y="606314"/>
                </a:lnTo>
                <a:lnTo>
                  <a:pt x="0" y="0"/>
                </a:lnTo>
                <a:lnTo>
                  <a:pt x="1321227" y="0"/>
                </a:lnTo>
                <a:lnTo>
                  <a:pt x="1321227" y="606314"/>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Freeform 29"/>
          <p:cNvSpPr/>
          <p:nvPr/>
        </p:nvSpPr>
        <p:spPr>
          <a:xfrm rot="-275588" flipV="1">
            <a:off x="4721468" y="7379710"/>
            <a:ext cx="1661709" cy="762561"/>
          </a:xfrm>
          <a:custGeom>
            <a:avLst/>
            <a:gdLst/>
            <a:ahLst/>
            <a:cxnLst/>
            <a:rect l="l" t="t" r="r" b="b"/>
            <a:pathLst>
              <a:path w="1661709" h="762561">
                <a:moveTo>
                  <a:pt x="0" y="762561"/>
                </a:moveTo>
                <a:lnTo>
                  <a:pt x="1661708" y="762561"/>
                </a:lnTo>
                <a:lnTo>
                  <a:pt x="1661708" y="0"/>
                </a:lnTo>
                <a:lnTo>
                  <a:pt x="0" y="0"/>
                </a:lnTo>
                <a:lnTo>
                  <a:pt x="0" y="762561"/>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Freeform 30"/>
          <p:cNvSpPr/>
          <p:nvPr/>
        </p:nvSpPr>
        <p:spPr>
          <a:xfrm>
            <a:off x="7712238" y="1345148"/>
            <a:ext cx="2863524" cy="204426"/>
          </a:xfrm>
          <a:custGeom>
            <a:avLst/>
            <a:gdLst/>
            <a:ahLst/>
            <a:cxnLst/>
            <a:rect l="l" t="t" r="r" b="b"/>
            <a:pathLst>
              <a:path w="2863524" h="204426">
                <a:moveTo>
                  <a:pt x="0" y="0"/>
                </a:moveTo>
                <a:lnTo>
                  <a:pt x="2863524" y="0"/>
                </a:lnTo>
                <a:lnTo>
                  <a:pt x="2863524" y="204425"/>
                </a:lnTo>
                <a:lnTo>
                  <a:pt x="0" y="20442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Freeform 31"/>
          <p:cNvSpPr/>
          <p:nvPr/>
        </p:nvSpPr>
        <p:spPr>
          <a:xfrm>
            <a:off x="11574676" y="2503723"/>
            <a:ext cx="531258" cy="621000"/>
          </a:xfrm>
          <a:custGeom>
            <a:avLst/>
            <a:gdLst/>
            <a:ahLst/>
            <a:cxnLst/>
            <a:rect l="l" t="t" r="r" b="b"/>
            <a:pathLst>
              <a:path w="531258" h="621000">
                <a:moveTo>
                  <a:pt x="0" y="0"/>
                </a:moveTo>
                <a:lnTo>
                  <a:pt x="531258" y="0"/>
                </a:lnTo>
                <a:lnTo>
                  <a:pt x="531258" y="621000"/>
                </a:lnTo>
                <a:lnTo>
                  <a:pt x="0" y="621000"/>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Freeform 32"/>
          <p:cNvSpPr/>
          <p:nvPr/>
        </p:nvSpPr>
        <p:spPr>
          <a:xfrm>
            <a:off x="10327992" y="3792864"/>
            <a:ext cx="495540" cy="529670"/>
          </a:xfrm>
          <a:custGeom>
            <a:avLst/>
            <a:gdLst/>
            <a:ahLst/>
            <a:cxnLst/>
            <a:rect l="l" t="t" r="r" b="b"/>
            <a:pathLst>
              <a:path w="495540" h="529670">
                <a:moveTo>
                  <a:pt x="0" y="0"/>
                </a:moveTo>
                <a:lnTo>
                  <a:pt x="495540" y="0"/>
                </a:lnTo>
                <a:lnTo>
                  <a:pt x="495540" y="529670"/>
                </a:lnTo>
                <a:lnTo>
                  <a:pt x="0" y="529670"/>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Freeform 33"/>
          <p:cNvSpPr/>
          <p:nvPr/>
        </p:nvSpPr>
        <p:spPr>
          <a:xfrm>
            <a:off x="5348868" y="3587308"/>
            <a:ext cx="406908" cy="470391"/>
          </a:xfrm>
          <a:custGeom>
            <a:avLst/>
            <a:gdLst/>
            <a:ahLst/>
            <a:cxnLst/>
            <a:rect l="l" t="t" r="r" b="b"/>
            <a:pathLst>
              <a:path w="406908" h="470391">
                <a:moveTo>
                  <a:pt x="0" y="0"/>
                </a:moveTo>
                <a:lnTo>
                  <a:pt x="406908" y="0"/>
                </a:lnTo>
                <a:lnTo>
                  <a:pt x="406908" y="470391"/>
                </a:lnTo>
                <a:lnTo>
                  <a:pt x="0" y="470391"/>
                </a:lnTo>
                <a:lnTo>
                  <a:pt x="0" y="0"/>
                </a:lnTo>
                <a:close/>
              </a:path>
            </a:pathLst>
          </a:custGeom>
          <a:blipFill>
            <a:blip r:embed="rId12"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Freeform 34"/>
          <p:cNvSpPr/>
          <p:nvPr/>
        </p:nvSpPr>
        <p:spPr>
          <a:xfrm>
            <a:off x="7261769" y="5032930"/>
            <a:ext cx="535800" cy="561997"/>
          </a:xfrm>
          <a:custGeom>
            <a:avLst/>
            <a:gdLst/>
            <a:ahLst/>
            <a:cxnLst/>
            <a:rect l="l" t="t" r="r" b="b"/>
            <a:pathLst>
              <a:path w="535800" h="561997">
                <a:moveTo>
                  <a:pt x="0" y="0"/>
                </a:moveTo>
                <a:lnTo>
                  <a:pt x="535800" y="0"/>
                </a:lnTo>
                <a:lnTo>
                  <a:pt x="535800" y="561997"/>
                </a:lnTo>
                <a:lnTo>
                  <a:pt x="0" y="561997"/>
                </a:lnTo>
                <a:lnTo>
                  <a:pt x="0" y="0"/>
                </a:lnTo>
                <a:close/>
              </a:path>
            </a:pathLst>
          </a:custGeom>
          <a:blipFill>
            <a:blip r:embed="rId1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Freeform 35"/>
          <p:cNvSpPr/>
          <p:nvPr/>
        </p:nvSpPr>
        <p:spPr>
          <a:xfrm>
            <a:off x="7207355" y="6788146"/>
            <a:ext cx="644627" cy="613021"/>
          </a:xfrm>
          <a:custGeom>
            <a:avLst/>
            <a:gdLst/>
            <a:ahLst/>
            <a:cxnLst/>
            <a:rect l="l" t="t" r="r" b="b"/>
            <a:pathLst>
              <a:path w="644627" h="613021">
                <a:moveTo>
                  <a:pt x="0" y="0"/>
                </a:moveTo>
                <a:lnTo>
                  <a:pt x="644627" y="0"/>
                </a:lnTo>
                <a:lnTo>
                  <a:pt x="644627" y="613022"/>
                </a:lnTo>
                <a:lnTo>
                  <a:pt x="0" y="613022"/>
                </a:lnTo>
                <a:lnTo>
                  <a:pt x="0" y="0"/>
                </a:lnTo>
                <a:close/>
              </a:path>
            </a:pathLst>
          </a:custGeom>
          <a:blipFill>
            <a:blip r:embed="rId1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Freeform 36"/>
          <p:cNvSpPr/>
          <p:nvPr/>
        </p:nvSpPr>
        <p:spPr>
          <a:xfrm rot="1685999">
            <a:off x="10505515" y="5675203"/>
            <a:ext cx="724372" cy="719545"/>
          </a:xfrm>
          <a:custGeom>
            <a:avLst/>
            <a:gdLst/>
            <a:ahLst/>
            <a:cxnLst/>
            <a:rect l="l" t="t" r="r" b="b"/>
            <a:pathLst>
              <a:path w="724372" h="719545">
                <a:moveTo>
                  <a:pt x="0" y="254071"/>
                </a:moveTo>
                <a:lnTo>
                  <a:pt x="475832" y="0"/>
                </a:lnTo>
                <a:lnTo>
                  <a:pt x="724372" y="465474"/>
                </a:lnTo>
                <a:lnTo>
                  <a:pt x="248540" y="719545"/>
                </a:lnTo>
                <a:lnTo>
                  <a:pt x="0" y="254071"/>
                </a:lnTo>
                <a:close/>
              </a:path>
            </a:pathLst>
          </a:custGeom>
          <a:blipFill>
            <a:blip r:embed="rId15"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TextBox 37"/>
          <p:cNvSpPr txBox="1"/>
          <p:nvPr/>
        </p:nvSpPr>
        <p:spPr>
          <a:xfrm>
            <a:off x="6461962" y="727710"/>
            <a:ext cx="5452819" cy="64008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VAD ÄR COOKIES?</a:t>
            </a:r>
          </a:p>
        </p:txBody>
      </p:sp>
      <p:grpSp>
        <p:nvGrpSpPr>
          <p:cNvPr id="38" name="Group 38"/>
          <p:cNvGrpSpPr/>
          <p:nvPr/>
        </p:nvGrpSpPr>
        <p:grpSpPr>
          <a:xfrm>
            <a:off x="819332" y="1463298"/>
            <a:ext cx="1333287" cy="1491832"/>
            <a:chOff x="0" y="0"/>
            <a:chExt cx="1777716" cy="1989109"/>
          </a:xfrm>
        </p:grpSpPr>
        <p:sp>
          <p:nvSpPr>
            <p:cNvPr id="39" name="Freeform 39"/>
            <p:cNvSpPr/>
            <p:nvPr/>
          </p:nvSpPr>
          <p:spPr>
            <a:xfrm>
              <a:off x="0" y="657401"/>
              <a:ext cx="1393786" cy="1331708"/>
            </a:xfrm>
            <a:custGeom>
              <a:avLst/>
              <a:gdLst/>
              <a:ahLst/>
              <a:cxnLst/>
              <a:rect l="l" t="t" r="r" b="b"/>
              <a:pathLst>
                <a:path w="1393786" h="1331708">
                  <a:moveTo>
                    <a:pt x="0" y="0"/>
                  </a:moveTo>
                  <a:lnTo>
                    <a:pt x="1393786" y="0"/>
                  </a:lnTo>
                  <a:lnTo>
                    <a:pt x="1393786" y="1331708"/>
                  </a:lnTo>
                  <a:lnTo>
                    <a:pt x="0" y="1331708"/>
                  </a:lnTo>
                  <a:lnTo>
                    <a:pt x="0" y="0"/>
                  </a:lnTo>
                  <a:close/>
                </a:path>
              </a:pathLst>
            </a:custGeom>
            <a:blipFill>
              <a:blip r:embed="rId16"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0" name="TextBox 40"/>
            <p:cNvSpPr txBox="1"/>
            <p:nvPr/>
          </p:nvSpPr>
          <p:spPr>
            <a:xfrm>
              <a:off x="967753" y="153134"/>
              <a:ext cx="426033" cy="86614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sp>
          <p:nvSpPr>
            <p:cNvPr id="41" name="TextBox 41"/>
            <p:cNvSpPr txBox="1"/>
            <p:nvPr/>
          </p:nvSpPr>
          <p:spPr>
            <a:xfrm>
              <a:off x="967753" y="400859"/>
              <a:ext cx="426033" cy="86614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sp>
          <p:nvSpPr>
            <p:cNvPr id="42" name="TextBox 42"/>
            <p:cNvSpPr txBox="1"/>
            <p:nvPr/>
          </p:nvSpPr>
          <p:spPr>
            <a:xfrm>
              <a:off x="1180770" y="57150"/>
              <a:ext cx="596947" cy="1209849"/>
            </a:xfrm>
            <a:prstGeom prst="rect">
              <a:avLst/>
            </a:prstGeom>
          </p:spPr>
          <p:txBody>
            <a:bodyPr lIns="0" tIns="0" rIns="0" bIns="0" rtlCol="0" anchor="t">
              <a:spAutoFit/>
            </a:bodyPr>
            <a:lstStyle/>
            <a:p>
              <a:pPr marL="0" marR="0" lvl="0" indent="0" algn="ctr" defTabSz="914400" rtl="0" eaLnBrk="1" fontAlgn="auto" latinLnBrk="0" hangingPunct="1">
                <a:lnSpc>
                  <a:spcPts val="6809"/>
                </a:lnSpc>
                <a:spcBef>
                  <a:spcPts val="0"/>
                </a:spcBef>
                <a:spcAft>
                  <a:spcPts val="0"/>
                </a:spcAft>
                <a:buClrTx/>
                <a:buSzTx/>
                <a:buFontTx/>
                <a:buNone/>
                <a:tabLst/>
                <a:defRPr/>
              </a:pPr>
              <a:r>
                <a:rPr kumimoji="0" lang="en-US" sz="6305"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grpSp>
      <p:sp>
        <p:nvSpPr>
          <p:cNvPr id="43" name="Freeform 43"/>
          <p:cNvSpPr/>
          <p:nvPr/>
        </p:nvSpPr>
        <p:spPr>
          <a:xfrm>
            <a:off x="14396637" y="9620250"/>
            <a:ext cx="2532885" cy="180821"/>
          </a:xfrm>
          <a:custGeom>
            <a:avLst/>
            <a:gdLst/>
            <a:ahLst/>
            <a:cxnLst/>
            <a:rect l="l" t="t" r="r" b="b"/>
            <a:pathLst>
              <a:path w="2532885" h="180821">
                <a:moveTo>
                  <a:pt x="0" y="0"/>
                </a:moveTo>
                <a:lnTo>
                  <a:pt x="2532885" y="0"/>
                </a:lnTo>
                <a:lnTo>
                  <a:pt x="2532885" y="180821"/>
                </a:lnTo>
                <a:lnTo>
                  <a:pt x="0" y="180821"/>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4" name="TextBox 44"/>
          <p:cNvSpPr txBox="1"/>
          <p:nvPr/>
        </p:nvSpPr>
        <p:spPr>
          <a:xfrm>
            <a:off x="13508182" y="9248775"/>
            <a:ext cx="3906461" cy="371475"/>
          </a:xfrm>
          <a:prstGeom prst="rect">
            <a:avLst/>
          </a:prstGeom>
        </p:spPr>
        <p:txBody>
          <a:bodyPr lIns="0" tIns="0" rIns="0" bIns="0" rtlCol="0" anchor="t">
            <a:spAutoFit/>
          </a:bodyPr>
          <a:lstStyle/>
          <a:p>
            <a:pPr marL="0" marR="0" lvl="0" indent="0" algn="r" defTabSz="914400" rtl="0" eaLnBrk="1" fontAlgn="auto" latinLnBrk="0" hangingPunct="1">
              <a:lnSpc>
                <a:spcPts val="2879"/>
              </a:lnSpc>
              <a:spcBef>
                <a:spcPts val="0"/>
              </a:spcBef>
              <a:spcAft>
                <a:spcPts val="0"/>
              </a:spcAft>
              <a:buClrTx/>
              <a:buSzTx/>
              <a:buFontTx/>
              <a:buNone/>
              <a:tabLst/>
              <a:defRPr/>
            </a:pPr>
            <a:r>
              <a:rPr kumimoji="0" lang="en-US" sz="2400" b="0" i="0" u="none" strike="noStrike" kern="1200" cap="none" spc="0" normalizeH="0" baseline="0" noProof="0">
                <a:ln>
                  <a:noFill/>
                </a:ln>
                <a:solidFill>
                  <a:srgbClr val="B0C198"/>
                </a:solidFill>
                <a:effectLst/>
                <a:uLnTx/>
                <a:uFillTx/>
                <a:latin typeface="Work Sans"/>
                <a:ea typeface="Work Sans"/>
                <a:cs typeface="Work Sans"/>
                <a:sym typeface="Work Sans"/>
              </a:rPr>
              <a:t>Vad behöver du skydda?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2B4D60"/>
        </a:solidFill>
        <a:effectLst/>
      </p:bgPr>
    </p:bg>
    <p:spTree>
      <p:nvGrpSpPr>
        <p:cNvPr id="1" name=""/>
        <p:cNvGrpSpPr/>
        <p:nvPr/>
      </p:nvGrpSpPr>
      <p:grpSpPr>
        <a:xfrm>
          <a:off x="0" y="0"/>
          <a:ext cx="0" cy="0"/>
          <a:chOff x="0" y="0"/>
          <a:chExt cx="0" cy="0"/>
        </a:xfrm>
      </p:grpSpPr>
      <p:sp>
        <p:nvSpPr>
          <p:cNvPr id="2" name="Freeform 2"/>
          <p:cNvSpPr/>
          <p:nvPr/>
        </p:nvSpPr>
        <p:spPr>
          <a:xfrm>
            <a:off x="2399641" y="1615698"/>
            <a:ext cx="13488718" cy="8400831"/>
          </a:xfrm>
          <a:custGeom>
            <a:avLst/>
            <a:gdLst/>
            <a:ahLst/>
            <a:cxnLst/>
            <a:rect l="l" t="t" r="r" b="b"/>
            <a:pathLst>
              <a:path w="13488718" h="8400831">
                <a:moveTo>
                  <a:pt x="0" y="0"/>
                </a:moveTo>
                <a:lnTo>
                  <a:pt x="13488718" y="0"/>
                </a:lnTo>
                <a:lnTo>
                  <a:pt x="13488718" y="8400831"/>
                </a:lnTo>
                <a:lnTo>
                  <a:pt x="0" y="840083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8149074" y="2307349"/>
            <a:ext cx="2078594" cy="148390"/>
          </a:xfrm>
          <a:custGeom>
            <a:avLst/>
            <a:gdLst/>
            <a:ahLst/>
            <a:cxnLst/>
            <a:rect l="l" t="t" r="r" b="b"/>
            <a:pathLst>
              <a:path w="2078594" h="148390">
                <a:moveTo>
                  <a:pt x="0" y="0"/>
                </a:moveTo>
                <a:lnTo>
                  <a:pt x="2078595" y="0"/>
                </a:lnTo>
                <a:lnTo>
                  <a:pt x="2078595" y="148390"/>
                </a:lnTo>
                <a:lnTo>
                  <a:pt x="0" y="14839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p:cNvGrpSpPr>
            <a:grpSpLocks noChangeAspect="1"/>
          </p:cNvGrpSpPr>
          <p:nvPr/>
        </p:nvGrpSpPr>
        <p:grpSpPr>
          <a:xfrm>
            <a:off x="13508182" y="267710"/>
            <a:ext cx="4309794" cy="535812"/>
            <a:chOff x="0" y="0"/>
            <a:chExt cx="5746392" cy="714416"/>
          </a:xfrm>
        </p:grpSpPr>
        <p:sp>
          <p:nvSpPr>
            <p:cNvPr id="5" name="Freeform 5"/>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5"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 name="Group 6"/>
          <p:cNvGrpSpPr/>
          <p:nvPr/>
        </p:nvGrpSpPr>
        <p:grpSpPr>
          <a:xfrm>
            <a:off x="2981947" y="2074457"/>
            <a:ext cx="12324106" cy="6245606"/>
            <a:chOff x="0" y="0"/>
            <a:chExt cx="16432142" cy="8327475"/>
          </a:xfrm>
        </p:grpSpPr>
        <p:grpSp>
          <p:nvGrpSpPr>
            <p:cNvPr id="7" name="Group 7"/>
            <p:cNvGrpSpPr/>
            <p:nvPr/>
          </p:nvGrpSpPr>
          <p:grpSpPr>
            <a:xfrm>
              <a:off x="0" y="0"/>
              <a:ext cx="16432142" cy="8327475"/>
              <a:chOff x="0" y="0"/>
              <a:chExt cx="3378786" cy="1712300"/>
            </a:xfrm>
          </p:grpSpPr>
          <p:sp>
            <p:nvSpPr>
              <p:cNvPr id="8" name="Freeform 8"/>
              <p:cNvSpPr/>
              <p:nvPr/>
            </p:nvSpPr>
            <p:spPr>
              <a:xfrm>
                <a:off x="0" y="0"/>
                <a:ext cx="3378786" cy="1712300"/>
              </a:xfrm>
              <a:custGeom>
                <a:avLst/>
                <a:gdLst/>
                <a:ahLst/>
                <a:cxnLst/>
                <a:rect l="l" t="t" r="r" b="b"/>
                <a:pathLst>
                  <a:path w="3378786" h="1712300">
                    <a:moveTo>
                      <a:pt x="0" y="0"/>
                    </a:moveTo>
                    <a:lnTo>
                      <a:pt x="3378786" y="0"/>
                    </a:lnTo>
                    <a:lnTo>
                      <a:pt x="3378786" y="1712300"/>
                    </a:lnTo>
                    <a:lnTo>
                      <a:pt x="0" y="1712300"/>
                    </a:lnTo>
                    <a:close/>
                  </a:path>
                </a:pathLst>
              </a:custGeom>
              <a:solidFill>
                <a:srgbClr val="AEC2D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0" y="-38100"/>
                <a:ext cx="3378786" cy="1750400"/>
              </a:xfrm>
              <a:prstGeom prst="rect">
                <a:avLst/>
              </a:prstGeom>
            </p:spPr>
            <p:txBody>
              <a:bodyPr lIns="48801" tIns="48801" rIns="48801" bIns="48801" rtlCol="0" anchor="ctr"/>
              <a:lstStyle/>
              <a:p>
                <a:pPr marL="0" marR="0" lvl="0" indent="0" algn="ctr" defTabSz="914400" rtl="0" eaLnBrk="1" fontAlgn="auto" latinLnBrk="0" hangingPunct="1">
                  <a:lnSpc>
                    <a:spcPts val="2660"/>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rot="5400000">
              <a:off x="-2086760" y="2086760"/>
              <a:ext cx="6314413" cy="2140894"/>
              <a:chOff x="0" y="0"/>
              <a:chExt cx="953493" cy="323281"/>
            </a:xfrm>
          </p:grpSpPr>
          <p:sp>
            <p:nvSpPr>
              <p:cNvPr id="11" name="Freeform 11"/>
              <p:cNvSpPr/>
              <p:nvPr/>
            </p:nvSpPr>
            <p:spPr>
              <a:xfrm>
                <a:off x="0" y="0"/>
                <a:ext cx="953493" cy="323281"/>
              </a:xfrm>
              <a:custGeom>
                <a:avLst/>
                <a:gdLst/>
                <a:ahLst/>
                <a:cxnLst/>
                <a:rect l="l" t="t" r="r" b="b"/>
                <a:pathLst>
                  <a:path w="953493" h="323281">
                    <a:moveTo>
                      <a:pt x="953493" y="323281"/>
                    </a:moveTo>
                    <a:lnTo>
                      <a:pt x="0" y="323281"/>
                    </a:lnTo>
                    <a:lnTo>
                      <a:pt x="0" y="0"/>
                    </a:lnTo>
                    <a:lnTo>
                      <a:pt x="953493" y="323281"/>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2"/>
              <p:cNvSpPr txBox="1"/>
              <p:nvPr/>
            </p:nvSpPr>
            <p:spPr>
              <a:xfrm>
                <a:off x="0" y="152115"/>
                <a:ext cx="476746" cy="170477"/>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p:cNvGrpSpPr/>
            <p:nvPr/>
          </p:nvGrpSpPr>
          <p:grpSpPr>
            <a:xfrm rot="-5400000">
              <a:off x="12204488" y="4099821"/>
              <a:ext cx="6314413" cy="2140894"/>
              <a:chOff x="0" y="0"/>
              <a:chExt cx="953493" cy="323281"/>
            </a:xfrm>
          </p:grpSpPr>
          <p:sp>
            <p:nvSpPr>
              <p:cNvPr id="14" name="Freeform 14"/>
              <p:cNvSpPr/>
              <p:nvPr/>
            </p:nvSpPr>
            <p:spPr>
              <a:xfrm>
                <a:off x="0" y="0"/>
                <a:ext cx="953493" cy="323281"/>
              </a:xfrm>
              <a:custGeom>
                <a:avLst/>
                <a:gdLst/>
                <a:ahLst/>
                <a:cxnLst/>
                <a:rect l="l" t="t" r="r" b="b"/>
                <a:pathLst>
                  <a:path w="953493" h="323281">
                    <a:moveTo>
                      <a:pt x="953493" y="323281"/>
                    </a:moveTo>
                    <a:lnTo>
                      <a:pt x="0" y="323281"/>
                    </a:lnTo>
                    <a:lnTo>
                      <a:pt x="0" y="0"/>
                    </a:lnTo>
                    <a:lnTo>
                      <a:pt x="953493" y="323281"/>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p:cNvSpPr txBox="1"/>
              <p:nvPr/>
            </p:nvSpPr>
            <p:spPr>
              <a:xfrm>
                <a:off x="0" y="152115"/>
                <a:ext cx="476746" cy="170477"/>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16" name="Freeform 16"/>
          <p:cNvSpPr/>
          <p:nvPr/>
        </p:nvSpPr>
        <p:spPr>
          <a:xfrm rot="-340119">
            <a:off x="892746" y="6161188"/>
            <a:ext cx="3784474" cy="3856272"/>
          </a:xfrm>
          <a:custGeom>
            <a:avLst/>
            <a:gdLst/>
            <a:ahLst/>
            <a:cxnLst/>
            <a:rect l="l" t="t" r="r" b="b"/>
            <a:pathLst>
              <a:path w="3784474" h="3856272">
                <a:moveTo>
                  <a:pt x="0" y="0"/>
                </a:moveTo>
                <a:lnTo>
                  <a:pt x="3784474" y="0"/>
                </a:lnTo>
                <a:lnTo>
                  <a:pt x="3784474" y="3856272"/>
                </a:lnTo>
                <a:lnTo>
                  <a:pt x="0" y="3856272"/>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17"/>
          <p:cNvSpPr/>
          <p:nvPr/>
        </p:nvSpPr>
        <p:spPr>
          <a:xfrm rot="-687824">
            <a:off x="13392701" y="3744705"/>
            <a:ext cx="3956349" cy="3991273"/>
          </a:xfrm>
          <a:custGeom>
            <a:avLst/>
            <a:gdLst/>
            <a:ahLst/>
            <a:cxnLst/>
            <a:rect l="l" t="t" r="r" b="b"/>
            <a:pathLst>
              <a:path w="3956349" h="3991273">
                <a:moveTo>
                  <a:pt x="0" y="0"/>
                </a:moveTo>
                <a:lnTo>
                  <a:pt x="3956350" y="0"/>
                </a:lnTo>
                <a:lnTo>
                  <a:pt x="3956350" y="3991273"/>
                </a:lnTo>
                <a:lnTo>
                  <a:pt x="0" y="3991273"/>
                </a:lnTo>
                <a:lnTo>
                  <a:pt x="0" y="0"/>
                </a:lnTo>
                <a:close/>
              </a:path>
            </a:pathLst>
          </a:custGeom>
          <a:blipFill>
            <a:blip r:embed="rId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8"/>
          <p:cNvSpPr/>
          <p:nvPr/>
        </p:nvSpPr>
        <p:spPr>
          <a:xfrm>
            <a:off x="7712238" y="1345148"/>
            <a:ext cx="2863524" cy="204426"/>
          </a:xfrm>
          <a:custGeom>
            <a:avLst/>
            <a:gdLst/>
            <a:ahLst/>
            <a:cxnLst/>
            <a:rect l="l" t="t" r="r" b="b"/>
            <a:pathLst>
              <a:path w="2863524" h="204426">
                <a:moveTo>
                  <a:pt x="0" y="0"/>
                </a:moveTo>
                <a:lnTo>
                  <a:pt x="2863524" y="0"/>
                </a:lnTo>
                <a:lnTo>
                  <a:pt x="2863524" y="204425"/>
                </a:lnTo>
                <a:lnTo>
                  <a:pt x="0" y="20442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p:cNvSpPr txBox="1"/>
          <p:nvPr/>
        </p:nvSpPr>
        <p:spPr>
          <a:xfrm>
            <a:off x="9783964" y="3063051"/>
            <a:ext cx="4150752"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Ditt namn</a:t>
            </a:r>
          </a:p>
        </p:txBody>
      </p:sp>
      <p:sp>
        <p:nvSpPr>
          <p:cNvPr id="20" name="TextBox 20"/>
          <p:cNvSpPr txBox="1"/>
          <p:nvPr/>
        </p:nvSpPr>
        <p:spPr>
          <a:xfrm>
            <a:off x="3521635" y="4045148"/>
            <a:ext cx="4150752"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Din address</a:t>
            </a:r>
          </a:p>
        </p:txBody>
      </p:sp>
      <p:sp>
        <p:nvSpPr>
          <p:cNvPr id="21" name="TextBox 21"/>
          <p:cNvSpPr txBox="1"/>
          <p:nvPr/>
        </p:nvSpPr>
        <p:spPr>
          <a:xfrm>
            <a:off x="8522618" y="4246285"/>
            <a:ext cx="4150752"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Lösenord</a:t>
            </a:r>
          </a:p>
        </p:txBody>
      </p:sp>
      <p:sp>
        <p:nvSpPr>
          <p:cNvPr id="22" name="TextBox 22"/>
          <p:cNvSpPr txBox="1"/>
          <p:nvPr/>
        </p:nvSpPr>
        <p:spPr>
          <a:xfrm>
            <a:off x="5468199" y="5585402"/>
            <a:ext cx="4150752"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Betalningsinformation</a:t>
            </a:r>
          </a:p>
        </p:txBody>
      </p:sp>
      <p:sp>
        <p:nvSpPr>
          <p:cNvPr id="23" name="TextBox 23"/>
          <p:cNvSpPr txBox="1"/>
          <p:nvPr/>
        </p:nvSpPr>
        <p:spPr>
          <a:xfrm>
            <a:off x="9531666" y="6338572"/>
            <a:ext cx="2884650"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Besökta sidor</a:t>
            </a:r>
          </a:p>
        </p:txBody>
      </p:sp>
      <p:sp>
        <p:nvSpPr>
          <p:cNvPr id="24" name="TextBox 24"/>
          <p:cNvSpPr txBox="1"/>
          <p:nvPr/>
        </p:nvSpPr>
        <p:spPr>
          <a:xfrm>
            <a:off x="6073874" y="7340256"/>
            <a:ext cx="2911589"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Online Varukorg</a:t>
            </a:r>
          </a:p>
        </p:txBody>
      </p:sp>
      <p:sp>
        <p:nvSpPr>
          <p:cNvPr id="25" name="Freeform 25"/>
          <p:cNvSpPr/>
          <p:nvPr/>
        </p:nvSpPr>
        <p:spPr>
          <a:xfrm rot="1566793" flipH="1">
            <a:off x="12209270" y="3480883"/>
            <a:ext cx="1811117" cy="831124"/>
          </a:xfrm>
          <a:custGeom>
            <a:avLst/>
            <a:gdLst/>
            <a:ahLst/>
            <a:cxnLst/>
            <a:rect l="l" t="t" r="r" b="b"/>
            <a:pathLst>
              <a:path w="1811117" h="831124">
                <a:moveTo>
                  <a:pt x="1811117" y="0"/>
                </a:moveTo>
                <a:lnTo>
                  <a:pt x="0" y="0"/>
                </a:lnTo>
                <a:lnTo>
                  <a:pt x="0" y="831124"/>
                </a:lnTo>
                <a:lnTo>
                  <a:pt x="1811117" y="831124"/>
                </a:lnTo>
                <a:lnTo>
                  <a:pt x="1811117"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6"/>
          <p:cNvSpPr/>
          <p:nvPr/>
        </p:nvSpPr>
        <p:spPr>
          <a:xfrm rot="102068" flipH="1">
            <a:off x="11110166" y="4315576"/>
            <a:ext cx="1991536" cy="913919"/>
          </a:xfrm>
          <a:custGeom>
            <a:avLst/>
            <a:gdLst/>
            <a:ahLst/>
            <a:cxnLst/>
            <a:rect l="l" t="t" r="r" b="b"/>
            <a:pathLst>
              <a:path w="1991536" h="913919">
                <a:moveTo>
                  <a:pt x="1991536" y="0"/>
                </a:moveTo>
                <a:lnTo>
                  <a:pt x="0" y="0"/>
                </a:lnTo>
                <a:lnTo>
                  <a:pt x="0" y="913919"/>
                </a:lnTo>
                <a:lnTo>
                  <a:pt x="1991536" y="913919"/>
                </a:lnTo>
                <a:lnTo>
                  <a:pt x="1991536"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27"/>
          <p:cNvSpPr/>
          <p:nvPr/>
        </p:nvSpPr>
        <p:spPr>
          <a:xfrm rot="9083868" flipH="1" flipV="1">
            <a:off x="4182455" y="5843698"/>
            <a:ext cx="1733096" cy="795321"/>
          </a:xfrm>
          <a:custGeom>
            <a:avLst/>
            <a:gdLst/>
            <a:ahLst/>
            <a:cxnLst/>
            <a:rect l="l" t="t" r="r" b="b"/>
            <a:pathLst>
              <a:path w="1733096" h="795321">
                <a:moveTo>
                  <a:pt x="1733096" y="795320"/>
                </a:moveTo>
                <a:lnTo>
                  <a:pt x="0" y="795320"/>
                </a:lnTo>
                <a:lnTo>
                  <a:pt x="0" y="0"/>
                </a:lnTo>
                <a:lnTo>
                  <a:pt x="1733096" y="0"/>
                </a:lnTo>
                <a:lnTo>
                  <a:pt x="1733096" y="79532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Freeform 28"/>
          <p:cNvSpPr/>
          <p:nvPr/>
        </p:nvSpPr>
        <p:spPr>
          <a:xfrm rot="7956363" flipH="1" flipV="1">
            <a:off x="3022033" y="4859488"/>
            <a:ext cx="2196825" cy="1008127"/>
          </a:xfrm>
          <a:custGeom>
            <a:avLst/>
            <a:gdLst/>
            <a:ahLst/>
            <a:cxnLst/>
            <a:rect l="l" t="t" r="r" b="b"/>
            <a:pathLst>
              <a:path w="2196825" h="1008127">
                <a:moveTo>
                  <a:pt x="2196825" y="1008127"/>
                </a:moveTo>
                <a:lnTo>
                  <a:pt x="0" y="1008127"/>
                </a:lnTo>
                <a:lnTo>
                  <a:pt x="0" y="0"/>
                </a:lnTo>
                <a:lnTo>
                  <a:pt x="2196825" y="0"/>
                </a:lnTo>
                <a:lnTo>
                  <a:pt x="2196825" y="1008127"/>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Freeform 29"/>
          <p:cNvSpPr/>
          <p:nvPr/>
        </p:nvSpPr>
        <p:spPr>
          <a:xfrm rot="-922013" flipH="1" flipV="1">
            <a:off x="12012756" y="6135058"/>
            <a:ext cx="1321227" cy="606313"/>
          </a:xfrm>
          <a:custGeom>
            <a:avLst/>
            <a:gdLst/>
            <a:ahLst/>
            <a:cxnLst/>
            <a:rect l="l" t="t" r="r" b="b"/>
            <a:pathLst>
              <a:path w="1321227" h="606313">
                <a:moveTo>
                  <a:pt x="1321227" y="606314"/>
                </a:moveTo>
                <a:lnTo>
                  <a:pt x="0" y="606314"/>
                </a:lnTo>
                <a:lnTo>
                  <a:pt x="0" y="0"/>
                </a:lnTo>
                <a:lnTo>
                  <a:pt x="1321227" y="0"/>
                </a:lnTo>
                <a:lnTo>
                  <a:pt x="1321227" y="606314"/>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Freeform 30"/>
          <p:cNvSpPr/>
          <p:nvPr/>
        </p:nvSpPr>
        <p:spPr>
          <a:xfrm rot="-275588" flipV="1">
            <a:off x="4721468" y="7379710"/>
            <a:ext cx="1661709" cy="762561"/>
          </a:xfrm>
          <a:custGeom>
            <a:avLst/>
            <a:gdLst/>
            <a:ahLst/>
            <a:cxnLst/>
            <a:rect l="l" t="t" r="r" b="b"/>
            <a:pathLst>
              <a:path w="1661709" h="762561">
                <a:moveTo>
                  <a:pt x="0" y="762561"/>
                </a:moveTo>
                <a:lnTo>
                  <a:pt x="1661708" y="762561"/>
                </a:lnTo>
                <a:lnTo>
                  <a:pt x="1661708" y="0"/>
                </a:lnTo>
                <a:lnTo>
                  <a:pt x="0" y="0"/>
                </a:lnTo>
                <a:lnTo>
                  <a:pt x="0" y="762561"/>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Freeform 31"/>
          <p:cNvSpPr/>
          <p:nvPr/>
        </p:nvSpPr>
        <p:spPr>
          <a:xfrm>
            <a:off x="11574676" y="2503723"/>
            <a:ext cx="531258" cy="621000"/>
          </a:xfrm>
          <a:custGeom>
            <a:avLst/>
            <a:gdLst/>
            <a:ahLst/>
            <a:cxnLst/>
            <a:rect l="l" t="t" r="r" b="b"/>
            <a:pathLst>
              <a:path w="531258" h="621000">
                <a:moveTo>
                  <a:pt x="0" y="0"/>
                </a:moveTo>
                <a:lnTo>
                  <a:pt x="531258" y="0"/>
                </a:lnTo>
                <a:lnTo>
                  <a:pt x="531258" y="621000"/>
                </a:lnTo>
                <a:lnTo>
                  <a:pt x="0" y="621000"/>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Freeform 32"/>
          <p:cNvSpPr/>
          <p:nvPr/>
        </p:nvSpPr>
        <p:spPr>
          <a:xfrm>
            <a:off x="10327992" y="3792864"/>
            <a:ext cx="495540" cy="529670"/>
          </a:xfrm>
          <a:custGeom>
            <a:avLst/>
            <a:gdLst/>
            <a:ahLst/>
            <a:cxnLst/>
            <a:rect l="l" t="t" r="r" b="b"/>
            <a:pathLst>
              <a:path w="495540" h="529670">
                <a:moveTo>
                  <a:pt x="0" y="0"/>
                </a:moveTo>
                <a:lnTo>
                  <a:pt x="495540" y="0"/>
                </a:lnTo>
                <a:lnTo>
                  <a:pt x="495540" y="529670"/>
                </a:lnTo>
                <a:lnTo>
                  <a:pt x="0" y="529670"/>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Freeform 33"/>
          <p:cNvSpPr/>
          <p:nvPr/>
        </p:nvSpPr>
        <p:spPr>
          <a:xfrm>
            <a:off x="5348868" y="3587308"/>
            <a:ext cx="406908" cy="470391"/>
          </a:xfrm>
          <a:custGeom>
            <a:avLst/>
            <a:gdLst/>
            <a:ahLst/>
            <a:cxnLst/>
            <a:rect l="l" t="t" r="r" b="b"/>
            <a:pathLst>
              <a:path w="406908" h="470391">
                <a:moveTo>
                  <a:pt x="0" y="0"/>
                </a:moveTo>
                <a:lnTo>
                  <a:pt x="406908" y="0"/>
                </a:lnTo>
                <a:lnTo>
                  <a:pt x="406908" y="470391"/>
                </a:lnTo>
                <a:lnTo>
                  <a:pt x="0" y="470391"/>
                </a:lnTo>
                <a:lnTo>
                  <a:pt x="0" y="0"/>
                </a:lnTo>
                <a:close/>
              </a:path>
            </a:pathLst>
          </a:custGeom>
          <a:blipFill>
            <a:blip r:embed="rId12"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Freeform 34"/>
          <p:cNvSpPr/>
          <p:nvPr/>
        </p:nvSpPr>
        <p:spPr>
          <a:xfrm>
            <a:off x="7261769" y="5032930"/>
            <a:ext cx="535800" cy="561997"/>
          </a:xfrm>
          <a:custGeom>
            <a:avLst/>
            <a:gdLst/>
            <a:ahLst/>
            <a:cxnLst/>
            <a:rect l="l" t="t" r="r" b="b"/>
            <a:pathLst>
              <a:path w="535800" h="561997">
                <a:moveTo>
                  <a:pt x="0" y="0"/>
                </a:moveTo>
                <a:lnTo>
                  <a:pt x="535800" y="0"/>
                </a:lnTo>
                <a:lnTo>
                  <a:pt x="535800" y="561997"/>
                </a:lnTo>
                <a:lnTo>
                  <a:pt x="0" y="561997"/>
                </a:lnTo>
                <a:lnTo>
                  <a:pt x="0" y="0"/>
                </a:lnTo>
                <a:close/>
              </a:path>
            </a:pathLst>
          </a:custGeom>
          <a:blipFill>
            <a:blip r:embed="rId1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Freeform 35"/>
          <p:cNvSpPr/>
          <p:nvPr/>
        </p:nvSpPr>
        <p:spPr>
          <a:xfrm>
            <a:off x="7207355" y="6788146"/>
            <a:ext cx="644627" cy="613021"/>
          </a:xfrm>
          <a:custGeom>
            <a:avLst/>
            <a:gdLst/>
            <a:ahLst/>
            <a:cxnLst/>
            <a:rect l="l" t="t" r="r" b="b"/>
            <a:pathLst>
              <a:path w="644627" h="613021">
                <a:moveTo>
                  <a:pt x="0" y="0"/>
                </a:moveTo>
                <a:lnTo>
                  <a:pt x="644627" y="0"/>
                </a:lnTo>
                <a:lnTo>
                  <a:pt x="644627" y="613022"/>
                </a:lnTo>
                <a:lnTo>
                  <a:pt x="0" y="613022"/>
                </a:lnTo>
                <a:lnTo>
                  <a:pt x="0" y="0"/>
                </a:lnTo>
                <a:close/>
              </a:path>
            </a:pathLst>
          </a:custGeom>
          <a:blipFill>
            <a:blip r:embed="rId1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Freeform 36"/>
          <p:cNvSpPr/>
          <p:nvPr/>
        </p:nvSpPr>
        <p:spPr>
          <a:xfrm rot="1685999">
            <a:off x="10505515" y="5675203"/>
            <a:ext cx="724372" cy="719545"/>
          </a:xfrm>
          <a:custGeom>
            <a:avLst/>
            <a:gdLst/>
            <a:ahLst/>
            <a:cxnLst/>
            <a:rect l="l" t="t" r="r" b="b"/>
            <a:pathLst>
              <a:path w="724372" h="719545">
                <a:moveTo>
                  <a:pt x="0" y="254071"/>
                </a:moveTo>
                <a:lnTo>
                  <a:pt x="475832" y="0"/>
                </a:lnTo>
                <a:lnTo>
                  <a:pt x="724372" y="465474"/>
                </a:lnTo>
                <a:lnTo>
                  <a:pt x="248540" y="719545"/>
                </a:lnTo>
                <a:lnTo>
                  <a:pt x="0" y="254071"/>
                </a:lnTo>
                <a:close/>
              </a:path>
            </a:pathLst>
          </a:custGeom>
          <a:blipFill>
            <a:blip r:embed="rId15"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Freeform 37"/>
          <p:cNvSpPr/>
          <p:nvPr/>
        </p:nvSpPr>
        <p:spPr>
          <a:xfrm>
            <a:off x="5216799" y="2492401"/>
            <a:ext cx="7854401" cy="5409719"/>
          </a:xfrm>
          <a:custGeom>
            <a:avLst/>
            <a:gdLst/>
            <a:ahLst/>
            <a:cxnLst/>
            <a:rect l="l" t="t" r="r" b="b"/>
            <a:pathLst>
              <a:path w="7854401" h="5409719">
                <a:moveTo>
                  <a:pt x="0" y="0"/>
                </a:moveTo>
                <a:lnTo>
                  <a:pt x="7854402" y="0"/>
                </a:lnTo>
                <a:lnTo>
                  <a:pt x="7854402" y="5409719"/>
                </a:lnTo>
                <a:lnTo>
                  <a:pt x="0" y="5409719"/>
                </a:lnTo>
                <a:lnTo>
                  <a:pt x="0" y="0"/>
                </a:lnTo>
                <a:close/>
              </a:path>
            </a:pathLst>
          </a:custGeom>
          <a:blipFill>
            <a:blip r:embed="rId16"/>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8" name="TextBox 38"/>
          <p:cNvSpPr txBox="1"/>
          <p:nvPr/>
        </p:nvSpPr>
        <p:spPr>
          <a:xfrm>
            <a:off x="6461962" y="727710"/>
            <a:ext cx="5452819" cy="64008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VAD ÄR COOKIES?</a:t>
            </a:r>
          </a:p>
        </p:txBody>
      </p:sp>
      <p:grpSp>
        <p:nvGrpSpPr>
          <p:cNvPr id="39" name="Group 39"/>
          <p:cNvGrpSpPr/>
          <p:nvPr/>
        </p:nvGrpSpPr>
        <p:grpSpPr>
          <a:xfrm>
            <a:off x="819332" y="1463298"/>
            <a:ext cx="1333287" cy="1491832"/>
            <a:chOff x="0" y="0"/>
            <a:chExt cx="1777716" cy="1989109"/>
          </a:xfrm>
        </p:grpSpPr>
        <p:sp>
          <p:nvSpPr>
            <p:cNvPr id="40" name="Freeform 40"/>
            <p:cNvSpPr/>
            <p:nvPr/>
          </p:nvSpPr>
          <p:spPr>
            <a:xfrm>
              <a:off x="0" y="657401"/>
              <a:ext cx="1393786" cy="1331708"/>
            </a:xfrm>
            <a:custGeom>
              <a:avLst/>
              <a:gdLst/>
              <a:ahLst/>
              <a:cxnLst/>
              <a:rect l="l" t="t" r="r" b="b"/>
              <a:pathLst>
                <a:path w="1393786" h="1331708">
                  <a:moveTo>
                    <a:pt x="0" y="0"/>
                  </a:moveTo>
                  <a:lnTo>
                    <a:pt x="1393786" y="0"/>
                  </a:lnTo>
                  <a:lnTo>
                    <a:pt x="1393786" y="1331708"/>
                  </a:lnTo>
                  <a:lnTo>
                    <a:pt x="0" y="1331708"/>
                  </a:lnTo>
                  <a:lnTo>
                    <a:pt x="0" y="0"/>
                  </a:lnTo>
                  <a:close/>
                </a:path>
              </a:pathLst>
            </a:custGeom>
            <a:blipFill>
              <a:blip r:embed="rId1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1" name="TextBox 41"/>
            <p:cNvSpPr txBox="1"/>
            <p:nvPr/>
          </p:nvSpPr>
          <p:spPr>
            <a:xfrm>
              <a:off x="967753" y="153134"/>
              <a:ext cx="426033" cy="86614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sp>
          <p:nvSpPr>
            <p:cNvPr id="42" name="TextBox 42"/>
            <p:cNvSpPr txBox="1"/>
            <p:nvPr/>
          </p:nvSpPr>
          <p:spPr>
            <a:xfrm>
              <a:off x="967753" y="400859"/>
              <a:ext cx="426033" cy="86614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sp>
          <p:nvSpPr>
            <p:cNvPr id="43" name="TextBox 43"/>
            <p:cNvSpPr txBox="1"/>
            <p:nvPr/>
          </p:nvSpPr>
          <p:spPr>
            <a:xfrm>
              <a:off x="1180770" y="57150"/>
              <a:ext cx="596947" cy="1209849"/>
            </a:xfrm>
            <a:prstGeom prst="rect">
              <a:avLst/>
            </a:prstGeom>
          </p:spPr>
          <p:txBody>
            <a:bodyPr lIns="0" tIns="0" rIns="0" bIns="0" rtlCol="0" anchor="t">
              <a:spAutoFit/>
            </a:bodyPr>
            <a:lstStyle/>
            <a:p>
              <a:pPr marL="0" marR="0" lvl="0" indent="0" algn="ctr" defTabSz="914400" rtl="0" eaLnBrk="1" fontAlgn="auto" latinLnBrk="0" hangingPunct="1">
                <a:lnSpc>
                  <a:spcPts val="6809"/>
                </a:lnSpc>
                <a:spcBef>
                  <a:spcPts val="0"/>
                </a:spcBef>
                <a:spcAft>
                  <a:spcPts val="0"/>
                </a:spcAft>
                <a:buClrTx/>
                <a:buSzTx/>
                <a:buFontTx/>
                <a:buNone/>
                <a:tabLst/>
                <a:defRPr/>
              </a:pPr>
              <a:r>
                <a:rPr kumimoji="0" lang="en-US" sz="6305"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grpSp>
      <p:sp>
        <p:nvSpPr>
          <p:cNvPr id="44" name="Freeform 44"/>
          <p:cNvSpPr/>
          <p:nvPr/>
        </p:nvSpPr>
        <p:spPr>
          <a:xfrm>
            <a:off x="14396637" y="9620250"/>
            <a:ext cx="2532885" cy="180821"/>
          </a:xfrm>
          <a:custGeom>
            <a:avLst/>
            <a:gdLst/>
            <a:ahLst/>
            <a:cxnLst/>
            <a:rect l="l" t="t" r="r" b="b"/>
            <a:pathLst>
              <a:path w="2532885" h="180821">
                <a:moveTo>
                  <a:pt x="0" y="0"/>
                </a:moveTo>
                <a:lnTo>
                  <a:pt x="2532885" y="0"/>
                </a:lnTo>
                <a:lnTo>
                  <a:pt x="2532885" y="180821"/>
                </a:lnTo>
                <a:lnTo>
                  <a:pt x="0" y="180821"/>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5" name="TextBox 45"/>
          <p:cNvSpPr txBox="1"/>
          <p:nvPr/>
        </p:nvSpPr>
        <p:spPr>
          <a:xfrm>
            <a:off x="13508182" y="9248775"/>
            <a:ext cx="3906461" cy="371475"/>
          </a:xfrm>
          <a:prstGeom prst="rect">
            <a:avLst/>
          </a:prstGeom>
        </p:spPr>
        <p:txBody>
          <a:bodyPr lIns="0" tIns="0" rIns="0" bIns="0" rtlCol="0" anchor="t">
            <a:spAutoFit/>
          </a:bodyPr>
          <a:lstStyle/>
          <a:p>
            <a:pPr marL="0" marR="0" lvl="0" indent="0" algn="r" defTabSz="914400" rtl="0" eaLnBrk="1" fontAlgn="auto" latinLnBrk="0" hangingPunct="1">
              <a:lnSpc>
                <a:spcPts val="2879"/>
              </a:lnSpc>
              <a:spcBef>
                <a:spcPts val="0"/>
              </a:spcBef>
              <a:spcAft>
                <a:spcPts val="0"/>
              </a:spcAft>
              <a:buClrTx/>
              <a:buSzTx/>
              <a:buFontTx/>
              <a:buNone/>
              <a:tabLst/>
              <a:defRPr/>
            </a:pPr>
            <a:r>
              <a:rPr kumimoji="0" lang="en-US" sz="2400" b="0" i="0" u="none" strike="noStrike" kern="1200" cap="none" spc="0" normalizeH="0" baseline="0" noProof="0">
                <a:ln>
                  <a:noFill/>
                </a:ln>
                <a:solidFill>
                  <a:srgbClr val="B0C198"/>
                </a:solidFill>
                <a:effectLst/>
                <a:uLnTx/>
                <a:uFillTx/>
                <a:latin typeface="Work Sans"/>
                <a:ea typeface="Work Sans"/>
                <a:cs typeface="Work Sans"/>
                <a:sym typeface="Work Sans"/>
              </a:rPr>
              <a:t>Vad behöver du skydda?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2B4D60"/>
        </a:solidFill>
        <a:effectLst/>
      </p:bgPr>
    </p:bg>
    <p:spTree>
      <p:nvGrpSpPr>
        <p:cNvPr id="1" name=""/>
        <p:cNvGrpSpPr/>
        <p:nvPr/>
      </p:nvGrpSpPr>
      <p:grpSpPr>
        <a:xfrm>
          <a:off x="0" y="0"/>
          <a:ext cx="0" cy="0"/>
          <a:chOff x="0" y="0"/>
          <a:chExt cx="0" cy="0"/>
        </a:xfrm>
      </p:grpSpPr>
      <p:sp>
        <p:nvSpPr>
          <p:cNvPr id="2" name="Freeform 2"/>
          <p:cNvSpPr/>
          <p:nvPr/>
        </p:nvSpPr>
        <p:spPr>
          <a:xfrm>
            <a:off x="2399641" y="1615698"/>
            <a:ext cx="13488718" cy="8400831"/>
          </a:xfrm>
          <a:custGeom>
            <a:avLst/>
            <a:gdLst/>
            <a:ahLst/>
            <a:cxnLst/>
            <a:rect l="l" t="t" r="r" b="b"/>
            <a:pathLst>
              <a:path w="13488718" h="8400831">
                <a:moveTo>
                  <a:pt x="0" y="0"/>
                </a:moveTo>
                <a:lnTo>
                  <a:pt x="13488718" y="0"/>
                </a:lnTo>
                <a:lnTo>
                  <a:pt x="13488718" y="8400831"/>
                </a:lnTo>
                <a:lnTo>
                  <a:pt x="0" y="840083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8149074" y="2307349"/>
            <a:ext cx="2078594" cy="148390"/>
          </a:xfrm>
          <a:custGeom>
            <a:avLst/>
            <a:gdLst/>
            <a:ahLst/>
            <a:cxnLst/>
            <a:rect l="l" t="t" r="r" b="b"/>
            <a:pathLst>
              <a:path w="2078594" h="148390">
                <a:moveTo>
                  <a:pt x="0" y="0"/>
                </a:moveTo>
                <a:lnTo>
                  <a:pt x="2078595" y="0"/>
                </a:lnTo>
                <a:lnTo>
                  <a:pt x="2078595" y="148390"/>
                </a:lnTo>
                <a:lnTo>
                  <a:pt x="0" y="14839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p:cNvGrpSpPr>
            <a:grpSpLocks noChangeAspect="1"/>
          </p:cNvGrpSpPr>
          <p:nvPr/>
        </p:nvGrpSpPr>
        <p:grpSpPr>
          <a:xfrm>
            <a:off x="13508182" y="267710"/>
            <a:ext cx="4309794" cy="535812"/>
            <a:chOff x="0" y="0"/>
            <a:chExt cx="5746392" cy="714416"/>
          </a:xfrm>
        </p:grpSpPr>
        <p:sp>
          <p:nvSpPr>
            <p:cNvPr id="5" name="Freeform 5"/>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5"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 name="Group 6"/>
          <p:cNvGrpSpPr/>
          <p:nvPr/>
        </p:nvGrpSpPr>
        <p:grpSpPr>
          <a:xfrm>
            <a:off x="2981947" y="2074457"/>
            <a:ext cx="12324106" cy="6245606"/>
            <a:chOff x="0" y="0"/>
            <a:chExt cx="16432142" cy="8327475"/>
          </a:xfrm>
        </p:grpSpPr>
        <p:grpSp>
          <p:nvGrpSpPr>
            <p:cNvPr id="7" name="Group 7"/>
            <p:cNvGrpSpPr/>
            <p:nvPr/>
          </p:nvGrpSpPr>
          <p:grpSpPr>
            <a:xfrm>
              <a:off x="0" y="0"/>
              <a:ext cx="16432142" cy="8327475"/>
              <a:chOff x="0" y="0"/>
              <a:chExt cx="3378786" cy="1712300"/>
            </a:xfrm>
          </p:grpSpPr>
          <p:sp>
            <p:nvSpPr>
              <p:cNvPr id="8" name="Freeform 8"/>
              <p:cNvSpPr/>
              <p:nvPr/>
            </p:nvSpPr>
            <p:spPr>
              <a:xfrm>
                <a:off x="0" y="0"/>
                <a:ext cx="3378786" cy="1712300"/>
              </a:xfrm>
              <a:custGeom>
                <a:avLst/>
                <a:gdLst/>
                <a:ahLst/>
                <a:cxnLst/>
                <a:rect l="l" t="t" r="r" b="b"/>
                <a:pathLst>
                  <a:path w="3378786" h="1712300">
                    <a:moveTo>
                      <a:pt x="0" y="0"/>
                    </a:moveTo>
                    <a:lnTo>
                      <a:pt x="3378786" y="0"/>
                    </a:lnTo>
                    <a:lnTo>
                      <a:pt x="3378786" y="1712300"/>
                    </a:lnTo>
                    <a:lnTo>
                      <a:pt x="0" y="1712300"/>
                    </a:lnTo>
                    <a:close/>
                  </a:path>
                </a:pathLst>
              </a:custGeom>
              <a:solidFill>
                <a:srgbClr val="AEC2D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0" y="-38100"/>
                <a:ext cx="3378786" cy="1750400"/>
              </a:xfrm>
              <a:prstGeom prst="rect">
                <a:avLst/>
              </a:prstGeom>
            </p:spPr>
            <p:txBody>
              <a:bodyPr lIns="48801" tIns="48801" rIns="48801" bIns="48801" rtlCol="0" anchor="ctr"/>
              <a:lstStyle/>
              <a:p>
                <a:pPr marL="0" marR="0" lvl="0" indent="0" algn="ctr" defTabSz="914400" rtl="0" eaLnBrk="1" fontAlgn="auto" latinLnBrk="0" hangingPunct="1">
                  <a:lnSpc>
                    <a:spcPts val="2660"/>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rot="5400000">
              <a:off x="-2086760" y="2086760"/>
              <a:ext cx="6314413" cy="2140894"/>
              <a:chOff x="0" y="0"/>
              <a:chExt cx="953493" cy="323281"/>
            </a:xfrm>
          </p:grpSpPr>
          <p:sp>
            <p:nvSpPr>
              <p:cNvPr id="11" name="Freeform 11"/>
              <p:cNvSpPr/>
              <p:nvPr/>
            </p:nvSpPr>
            <p:spPr>
              <a:xfrm>
                <a:off x="0" y="0"/>
                <a:ext cx="953493" cy="323281"/>
              </a:xfrm>
              <a:custGeom>
                <a:avLst/>
                <a:gdLst/>
                <a:ahLst/>
                <a:cxnLst/>
                <a:rect l="l" t="t" r="r" b="b"/>
                <a:pathLst>
                  <a:path w="953493" h="323281">
                    <a:moveTo>
                      <a:pt x="953493" y="323281"/>
                    </a:moveTo>
                    <a:lnTo>
                      <a:pt x="0" y="323281"/>
                    </a:lnTo>
                    <a:lnTo>
                      <a:pt x="0" y="0"/>
                    </a:lnTo>
                    <a:lnTo>
                      <a:pt x="953493" y="323281"/>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2"/>
              <p:cNvSpPr txBox="1"/>
              <p:nvPr/>
            </p:nvSpPr>
            <p:spPr>
              <a:xfrm>
                <a:off x="0" y="152115"/>
                <a:ext cx="476746" cy="170477"/>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p:cNvGrpSpPr/>
            <p:nvPr/>
          </p:nvGrpSpPr>
          <p:grpSpPr>
            <a:xfrm rot="-5400000">
              <a:off x="12204488" y="4099821"/>
              <a:ext cx="6314413" cy="2140894"/>
              <a:chOff x="0" y="0"/>
              <a:chExt cx="953493" cy="323281"/>
            </a:xfrm>
          </p:grpSpPr>
          <p:sp>
            <p:nvSpPr>
              <p:cNvPr id="14" name="Freeform 14"/>
              <p:cNvSpPr/>
              <p:nvPr/>
            </p:nvSpPr>
            <p:spPr>
              <a:xfrm>
                <a:off x="0" y="0"/>
                <a:ext cx="953493" cy="323281"/>
              </a:xfrm>
              <a:custGeom>
                <a:avLst/>
                <a:gdLst/>
                <a:ahLst/>
                <a:cxnLst/>
                <a:rect l="l" t="t" r="r" b="b"/>
                <a:pathLst>
                  <a:path w="953493" h="323281">
                    <a:moveTo>
                      <a:pt x="953493" y="323281"/>
                    </a:moveTo>
                    <a:lnTo>
                      <a:pt x="0" y="323281"/>
                    </a:lnTo>
                    <a:lnTo>
                      <a:pt x="0" y="0"/>
                    </a:lnTo>
                    <a:lnTo>
                      <a:pt x="953493" y="323281"/>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p:cNvSpPr txBox="1"/>
              <p:nvPr/>
            </p:nvSpPr>
            <p:spPr>
              <a:xfrm>
                <a:off x="0" y="152115"/>
                <a:ext cx="476746" cy="170477"/>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16" name="Freeform 16"/>
          <p:cNvSpPr/>
          <p:nvPr/>
        </p:nvSpPr>
        <p:spPr>
          <a:xfrm rot="-340119">
            <a:off x="892746" y="6161188"/>
            <a:ext cx="3784474" cy="3856272"/>
          </a:xfrm>
          <a:custGeom>
            <a:avLst/>
            <a:gdLst/>
            <a:ahLst/>
            <a:cxnLst/>
            <a:rect l="l" t="t" r="r" b="b"/>
            <a:pathLst>
              <a:path w="3784474" h="3856272">
                <a:moveTo>
                  <a:pt x="0" y="0"/>
                </a:moveTo>
                <a:lnTo>
                  <a:pt x="3784474" y="0"/>
                </a:lnTo>
                <a:lnTo>
                  <a:pt x="3784474" y="3856272"/>
                </a:lnTo>
                <a:lnTo>
                  <a:pt x="0" y="3856272"/>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17"/>
          <p:cNvSpPr/>
          <p:nvPr/>
        </p:nvSpPr>
        <p:spPr>
          <a:xfrm rot="-687824">
            <a:off x="13392701" y="3744705"/>
            <a:ext cx="3956349" cy="3991273"/>
          </a:xfrm>
          <a:custGeom>
            <a:avLst/>
            <a:gdLst/>
            <a:ahLst/>
            <a:cxnLst/>
            <a:rect l="l" t="t" r="r" b="b"/>
            <a:pathLst>
              <a:path w="3956349" h="3991273">
                <a:moveTo>
                  <a:pt x="0" y="0"/>
                </a:moveTo>
                <a:lnTo>
                  <a:pt x="3956350" y="0"/>
                </a:lnTo>
                <a:lnTo>
                  <a:pt x="3956350" y="3991273"/>
                </a:lnTo>
                <a:lnTo>
                  <a:pt x="0" y="3991273"/>
                </a:lnTo>
                <a:lnTo>
                  <a:pt x="0" y="0"/>
                </a:lnTo>
                <a:close/>
              </a:path>
            </a:pathLst>
          </a:custGeom>
          <a:blipFill>
            <a:blip r:embed="rId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8"/>
          <p:cNvSpPr/>
          <p:nvPr/>
        </p:nvSpPr>
        <p:spPr>
          <a:xfrm>
            <a:off x="7712238" y="1345148"/>
            <a:ext cx="2863524" cy="204426"/>
          </a:xfrm>
          <a:custGeom>
            <a:avLst/>
            <a:gdLst/>
            <a:ahLst/>
            <a:cxnLst/>
            <a:rect l="l" t="t" r="r" b="b"/>
            <a:pathLst>
              <a:path w="2863524" h="204426">
                <a:moveTo>
                  <a:pt x="0" y="0"/>
                </a:moveTo>
                <a:lnTo>
                  <a:pt x="2863524" y="0"/>
                </a:lnTo>
                <a:lnTo>
                  <a:pt x="2863524" y="204425"/>
                </a:lnTo>
                <a:lnTo>
                  <a:pt x="0" y="20442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p:cNvSpPr txBox="1"/>
          <p:nvPr/>
        </p:nvSpPr>
        <p:spPr>
          <a:xfrm>
            <a:off x="9783964" y="3063051"/>
            <a:ext cx="4150752"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Ditt namn</a:t>
            </a:r>
          </a:p>
        </p:txBody>
      </p:sp>
      <p:sp>
        <p:nvSpPr>
          <p:cNvPr id="20" name="TextBox 20"/>
          <p:cNvSpPr txBox="1"/>
          <p:nvPr/>
        </p:nvSpPr>
        <p:spPr>
          <a:xfrm>
            <a:off x="3521635" y="4045148"/>
            <a:ext cx="4150752"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Din address</a:t>
            </a:r>
          </a:p>
        </p:txBody>
      </p:sp>
      <p:sp>
        <p:nvSpPr>
          <p:cNvPr id="21" name="TextBox 21"/>
          <p:cNvSpPr txBox="1"/>
          <p:nvPr/>
        </p:nvSpPr>
        <p:spPr>
          <a:xfrm>
            <a:off x="8522618" y="4246285"/>
            <a:ext cx="4150752"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Lösenord</a:t>
            </a:r>
          </a:p>
        </p:txBody>
      </p:sp>
      <p:sp>
        <p:nvSpPr>
          <p:cNvPr id="22" name="TextBox 22"/>
          <p:cNvSpPr txBox="1"/>
          <p:nvPr/>
        </p:nvSpPr>
        <p:spPr>
          <a:xfrm>
            <a:off x="5468199" y="5585402"/>
            <a:ext cx="4150752"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Betalningsinformation</a:t>
            </a:r>
          </a:p>
        </p:txBody>
      </p:sp>
      <p:sp>
        <p:nvSpPr>
          <p:cNvPr id="23" name="TextBox 23"/>
          <p:cNvSpPr txBox="1"/>
          <p:nvPr/>
        </p:nvSpPr>
        <p:spPr>
          <a:xfrm>
            <a:off x="9531666" y="6338572"/>
            <a:ext cx="2884650"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Besökta sidor</a:t>
            </a:r>
          </a:p>
        </p:txBody>
      </p:sp>
      <p:sp>
        <p:nvSpPr>
          <p:cNvPr id="24" name="TextBox 24"/>
          <p:cNvSpPr txBox="1"/>
          <p:nvPr/>
        </p:nvSpPr>
        <p:spPr>
          <a:xfrm>
            <a:off x="6073874" y="7340256"/>
            <a:ext cx="2911589" cy="361950"/>
          </a:xfrm>
          <a:prstGeom prst="rect">
            <a:avLst/>
          </a:prstGeom>
        </p:spPr>
        <p:txBody>
          <a:bodyPr lIns="0" tIns="0" rIns="0" bIns="0" rtlCol="0" anchor="t">
            <a:spAutoFit/>
          </a:bodyPr>
          <a:lstStyle/>
          <a:p>
            <a:pPr marL="0" marR="0" lvl="0" indent="0" algn="ctr" defTabSz="914400" rtl="0" eaLnBrk="1" fontAlgn="auto" latinLnBrk="0" hangingPunct="1">
              <a:lnSpc>
                <a:spcPts val="2845"/>
              </a:lnSpc>
              <a:spcBef>
                <a:spcPts val="0"/>
              </a:spcBef>
              <a:spcAft>
                <a:spcPts val="0"/>
              </a:spcAft>
              <a:buClrTx/>
              <a:buSzTx/>
              <a:buFontTx/>
              <a:buNone/>
              <a:tabLst/>
              <a:defRPr/>
            </a:pPr>
            <a:r>
              <a:rPr kumimoji="0" lang="en-US" sz="2370" b="1" i="0" u="none" strike="noStrike" kern="1200" cap="none" spc="0" normalizeH="0" baseline="0" noProof="0">
                <a:ln>
                  <a:noFill/>
                </a:ln>
                <a:solidFill>
                  <a:srgbClr val="682241"/>
                </a:solidFill>
                <a:effectLst/>
                <a:uLnTx/>
                <a:uFillTx/>
                <a:latin typeface="Work Sans Bold"/>
                <a:ea typeface="Work Sans Bold"/>
                <a:cs typeface="Work Sans Bold"/>
                <a:sym typeface="Work Sans Bold"/>
              </a:rPr>
              <a:t>Online Varukorg</a:t>
            </a:r>
          </a:p>
        </p:txBody>
      </p:sp>
      <p:sp>
        <p:nvSpPr>
          <p:cNvPr id="25" name="Freeform 25"/>
          <p:cNvSpPr/>
          <p:nvPr/>
        </p:nvSpPr>
        <p:spPr>
          <a:xfrm rot="1566793" flipH="1">
            <a:off x="12209270" y="3480883"/>
            <a:ext cx="1811117" cy="831124"/>
          </a:xfrm>
          <a:custGeom>
            <a:avLst/>
            <a:gdLst/>
            <a:ahLst/>
            <a:cxnLst/>
            <a:rect l="l" t="t" r="r" b="b"/>
            <a:pathLst>
              <a:path w="1811117" h="831124">
                <a:moveTo>
                  <a:pt x="1811117" y="0"/>
                </a:moveTo>
                <a:lnTo>
                  <a:pt x="0" y="0"/>
                </a:lnTo>
                <a:lnTo>
                  <a:pt x="0" y="831124"/>
                </a:lnTo>
                <a:lnTo>
                  <a:pt x="1811117" y="831124"/>
                </a:lnTo>
                <a:lnTo>
                  <a:pt x="1811117"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6"/>
          <p:cNvSpPr/>
          <p:nvPr/>
        </p:nvSpPr>
        <p:spPr>
          <a:xfrm rot="102068" flipH="1">
            <a:off x="11110166" y="4315576"/>
            <a:ext cx="1991536" cy="913919"/>
          </a:xfrm>
          <a:custGeom>
            <a:avLst/>
            <a:gdLst/>
            <a:ahLst/>
            <a:cxnLst/>
            <a:rect l="l" t="t" r="r" b="b"/>
            <a:pathLst>
              <a:path w="1991536" h="913919">
                <a:moveTo>
                  <a:pt x="1991536" y="0"/>
                </a:moveTo>
                <a:lnTo>
                  <a:pt x="0" y="0"/>
                </a:lnTo>
                <a:lnTo>
                  <a:pt x="0" y="913919"/>
                </a:lnTo>
                <a:lnTo>
                  <a:pt x="1991536" y="913919"/>
                </a:lnTo>
                <a:lnTo>
                  <a:pt x="1991536"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27"/>
          <p:cNvSpPr/>
          <p:nvPr/>
        </p:nvSpPr>
        <p:spPr>
          <a:xfrm rot="9083868" flipH="1" flipV="1">
            <a:off x="4182455" y="5843698"/>
            <a:ext cx="1733096" cy="795321"/>
          </a:xfrm>
          <a:custGeom>
            <a:avLst/>
            <a:gdLst/>
            <a:ahLst/>
            <a:cxnLst/>
            <a:rect l="l" t="t" r="r" b="b"/>
            <a:pathLst>
              <a:path w="1733096" h="795321">
                <a:moveTo>
                  <a:pt x="1733096" y="795320"/>
                </a:moveTo>
                <a:lnTo>
                  <a:pt x="0" y="795320"/>
                </a:lnTo>
                <a:lnTo>
                  <a:pt x="0" y="0"/>
                </a:lnTo>
                <a:lnTo>
                  <a:pt x="1733096" y="0"/>
                </a:lnTo>
                <a:lnTo>
                  <a:pt x="1733096" y="79532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Freeform 28"/>
          <p:cNvSpPr/>
          <p:nvPr/>
        </p:nvSpPr>
        <p:spPr>
          <a:xfrm rot="7956363" flipH="1" flipV="1">
            <a:off x="3022033" y="4859488"/>
            <a:ext cx="2196825" cy="1008127"/>
          </a:xfrm>
          <a:custGeom>
            <a:avLst/>
            <a:gdLst/>
            <a:ahLst/>
            <a:cxnLst/>
            <a:rect l="l" t="t" r="r" b="b"/>
            <a:pathLst>
              <a:path w="2196825" h="1008127">
                <a:moveTo>
                  <a:pt x="2196825" y="1008127"/>
                </a:moveTo>
                <a:lnTo>
                  <a:pt x="0" y="1008127"/>
                </a:lnTo>
                <a:lnTo>
                  <a:pt x="0" y="0"/>
                </a:lnTo>
                <a:lnTo>
                  <a:pt x="2196825" y="0"/>
                </a:lnTo>
                <a:lnTo>
                  <a:pt x="2196825" y="1008127"/>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Freeform 29"/>
          <p:cNvSpPr/>
          <p:nvPr/>
        </p:nvSpPr>
        <p:spPr>
          <a:xfrm rot="-922013" flipH="1" flipV="1">
            <a:off x="12012756" y="6135058"/>
            <a:ext cx="1321227" cy="606313"/>
          </a:xfrm>
          <a:custGeom>
            <a:avLst/>
            <a:gdLst/>
            <a:ahLst/>
            <a:cxnLst/>
            <a:rect l="l" t="t" r="r" b="b"/>
            <a:pathLst>
              <a:path w="1321227" h="606313">
                <a:moveTo>
                  <a:pt x="1321227" y="606314"/>
                </a:moveTo>
                <a:lnTo>
                  <a:pt x="0" y="606314"/>
                </a:lnTo>
                <a:lnTo>
                  <a:pt x="0" y="0"/>
                </a:lnTo>
                <a:lnTo>
                  <a:pt x="1321227" y="0"/>
                </a:lnTo>
                <a:lnTo>
                  <a:pt x="1321227" y="606314"/>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Freeform 30"/>
          <p:cNvSpPr/>
          <p:nvPr/>
        </p:nvSpPr>
        <p:spPr>
          <a:xfrm rot="-275588" flipV="1">
            <a:off x="4721468" y="7379710"/>
            <a:ext cx="1661709" cy="762561"/>
          </a:xfrm>
          <a:custGeom>
            <a:avLst/>
            <a:gdLst/>
            <a:ahLst/>
            <a:cxnLst/>
            <a:rect l="l" t="t" r="r" b="b"/>
            <a:pathLst>
              <a:path w="1661709" h="762561">
                <a:moveTo>
                  <a:pt x="0" y="762561"/>
                </a:moveTo>
                <a:lnTo>
                  <a:pt x="1661708" y="762561"/>
                </a:lnTo>
                <a:lnTo>
                  <a:pt x="1661708" y="0"/>
                </a:lnTo>
                <a:lnTo>
                  <a:pt x="0" y="0"/>
                </a:lnTo>
                <a:lnTo>
                  <a:pt x="0" y="762561"/>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Freeform 31"/>
          <p:cNvSpPr/>
          <p:nvPr/>
        </p:nvSpPr>
        <p:spPr>
          <a:xfrm>
            <a:off x="11574676" y="2503723"/>
            <a:ext cx="531258" cy="621000"/>
          </a:xfrm>
          <a:custGeom>
            <a:avLst/>
            <a:gdLst/>
            <a:ahLst/>
            <a:cxnLst/>
            <a:rect l="l" t="t" r="r" b="b"/>
            <a:pathLst>
              <a:path w="531258" h="621000">
                <a:moveTo>
                  <a:pt x="0" y="0"/>
                </a:moveTo>
                <a:lnTo>
                  <a:pt x="531258" y="0"/>
                </a:lnTo>
                <a:lnTo>
                  <a:pt x="531258" y="621000"/>
                </a:lnTo>
                <a:lnTo>
                  <a:pt x="0" y="621000"/>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Freeform 32"/>
          <p:cNvSpPr/>
          <p:nvPr/>
        </p:nvSpPr>
        <p:spPr>
          <a:xfrm>
            <a:off x="10327992" y="3792864"/>
            <a:ext cx="495540" cy="529670"/>
          </a:xfrm>
          <a:custGeom>
            <a:avLst/>
            <a:gdLst/>
            <a:ahLst/>
            <a:cxnLst/>
            <a:rect l="l" t="t" r="r" b="b"/>
            <a:pathLst>
              <a:path w="495540" h="529670">
                <a:moveTo>
                  <a:pt x="0" y="0"/>
                </a:moveTo>
                <a:lnTo>
                  <a:pt x="495540" y="0"/>
                </a:lnTo>
                <a:lnTo>
                  <a:pt x="495540" y="529670"/>
                </a:lnTo>
                <a:lnTo>
                  <a:pt x="0" y="529670"/>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Freeform 33"/>
          <p:cNvSpPr/>
          <p:nvPr/>
        </p:nvSpPr>
        <p:spPr>
          <a:xfrm>
            <a:off x="5348868" y="3587308"/>
            <a:ext cx="406908" cy="470391"/>
          </a:xfrm>
          <a:custGeom>
            <a:avLst/>
            <a:gdLst/>
            <a:ahLst/>
            <a:cxnLst/>
            <a:rect l="l" t="t" r="r" b="b"/>
            <a:pathLst>
              <a:path w="406908" h="470391">
                <a:moveTo>
                  <a:pt x="0" y="0"/>
                </a:moveTo>
                <a:lnTo>
                  <a:pt x="406908" y="0"/>
                </a:lnTo>
                <a:lnTo>
                  <a:pt x="406908" y="470391"/>
                </a:lnTo>
                <a:lnTo>
                  <a:pt x="0" y="470391"/>
                </a:lnTo>
                <a:lnTo>
                  <a:pt x="0" y="0"/>
                </a:lnTo>
                <a:close/>
              </a:path>
            </a:pathLst>
          </a:custGeom>
          <a:blipFill>
            <a:blip r:embed="rId12"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Freeform 34"/>
          <p:cNvSpPr/>
          <p:nvPr/>
        </p:nvSpPr>
        <p:spPr>
          <a:xfrm>
            <a:off x="7261769" y="5032930"/>
            <a:ext cx="535800" cy="561997"/>
          </a:xfrm>
          <a:custGeom>
            <a:avLst/>
            <a:gdLst/>
            <a:ahLst/>
            <a:cxnLst/>
            <a:rect l="l" t="t" r="r" b="b"/>
            <a:pathLst>
              <a:path w="535800" h="561997">
                <a:moveTo>
                  <a:pt x="0" y="0"/>
                </a:moveTo>
                <a:lnTo>
                  <a:pt x="535800" y="0"/>
                </a:lnTo>
                <a:lnTo>
                  <a:pt x="535800" y="561997"/>
                </a:lnTo>
                <a:lnTo>
                  <a:pt x="0" y="561997"/>
                </a:lnTo>
                <a:lnTo>
                  <a:pt x="0" y="0"/>
                </a:lnTo>
                <a:close/>
              </a:path>
            </a:pathLst>
          </a:custGeom>
          <a:blipFill>
            <a:blip r:embed="rId1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Freeform 35"/>
          <p:cNvSpPr/>
          <p:nvPr/>
        </p:nvSpPr>
        <p:spPr>
          <a:xfrm>
            <a:off x="7207355" y="6788146"/>
            <a:ext cx="644627" cy="613021"/>
          </a:xfrm>
          <a:custGeom>
            <a:avLst/>
            <a:gdLst/>
            <a:ahLst/>
            <a:cxnLst/>
            <a:rect l="l" t="t" r="r" b="b"/>
            <a:pathLst>
              <a:path w="644627" h="613021">
                <a:moveTo>
                  <a:pt x="0" y="0"/>
                </a:moveTo>
                <a:lnTo>
                  <a:pt x="644627" y="0"/>
                </a:lnTo>
                <a:lnTo>
                  <a:pt x="644627" y="613022"/>
                </a:lnTo>
                <a:lnTo>
                  <a:pt x="0" y="613022"/>
                </a:lnTo>
                <a:lnTo>
                  <a:pt x="0" y="0"/>
                </a:lnTo>
                <a:close/>
              </a:path>
            </a:pathLst>
          </a:custGeom>
          <a:blipFill>
            <a:blip r:embed="rId1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Freeform 36"/>
          <p:cNvSpPr/>
          <p:nvPr/>
        </p:nvSpPr>
        <p:spPr>
          <a:xfrm rot="1685999">
            <a:off x="10505515" y="5675203"/>
            <a:ext cx="724372" cy="719545"/>
          </a:xfrm>
          <a:custGeom>
            <a:avLst/>
            <a:gdLst/>
            <a:ahLst/>
            <a:cxnLst/>
            <a:rect l="l" t="t" r="r" b="b"/>
            <a:pathLst>
              <a:path w="724372" h="719545">
                <a:moveTo>
                  <a:pt x="0" y="254071"/>
                </a:moveTo>
                <a:lnTo>
                  <a:pt x="475832" y="0"/>
                </a:lnTo>
                <a:lnTo>
                  <a:pt x="724372" y="465474"/>
                </a:lnTo>
                <a:lnTo>
                  <a:pt x="248540" y="719545"/>
                </a:lnTo>
                <a:lnTo>
                  <a:pt x="0" y="254071"/>
                </a:lnTo>
                <a:close/>
              </a:path>
            </a:pathLst>
          </a:custGeom>
          <a:blipFill>
            <a:blip r:embed="rId15"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7" name="Group 37"/>
          <p:cNvGrpSpPr/>
          <p:nvPr/>
        </p:nvGrpSpPr>
        <p:grpSpPr>
          <a:xfrm>
            <a:off x="4513185" y="2685076"/>
            <a:ext cx="9261630" cy="5024369"/>
            <a:chOff x="0" y="0"/>
            <a:chExt cx="12348841" cy="6699159"/>
          </a:xfrm>
        </p:grpSpPr>
        <p:sp>
          <p:nvSpPr>
            <p:cNvPr id="38" name="Freeform 38"/>
            <p:cNvSpPr/>
            <p:nvPr/>
          </p:nvSpPr>
          <p:spPr>
            <a:xfrm>
              <a:off x="2711799" y="0"/>
              <a:ext cx="9637041" cy="6699159"/>
            </a:xfrm>
            <a:custGeom>
              <a:avLst/>
              <a:gdLst/>
              <a:ahLst/>
              <a:cxnLst/>
              <a:rect l="l" t="t" r="r" b="b"/>
              <a:pathLst>
                <a:path w="9637041" h="6699159">
                  <a:moveTo>
                    <a:pt x="0" y="0"/>
                  </a:moveTo>
                  <a:lnTo>
                    <a:pt x="9637042" y="0"/>
                  </a:lnTo>
                  <a:lnTo>
                    <a:pt x="9637042" y="6699159"/>
                  </a:lnTo>
                  <a:lnTo>
                    <a:pt x="0" y="6699159"/>
                  </a:lnTo>
                  <a:lnTo>
                    <a:pt x="0" y="0"/>
                  </a:lnTo>
                  <a:close/>
                </a:path>
              </a:pathLst>
            </a:custGeom>
            <a:blipFill>
              <a:blip r:embed="rId16"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9" name="Freeform 39"/>
            <p:cNvSpPr/>
            <p:nvPr/>
          </p:nvSpPr>
          <p:spPr>
            <a:xfrm>
              <a:off x="2474285" y="0"/>
              <a:ext cx="324184" cy="6699159"/>
            </a:xfrm>
            <a:custGeom>
              <a:avLst/>
              <a:gdLst/>
              <a:ahLst/>
              <a:cxnLst/>
              <a:rect l="l" t="t" r="r" b="b"/>
              <a:pathLst>
                <a:path w="324184" h="6699159">
                  <a:moveTo>
                    <a:pt x="0" y="0"/>
                  </a:moveTo>
                  <a:lnTo>
                    <a:pt x="324184" y="0"/>
                  </a:lnTo>
                  <a:lnTo>
                    <a:pt x="324184" y="6699159"/>
                  </a:lnTo>
                  <a:lnTo>
                    <a:pt x="0" y="6699159"/>
                  </a:lnTo>
                  <a:lnTo>
                    <a:pt x="0" y="0"/>
                  </a:lnTo>
                  <a:close/>
                </a:path>
              </a:pathLst>
            </a:custGeom>
            <a:blipFill>
              <a:blip r:embed="rId1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0" name="Freeform 40"/>
            <p:cNvSpPr/>
            <p:nvPr/>
          </p:nvSpPr>
          <p:spPr>
            <a:xfrm>
              <a:off x="2312193" y="0"/>
              <a:ext cx="324184" cy="6699159"/>
            </a:xfrm>
            <a:custGeom>
              <a:avLst/>
              <a:gdLst/>
              <a:ahLst/>
              <a:cxnLst/>
              <a:rect l="l" t="t" r="r" b="b"/>
              <a:pathLst>
                <a:path w="324184" h="6699159">
                  <a:moveTo>
                    <a:pt x="0" y="0"/>
                  </a:moveTo>
                  <a:lnTo>
                    <a:pt x="324184" y="0"/>
                  </a:lnTo>
                  <a:lnTo>
                    <a:pt x="324184" y="6699159"/>
                  </a:lnTo>
                  <a:lnTo>
                    <a:pt x="0" y="6699159"/>
                  </a:lnTo>
                  <a:lnTo>
                    <a:pt x="0" y="0"/>
                  </a:lnTo>
                  <a:close/>
                </a:path>
              </a:pathLst>
            </a:custGeom>
            <a:blipFill>
              <a:blip r:embed="rId1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1" name="Freeform 41"/>
            <p:cNvSpPr/>
            <p:nvPr/>
          </p:nvSpPr>
          <p:spPr>
            <a:xfrm>
              <a:off x="2194704" y="0"/>
              <a:ext cx="324184" cy="6699159"/>
            </a:xfrm>
            <a:custGeom>
              <a:avLst/>
              <a:gdLst/>
              <a:ahLst/>
              <a:cxnLst/>
              <a:rect l="l" t="t" r="r" b="b"/>
              <a:pathLst>
                <a:path w="324184" h="6699159">
                  <a:moveTo>
                    <a:pt x="0" y="0"/>
                  </a:moveTo>
                  <a:lnTo>
                    <a:pt x="324184" y="0"/>
                  </a:lnTo>
                  <a:lnTo>
                    <a:pt x="324184" y="6699159"/>
                  </a:lnTo>
                  <a:lnTo>
                    <a:pt x="0" y="6699159"/>
                  </a:lnTo>
                  <a:lnTo>
                    <a:pt x="0" y="0"/>
                  </a:lnTo>
                  <a:close/>
                </a:path>
              </a:pathLst>
            </a:custGeom>
            <a:blipFill>
              <a:blip r:embed="rId1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Freeform 42"/>
            <p:cNvSpPr/>
            <p:nvPr/>
          </p:nvSpPr>
          <p:spPr>
            <a:xfrm>
              <a:off x="2032612" y="0"/>
              <a:ext cx="324184" cy="6699159"/>
            </a:xfrm>
            <a:custGeom>
              <a:avLst/>
              <a:gdLst/>
              <a:ahLst/>
              <a:cxnLst/>
              <a:rect l="l" t="t" r="r" b="b"/>
              <a:pathLst>
                <a:path w="324184" h="6699159">
                  <a:moveTo>
                    <a:pt x="0" y="0"/>
                  </a:moveTo>
                  <a:lnTo>
                    <a:pt x="324184" y="0"/>
                  </a:lnTo>
                  <a:lnTo>
                    <a:pt x="324184" y="6699159"/>
                  </a:lnTo>
                  <a:lnTo>
                    <a:pt x="0" y="6699159"/>
                  </a:lnTo>
                  <a:lnTo>
                    <a:pt x="0" y="0"/>
                  </a:lnTo>
                  <a:close/>
                </a:path>
              </a:pathLst>
            </a:custGeom>
            <a:blipFill>
              <a:blip r:embed="rId1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3" name="Freeform 43"/>
            <p:cNvSpPr/>
            <p:nvPr/>
          </p:nvSpPr>
          <p:spPr>
            <a:xfrm>
              <a:off x="1748328" y="0"/>
              <a:ext cx="324184" cy="6699159"/>
            </a:xfrm>
            <a:custGeom>
              <a:avLst/>
              <a:gdLst/>
              <a:ahLst/>
              <a:cxnLst/>
              <a:rect l="l" t="t" r="r" b="b"/>
              <a:pathLst>
                <a:path w="324184" h="6699159">
                  <a:moveTo>
                    <a:pt x="0" y="0"/>
                  </a:moveTo>
                  <a:lnTo>
                    <a:pt x="324184" y="0"/>
                  </a:lnTo>
                  <a:lnTo>
                    <a:pt x="324184" y="6699159"/>
                  </a:lnTo>
                  <a:lnTo>
                    <a:pt x="0" y="6699159"/>
                  </a:lnTo>
                  <a:lnTo>
                    <a:pt x="0" y="0"/>
                  </a:lnTo>
                  <a:close/>
                </a:path>
              </a:pathLst>
            </a:custGeom>
            <a:blipFill>
              <a:blip r:embed="rId1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4" name="Freeform 44"/>
            <p:cNvSpPr/>
            <p:nvPr/>
          </p:nvSpPr>
          <p:spPr>
            <a:xfrm>
              <a:off x="1586235" y="0"/>
              <a:ext cx="324184" cy="6699159"/>
            </a:xfrm>
            <a:custGeom>
              <a:avLst/>
              <a:gdLst/>
              <a:ahLst/>
              <a:cxnLst/>
              <a:rect l="l" t="t" r="r" b="b"/>
              <a:pathLst>
                <a:path w="324184" h="6699159">
                  <a:moveTo>
                    <a:pt x="0" y="0"/>
                  </a:moveTo>
                  <a:lnTo>
                    <a:pt x="324185" y="0"/>
                  </a:lnTo>
                  <a:lnTo>
                    <a:pt x="324185" y="6699159"/>
                  </a:lnTo>
                  <a:lnTo>
                    <a:pt x="0" y="6699159"/>
                  </a:lnTo>
                  <a:lnTo>
                    <a:pt x="0" y="0"/>
                  </a:lnTo>
                  <a:close/>
                </a:path>
              </a:pathLst>
            </a:custGeom>
            <a:blipFill>
              <a:blip r:embed="rId1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5" name="Freeform 45"/>
            <p:cNvSpPr/>
            <p:nvPr/>
          </p:nvSpPr>
          <p:spPr>
            <a:xfrm>
              <a:off x="1468747" y="0"/>
              <a:ext cx="324184" cy="6699159"/>
            </a:xfrm>
            <a:custGeom>
              <a:avLst/>
              <a:gdLst/>
              <a:ahLst/>
              <a:cxnLst/>
              <a:rect l="l" t="t" r="r" b="b"/>
              <a:pathLst>
                <a:path w="324184" h="6699159">
                  <a:moveTo>
                    <a:pt x="0" y="0"/>
                  </a:moveTo>
                  <a:lnTo>
                    <a:pt x="324184" y="0"/>
                  </a:lnTo>
                  <a:lnTo>
                    <a:pt x="324184" y="6699159"/>
                  </a:lnTo>
                  <a:lnTo>
                    <a:pt x="0" y="6699159"/>
                  </a:lnTo>
                  <a:lnTo>
                    <a:pt x="0" y="0"/>
                  </a:lnTo>
                  <a:close/>
                </a:path>
              </a:pathLst>
            </a:custGeom>
            <a:blipFill>
              <a:blip r:embed="rId1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6" name="Freeform 46"/>
            <p:cNvSpPr/>
            <p:nvPr/>
          </p:nvSpPr>
          <p:spPr>
            <a:xfrm>
              <a:off x="1306655" y="0"/>
              <a:ext cx="324184" cy="6699159"/>
            </a:xfrm>
            <a:custGeom>
              <a:avLst/>
              <a:gdLst/>
              <a:ahLst/>
              <a:cxnLst/>
              <a:rect l="l" t="t" r="r" b="b"/>
              <a:pathLst>
                <a:path w="324184" h="6699159">
                  <a:moveTo>
                    <a:pt x="0" y="0"/>
                  </a:moveTo>
                  <a:lnTo>
                    <a:pt x="324184" y="0"/>
                  </a:lnTo>
                  <a:lnTo>
                    <a:pt x="324184" y="6699159"/>
                  </a:lnTo>
                  <a:lnTo>
                    <a:pt x="0" y="6699159"/>
                  </a:lnTo>
                  <a:lnTo>
                    <a:pt x="0" y="0"/>
                  </a:lnTo>
                  <a:close/>
                </a:path>
              </a:pathLst>
            </a:custGeom>
            <a:blipFill>
              <a:blip r:embed="rId1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7" name="Freeform 47"/>
            <p:cNvSpPr/>
            <p:nvPr/>
          </p:nvSpPr>
          <p:spPr>
            <a:xfrm>
              <a:off x="1167630" y="0"/>
              <a:ext cx="324184" cy="6699159"/>
            </a:xfrm>
            <a:custGeom>
              <a:avLst/>
              <a:gdLst/>
              <a:ahLst/>
              <a:cxnLst/>
              <a:rect l="l" t="t" r="r" b="b"/>
              <a:pathLst>
                <a:path w="324184" h="6699159">
                  <a:moveTo>
                    <a:pt x="0" y="0"/>
                  </a:moveTo>
                  <a:lnTo>
                    <a:pt x="324184" y="0"/>
                  </a:lnTo>
                  <a:lnTo>
                    <a:pt x="324184" y="6699159"/>
                  </a:lnTo>
                  <a:lnTo>
                    <a:pt x="0" y="6699159"/>
                  </a:lnTo>
                  <a:lnTo>
                    <a:pt x="0" y="0"/>
                  </a:lnTo>
                  <a:close/>
                </a:path>
              </a:pathLst>
            </a:custGeom>
            <a:blipFill>
              <a:blip r:embed="rId1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8" name="Freeform 48"/>
            <p:cNvSpPr/>
            <p:nvPr/>
          </p:nvSpPr>
          <p:spPr>
            <a:xfrm>
              <a:off x="1005538" y="0"/>
              <a:ext cx="324184" cy="6699159"/>
            </a:xfrm>
            <a:custGeom>
              <a:avLst/>
              <a:gdLst/>
              <a:ahLst/>
              <a:cxnLst/>
              <a:rect l="l" t="t" r="r" b="b"/>
              <a:pathLst>
                <a:path w="324184" h="6699159">
                  <a:moveTo>
                    <a:pt x="0" y="0"/>
                  </a:moveTo>
                  <a:lnTo>
                    <a:pt x="324184" y="0"/>
                  </a:lnTo>
                  <a:lnTo>
                    <a:pt x="324184" y="6699159"/>
                  </a:lnTo>
                  <a:lnTo>
                    <a:pt x="0" y="6699159"/>
                  </a:lnTo>
                  <a:lnTo>
                    <a:pt x="0" y="0"/>
                  </a:lnTo>
                  <a:close/>
                </a:path>
              </a:pathLst>
            </a:custGeom>
            <a:blipFill>
              <a:blip r:embed="rId1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9" name="Freeform 49"/>
            <p:cNvSpPr/>
            <p:nvPr/>
          </p:nvSpPr>
          <p:spPr>
            <a:xfrm>
              <a:off x="888049" y="0"/>
              <a:ext cx="324184" cy="6699159"/>
            </a:xfrm>
            <a:custGeom>
              <a:avLst/>
              <a:gdLst/>
              <a:ahLst/>
              <a:cxnLst/>
              <a:rect l="l" t="t" r="r" b="b"/>
              <a:pathLst>
                <a:path w="324184" h="6699159">
                  <a:moveTo>
                    <a:pt x="0" y="0"/>
                  </a:moveTo>
                  <a:lnTo>
                    <a:pt x="324185" y="0"/>
                  </a:lnTo>
                  <a:lnTo>
                    <a:pt x="324185" y="6699159"/>
                  </a:lnTo>
                  <a:lnTo>
                    <a:pt x="0" y="6699159"/>
                  </a:lnTo>
                  <a:lnTo>
                    <a:pt x="0" y="0"/>
                  </a:lnTo>
                  <a:close/>
                </a:path>
              </a:pathLst>
            </a:custGeom>
            <a:blipFill>
              <a:blip r:embed="rId1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50" name="Freeform 50"/>
            <p:cNvSpPr/>
            <p:nvPr/>
          </p:nvSpPr>
          <p:spPr>
            <a:xfrm>
              <a:off x="725957" y="0"/>
              <a:ext cx="324184" cy="6699159"/>
            </a:xfrm>
            <a:custGeom>
              <a:avLst/>
              <a:gdLst/>
              <a:ahLst/>
              <a:cxnLst/>
              <a:rect l="l" t="t" r="r" b="b"/>
              <a:pathLst>
                <a:path w="324184" h="6699159">
                  <a:moveTo>
                    <a:pt x="0" y="0"/>
                  </a:moveTo>
                  <a:lnTo>
                    <a:pt x="324185" y="0"/>
                  </a:lnTo>
                  <a:lnTo>
                    <a:pt x="324185" y="6699159"/>
                  </a:lnTo>
                  <a:lnTo>
                    <a:pt x="0" y="6699159"/>
                  </a:lnTo>
                  <a:lnTo>
                    <a:pt x="0" y="0"/>
                  </a:lnTo>
                  <a:close/>
                </a:path>
              </a:pathLst>
            </a:custGeom>
            <a:blipFill>
              <a:blip r:embed="rId1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51" name="Freeform 51"/>
            <p:cNvSpPr/>
            <p:nvPr/>
          </p:nvSpPr>
          <p:spPr>
            <a:xfrm>
              <a:off x="441673" y="0"/>
              <a:ext cx="324184" cy="6699159"/>
            </a:xfrm>
            <a:custGeom>
              <a:avLst/>
              <a:gdLst/>
              <a:ahLst/>
              <a:cxnLst/>
              <a:rect l="l" t="t" r="r" b="b"/>
              <a:pathLst>
                <a:path w="324184" h="6699159">
                  <a:moveTo>
                    <a:pt x="0" y="0"/>
                  </a:moveTo>
                  <a:lnTo>
                    <a:pt x="324184" y="0"/>
                  </a:lnTo>
                  <a:lnTo>
                    <a:pt x="324184" y="6699159"/>
                  </a:lnTo>
                  <a:lnTo>
                    <a:pt x="0" y="6699159"/>
                  </a:lnTo>
                  <a:lnTo>
                    <a:pt x="0" y="0"/>
                  </a:lnTo>
                  <a:close/>
                </a:path>
              </a:pathLst>
            </a:custGeom>
            <a:blipFill>
              <a:blip r:embed="rId1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52" name="Freeform 52"/>
            <p:cNvSpPr/>
            <p:nvPr/>
          </p:nvSpPr>
          <p:spPr>
            <a:xfrm>
              <a:off x="279581" y="0"/>
              <a:ext cx="324184" cy="6699159"/>
            </a:xfrm>
            <a:custGeom>
              <a:avLst/>
              <a:gdLst/>
              <a:ahLst/>
              <a:cxnLst/>
              <a:rect l="l" t="t" r="r" b="b"/>
              <a:pathLst>
                <a:path w="324184" h="6699159">
                  <a:moveTo>
                    <a:pt x="0" y="0"/>
                  </a:moveTo>
                  <a:lnTo>
                    <a:pt x="324184" y="0"/>
                  </a:lnTo>
                  <a:lnTo>
                    <a:pt x="324184" y="6699159"/>
                  </a:lnTo>
                  <a:lnTo>
                    <a:pt x="0" y="6699159"/>
                  </a:lnTo>
                  <a:lnTo>
                    <a:pt x="0" y="0"/>
                  </a:lnTo>
                  <a:close/>
                </a:path>
              </a:pathLst>
            </a:custGeom>
            <a:blipFill>
              <a:blip r:embed="rId1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53" name="Freeform 53"/>
            <p:cNvSpPr/>
            <p:nvPr/>
          </p:nvSpPr>
          <p:spPr>
            <a:xfrm>
              <a:off x="162092" y="0"/>
              <a:ext cx="324184" cy="6699159"/>
            </a:xfrm>
            <a:custGeom>
              <a:avLst/>
              <a:gdLst/>
              <a:ahLst/>
              <a:cxnLst/>
              <a:rect l="l" t="t" r="r" b="b"/>
              <a:pathLst>
                <a:path w="324184" h="6699159">
                  <a:moveTo>
                    <a:pt x="0" y="0"/>
                  </a:moveTo>
                  <a:lnTo>
                    <a:pt x="324184" y="0"/>
                  </a:lnTo>
                  <a:lnTo>
                    <a:pt x="324184" y="6699159"/>
                  </a:lnTo>
                  <a:lnTo>
                    <a:pt x="0" y="6699159"/>
                  </a:lnTo>
                  <a:lnTo>
                    <a:pt x="0" y="0"/>
                  </a:lnTo>
                  <a:close/>
                </a:path>
              </a:pathLst>
            </a:custGeom>
            <a:blipFill>
              <a:blip r:embed="rId1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54" name="Freeform 54"/>
            <p:cNvSpPr/>
            <p:nvPr/>
          </p:nvSpPr>
          <p:spPr>
            <a:xfrm>
              <a:off x="0" y="0"/>
              <a:ext cx="324184" cy="6699159"/>
            </a:xfrm>
            <a:custGeom>
              <a:avLst/>
              <a:gdLst/>
              <a:ahLst/>
              <a:cxnLst/>
              <a:rect l="l" t="t" r="r" b="b"/>
              <a:pathLst>
                <a:path w="324184" h="6699159">
                  <a:moveTo>
                    <a:pt x="0" y="0"/>
                  </a:moveTo>
                  <a:lnTo>
                    <a:pt x="324184" y="0"/>
                  </a:lnTo>
                  <a:lnTo>
                    <a:pt x="324184" y="6699159"/>
                  </a:lnTo>
                  <a:lnTo>
                    <a:pt x="0" y="6699159"/>
                  </a:lnTo>
                  <a:lnTo>
                    <a:pt x="0" y="0"/>
                  </a:lnTo>
                  <a:close/>
                </a:path>
              </a:pathLst>
            </a:custGeom>
            <a:blipFill>
              <a:blip r:embed="rId1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55" name="Freeform 55"/>
            <p:cNvSpPr/>
            <p:nvPr/>
          </p:nvSpPr>
          <p:spPr>
            <a:xfrm>
              <a:off x="318827" y="560637"/>
              <a:ext cx="2346571" cy="472247"/>
            </a:xfrm>
            <a:custGeom>
              <a:avLst/>
              <a:gdLst/>
              <a:ahLst/>
              <a:cxnLst/>
              <a:rect l="l" t="t" r="r" b="b"/>
              <a:pathLst>
                <a:path w="2346571" h="472247">
                  <a:moveTo>
                    <a:pt x="0" y="0"/>
                  </a:moveTo>
                  <a:lnTo>
                    <a:pt x="2346571" y="0"/>
                  </a:lnTo>
                  <a:lnTo>
                    <a:pt x="2346571" y="472247"/>
                  </a:lnTo>
                  <a:lnTo>
                    <a:pt x="0" y="472247"/>
                  </a:lnTo>
                  <a:lnTo>
                    <a:pt x="0" y="0"/>
                  </a:lnTo>
                  <a:close/>
                </a:path>
              </a:pathLst>
            </a:custGeom>
            <a:blipFill>
              <a:blip r:embed="rId18"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56" name="Freeform 56"/>
            <p:cNvSpPr/>
            <p:nvPr/>
          </p:nvSpPr>
          <p:spPr>
            <a:xfrm>
              <a:off x="1067520" y="1188221"/>
              <a:ext cx="1764349" cy="992446"/>
            </a:xfrm>
            <a:custGeom>
              <a:avLst/>
              <a:gdLst/>
              <a:ahLst/>
              <a:cxnLst/>
              <a:rect l="l" t="t" r="r" b="b"/>
              <a:pathLst>
                <a:path w="1764349" h="992446">
                  <a:moveTo>
                    <a:pt x="0" y="0"/>
                  </a:moveTo>
                  <a:lnTo>
                    <a:pt x="1764350" y="0"/>
                  </a:lnTo>
                  <a:lnTo>
                    <a:pt x="1764350" y="992447"/>
                  </a:lnTo>
                  <a:lnTo>
                    <a:pt x="0" y="992447"/>
                  </a:lnTo>
                  <a:lnTo>
                    <a:pt x="0" y="0"/>
                  </a:lnTo>
                  <a:close/>
                </a:path>
              </a:pathLst>
            </a:custGeom>
            <a:blipFill>
              <a:blip r:embed="rId19"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57" name="Freeform 57"/>
            <p:cNvSpPr/>
            <p:nvPr/>
          </p:nvSpPr>
          <p:spPr>
            <a:xfrm>
              <a:off x="389760" y="1341250"/>
              <a:ext cx="563920" cy="563920"/>
            </a:xfrm>
            <a:custGeom>
              <a:avLst/>
              <a:gdLst/>
              <a:ahLst/>
              <a:cxnLst/>
              <a:rect l="l" t="t" r="r" b="b"/>
              <a:pathLst>
                <a:path w="563920" h="563920">
                  <a:moveTo>
                    <a:pt x="0" y="0"/>
                  </a:moveTo>
                  <a:lnTo>
                    <a:pt x="563920" y="0"/>
                  </a:lnTo>
                  <a:lnTo>
                    <a:pt x="563920" y="563919"/>
                  </a:lnTo>
                  <a:lnTo>
                    <a:pt x="0" y="563919"/>
                  </a:lnTo>
                  <a:lnTo>
                    <a:pt x="0" y="0"/>
                  </a:lnTo>
                  <a:close/>
                </a:path>
              </a:pathLst>
            </a:custGeom>
            <a:blipFill>
              <a:blip r:embed="rId20"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8" name="TextBox 58"/>
          <p:cNvSpPr txBox="1"/>
          <p:nvPr/>
        </p:nvSpPr>
        <p:spPr>
          <a:xfrm>
            <a:off x="6461962" y="727710"/>
            <a:ext cx="5452819" cy="64008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VAD ÄR COOKIES?</a:t>
            </a:r>
          </a:p>
        </p:txBody>
      </p:sp>
      <p:grpSp>
        <p:nvGrpSpPr>
          <p:cNvPr id="59" name="Group 59"/>
          <p:cNvGrpSpPr/>
          <p:nvPr/>
        </p:nvGrpSpPr>
        <p:grpSpPr>
          <a:xfrm>
            <a:off x="819332" y="1463298"/>
            <a:ext cx="1333287" cy="1491832"/>
            <a:chOff x="0" y="0"/>
            <a:chExt cx="1777716" cy="1989109"/>
          </a:xfrm>
        </p:grpSpPr>
        <p:sp>
          <p:nvSpPr>
            <p:cNvPr id="60" name="Freeform 60"/>
            <p:cNvSpPr/>
            <p:nvPr/>
          </p:nvSpPr>
          <p:spPr>
            <a:xfrm>
              <a:off x="0" y="657401"/>
              <a:ext cx="1393786" cy="1331708"/>
            </a:xfrm>
            <a:custGeom>
              <a:avLst/>
              <a:gdLst/>
              <a:ahLst/>
              <a:cxnLst/>
              <a:rect l="l" t="t" r="r" b="b"/>
              <a:pathLst>
                <a:path w="1393786" h="1331708">
                  <a:moveTo>
                    <a:pt x="0" y="0"/>
                  </a:moveTo>
                  <a:lnTo>
                    <a:pt x="1393786" y="0"/>
                  </a:lnTo>
                  <a:lnTo>
                    <a:pt x="1393786" y="1331708"/>
                  </a:lnTo>
                  <a:lnTo>
                    <a:pt x="0" y="1331708"/>
                  </a:lnTo>
                  <a:lnTo>
                    <a:pt x="0" y="0"/>
                  </a:lnTo>
                  <a:close/>
                </a:path>
              </a:pathLst>
            </a:custGeom>
            <a:blipFill>
              <a:blip r:embed="rId21"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61" name="TextBox 61"/>
            <p:cNvSpPr txBox="1"/>
            <p:nvPr/>
          </p:nvSpPr>
          <p:spPr>
            <a:xfrm>
              <a:off x="967753" y="153134"/>
              <a:ext cx="426033" cy="86614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sp>
          <p:nvSpPr>
            <p:cNvPr id="62" name="TextBox 62"/>
            <p:cNvSpPr txBox="1"/>
            <p:nvPr/>
          </p:nvSpPr>
          <p:spPr>
            <a:xfrm>
              <a:off x="967753" y="400859"/>
              <a:ext cx="426033" cy="866140"/>
            </a:xfrm>
            <a:prstGeom prst="rect">
              <a:avLst/>
            </a:prstGeom>
          </p:spPr>
          <p:txBody>
            <a:bodyPr lIns="0" tIns="0" rIns="0" bIns="0" rtlCol="0" anchor="t">
              <a:spAutoFit/>
            </a:bodyPr>
            <a:lstStyle/>
            <a:p>
              <a:pPr marL="0" marR="0" lvl="0" indent="0" algn="ctr" defTabSz="914400" rtl="0" eaLnBrk="1" fontAlgn="auto" latinLnBrk="0" hangingPunct="1">
                <a:lnSpc>
                  <a:spcPts val="4860"/>
                </a:lnSpc>
                <a:spcBef>
                  <a:spcPts val="0"/>
                </a:spcBef>
                <a:spcAft>
                  <a:spcPts val="0"/>
                </a:spcAft>
                <a:buClrTx/>
                <a:buSzTx/>
                <a:buFontTx/>
                <a:buNone/>
                <a:tabLst/>
                <a:defRPr/>
              </a:pPr>
              <a:r>
                <a:rPr kumimoji="0" lang="en-US" sz="4500"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sp>
          <p:nvSpPr>
            <p:cNvPr id="63" name="TextBox 63"/>
            <p:cNvSpPr txBox="1"/>
            <p:nvPr/>
          </p:nvSpPr>
          <p:spPr>
            <a:xfrm>
              <a:off x="1180770" y="57150"/>
              <a:ext cx="596947" cy="1209849"/>
            </a:xfrm>
            <a:prstGeom prst="rect">
              <a:avLst/>
            </a:prstGeom>
          </p:spPr>
          <p:txBody>
            <a:bodyPr lIns="0" tIns="0" rIns="0" bIns="0" rtlCol="0" anchor="t">
              <a:spAutoFit/>
            </a:bodyPr>
            <a:lstStyle/>
            <a:p>
              <a:pPr marL="0" marR="0" lvl="0" indent="0" algn="ctr" defTabSz="914400" rtl="0" eaLnBrk="1" fontAlgn="auto" latinLnBrk="0" hangingPunct="1">
                <a:lnSpc>
                  <a:spcPts val="6809"/>
                </a:lnSpc>
                <a:spcBef>
                  <a:spcPts val="0"/>
                </a:spcBef>
                <a:spcAft>
                  <a:spcPts val="0"/>
                </a:spcAft>
                <a:buClrTx/>
                <a:buSzTx/>
                <a:buFontTx/>
                <a:buNone/>
                <a:tabLst/>
                <a:defRPr/>
              </a:pPr>
              <a:r>
                <a:rPr kumimoji="0" lang="en-US" sz="6305" b="0" i="0" u="none" strike="noStrike" kern="1200" cap="none" spc="0" normalizeH="0" baseline="0" noProof="0">
                  <a:ln>
                    <a:noFill/>
                  </a:ln>
                  <a:solidFill>
                    <a:srgbClr val="AEC2D3"/>
                  </a:solidFill>
                  <a:effectLst/>
                  <a:uLnTx/>
                  <a:uFillTx/>
                  <a:latin typeface="Work Sans"/>
                  <a:ea typeface="Work Sans"/>
                  <a:cs typeface="Work Sans"/>
                  <a:sym typeface="Work Sans"/>
                </a:rPr>
                <a:t>.</a:t>
              </a:r>
            </a:p>
          </p:txBody>
        </p:sp>
      </p:grpSp>
      <p:sp>
        <p:nvSpPr>
          <p:cNvPr id="64" name="Freeform 64"/>
          <p:cNvSpPr/>
          <p:nvPr/>
        </p:nvSpPr>
        <p:spPr>
          <a:xfrm>
            <a:off x="14396637" y="9620250"/>
            <a:ext cx="2532885" cy="180821"/>
          </a:xfrm>
          <a:custGeom>
            <a:avLst/>
            <a:gdLst/>
            <a:ahLst/>
            <a:cxnLst/>
            <a:rect l="l" t="t" r="r" b="b"/>
            <a:pathLst>
              <a:path w="2532885" h="180821">
                <a:moveTo>
                  <a:pt x="0" y="0"/>
                </a:moveTo>
                <a:lnTo>
                  <a:pt x="2532885" y="0"/>
                </a:lnTo>
                <a:lnTo>
                  <a:pt x="2532885" y="180821"/>
                </a:lnTo>
                <a:lnTo>
                  <a:pt x="0" y="180821"/>
                </a:lnTo>
                <a:lnTo>
                  <a:pt x="0" y="0"/>
                </a:lnTo>
                <a:close/>
              </a:path>
            </a:pathLst>
          </a:custGeom>
          <a:blipFill>
            <a:blip>
              <a:extLst>
                <a:ext uri="{96DAC541-7B7A-43D3-8B79-37D633B846F1}">
                  <asvg:svgBlip xmlns:asvg="http://schemas.microsoft.com/office/drawing/2016/SVG/main" r:embed="rId2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65" name="TextBox 65"/>
          <p:cNvSpPr txBox="1"/>
          <p:nvPr/>
        </p:nvSpPr>
        <p:spPr>
          <a:xfrm>
            <a:off x="13508182" y="9248775"/>
            <a:ext cx="3906461" cy="371475"/>
          </a:xfrm>
          <a:prstGeom prst="rect">
            <a:avLst/>
          </a:prstGeom>
        </p:spPr>
        <p:txBody>
          <a:bodyPr lIns="0" tIns="0" rIns="0" bIns="0" rtlCol="0" anchor="t">
            <a:spAutoFit/>
          </a:bodyPr>
          <a:lstStyle/>
          <a:p>
            <a:pPr marL="0" marR="0" lvl="0" indent="0" algn="r" defTabSz="914400" rtl="0" eaLnBrk="1" fontAlgn="auto" latinLnBrk="0" hangingPunct="1">
              <a:lnSpc>
                <a:spcPts val="2879"/>
              </a:lnSpc>
              <a:spcBef>
                <a:spcPts val="0"/>
              </a:spcBef>
              <a:spcAft>
                <a:spcPts val="0"/>
              </a:spcAft>
              <a:buClrTx/>
              <a:buSzTx/>
              <a:buFontTx/>
              <a:buNone/>
              <a:tabLst/>
              <a:defRPr/>
            </a:pPr>
            <a:r>
              <a:rPr kumimoji="0" lang="en-US" sz="2400" b="0" i="0" u="none" strike="noStrike" kern="1200" cap="none" spc="0" normalizeH="0" baseline="0" noProof="0">
                <a:ln>
                  <a:noFill/>
                </a:ln>
                <a:solidFill>
                  <a:srgbClr val="B0C198"/>
                </a:solidFill>
                <a:effectLst/>
                <a:uLnTx/>
                <a:uFillTx/>
                <a:latin typeface="Work Sans"/>
                <a:ea typeface="Work Sans"/>
                <a:cs typeface="Work Sans"/>
                <a:sym typeface="Work Sans"/>
              </a:rPr>
              <a:t>Vad behöver du skydda?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CF3F3F"/>
        </a:solidFill>
        <a:effectLst/>
      </p:bgPr>
    </p:bg>
    <p:spTree>
      <p:nvGrpSpPr>
        <p:cNvPr id="1" name="Shape 1090"/>
        <p:cNvGrpSpPr/>
        <p:nvPr/>
      </p:nvGrpSpPr>
      <p:grpSpPr>
        <a:xfrm>
          <a:off x="0" y="0"/>
          <a:ext cx="0" cy="0"/>
          <a:chOff x="0" y="0"/>
          <a:chExt cx="0" cy="0"/>
        </a:xfrm>
      </p:grpSpPr>
      <p:sp>
        <p:nvSpPr>
          <p:cNvPr id="1091" name="Google Shape;1091;p30"/>
          <p:cNvSpPr/>
          <p:nvPr/>
        </p:nvSpPr>
        <p:spPr>
          <a:xfrm>
            <a:off x="0" y="-160020"/>
            <a:ext cx="18288000" cy="10607040"/>
          </a:xfrm>
          <a:custGeom>
            <a:avLst/>
            <a:gdLst/>
            <a:ahLst/>
            <a:cxnLst/>
            <a:rect l="l" t="t" r="r" b="b"/>
            <a:pathLst>
              <a:path w="18288000" h="10607040" extrusionOk="0">
                <a:moveTo>
                  <a:pt x="0" y="0"/>
                </a:moveTo>
                <a:lnTo>
                  <a:pt x="18288000" y="0"/>
                </a:lnTo>
                <a:lnTo>
                  <a:pt x="18288000" y="10607040"/>
                </a:lnTo>
                <a:lnTo>
                  <a:pt x="0" y="1060704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1092" name="Google Shape;1092;p30"/>
          <p:cNvGrpSpPr/>
          <p:nvPr/>
        </p:nvGrpSpPr>
        <p:grpSpPr>
          <a:xfrm>
            <a:off x="4499909" y="2276864"/>
            <a:ext cx="9288182" cy="5514008"/>
            <a:chOff x="0" y="-9525"/>
            <a:chExt cx="2512985" cy="1491855"/>
          </a:xfrm>
        </p:grpSpPr>
        <p:sp>
          <p:nvSpPr>
            <p:cNvPr id="1093" name="Google Shape;1093;p30"/>
            <p:cNvSpPr/>
            <p:nvPr/>
          </p:nvSpPr>
          <p:spPr>
            <a:xfrm>
              <a:off x="0" y="0"/>
              <a:ext cx="2512985" cy="1482330"/>
            </a:xfrm>
            <a:custGeom>
              <a:avLst/>
              <a:gdLst/>
              <a:ahLst/>
              <a:cxnLst/>
              <a:rect l="l" t="t" r="r" b="b"/>
              <a:pathLst>
                <a:path w="2512985" h="1482330" extrusionOk="0">
                  <a:moveTo>
                    <a:pt x="25006" y="0"/>
                  </a:moveTo>
                  <a:lnTo>
                    <a:pt x="2487980" y="0"/>
                  </a:lnTo>
                  <a:cubicBezTo>
                    <a:pt x="2501790" y="0"/>
                    <a:pt x="2512985" y="11195"/>
                    <a:pt x="2512985" y="25006"/>
                  </a:cubicBezTo>
                  <a:lnTo>
                    <a:pt x="2512985" y="1457324"/>
                  </a:lnTo>
                  <a:cubicBezTo>
                    <a:pt x="2512985" y="1471135"/>
                    <a:pt x="2501790" y="1482330"/>
                    <a:pt x="2487980" y="1482330"/>
                  </a:cubicBezTo>
                  <a:lnTo>
                    <a:pt x="25006" y="1482330"/>
                  </a:lnTo>
                  <a:cubicBezTo>
                    <a:pt x="11195" y="1482330"/>
                    <a:pt x="0" y="1471135"/>
                    <a:pt x="0" y="1457324"/>
                  </a:cubicBezTo>
                  <a:lnTo>
                    <a:pt x="0" y="25006"/>
                  </a:lnTo>
                  <a:cubicBezTo>
                    <a:pt x="0" y="11195"/>
                    <a:pt x="11195" y="0"/>
                    <a:pt x="25006" y="0"/>
                  </a:cubicBezTo>
                  <a:close/>
                </a:path>
              </a:pathLst>
            </a:custGeom>
            <a:solidFill>
              <a:srgbClr val="23593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094" name="Google Shape;1094;p30"/>
            <p:cNvSpPr txBox="1"/>
            <p:nvPr/>
          </p:nvSpPr>
          <p:spPr>
            <a:xfrm>
              <a:off x="0" y="-9525"/>
              <a:ext cx="2512985" cy="1491855"/>
            </a:xfrm>
            <a:prstGeom prst="rect">
              <a:avLst/>
            </a:prstGeom>
            <a:noFill/>
            <a:ln>
              <a:noFill/>
            </a:ln>
          </p:spPr>
          <p:txBody>
            <a:bodyPr spcFirstLastPara="1" wrap="square" lIns="49450" tIns="49450" rIns="49450" bIns="4945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1095" name="Google Shape;1095;p30"/>
          <p:cNvGrpSpPr/>
          <p:nvPr/>
        </p:nvGrpSpPr>
        <p:grpSpPr>
          <a:xfrm>
            <a:off x="4899530" y="2640327"/>
            <a:ext cx="8488941" cy="4801270"/>
            <a:chOff x="0" y="-9525"/>
            <a:chExt cx="2296745" cy="1299019"/>
          </a:xfrm>
        </p:grpSpPr>
        <p:sp>
          <p:nvSpPr>
            <p:cNvPr id="1096" name="Google Shape;1096;p30"/>
            <p:cNvSpPr/>
            <p:nvPr/>
          </p:nvSpPr>
          <p:spPr>
            <a:xfrm>
              <a:off x="0" y="0"/>
              <a:ext cx="2296745" cy="1289494"/>
            </a:xfrm>
            <a:custGeom>
              <a:avLst/>
              <a:gdLst/>
              <a:ahLst/>
              <a:cxnLst/>
              <a:rect l="l" t="t" r="r" b="b"/>
              <a:pathLst>
                <a:path w="2296745" h="1289494" extrusionOk="0">
                  <a:moveTo>
                    <a:pt x="0" y="0"/>
                  </a:moveTo>
                  <a:lnTo>
                    <a:pt x="2296745" y="0"/>
                  </a:lnTo>
                  <a:lnTo>
                    <a:pt x="2296745" y="1289494"/>
                  </a:lnTo>
                  <a:lnTo>
                    <a:pt x="0" y="1289494"/>
                  </a:lnTo>
                  <a:close/>
                </a:path>
              </a:pathLst>
            </a:custGeom>
            <a:solidFill>
              <a:srgbClr val="B0C198"/>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097" name="Google Shape;1097;p30"/>
            <p:cNvSpPr txBox="1"/>
            <p:nvPr/>
          </p:nvSpPr>
          <p:spPr>
            <a:xfrm>
              <a:off x="0" y="-9525"/>
              <a:ext cx="2296745" cy="1299019"/>
            </a:xfrm>
            <a:prstGeom prst="rect">
              <a:avLst/>
            </a:prstGeom>
            <a:noFill/>
            <a:ln>
              <a:noFill/>
            </a:ln>
          </p:spPr>
          <p:txBody>
            <a:bodyPr spcFirstLastPara="1" wrap="square" lIns="49450" tIns="49450" rIns="49450" bIns="4945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098" name="Google Shape;1098;p30"/>
          <p:cNvSpPr txBox="1"/>
          <p:nvPr/>
        </p:nvSpPr>
        <p:spPr>
          <a:xfrm>
            <a:off x="5998414" y="4159421"/>
            <a:ext cx="6291172" cy="2126897"/>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7989"/>
              </a:lnSpc>
              <a:spcBef>
                <a:spcPts val="0"/>
              </a:spcBef>
              <a:spcAft>
                <a:spcPts val="0"/>
              </a:spcAft>
              <a:buClr>
                <a:srgbClr val="000000"/>
              </a:buClr>
              <a:buSzTx/>
              <a:buFont typeface="Arial"/>
              <a:buNone/>
              <a:tabLst/>
              <a:defRPr/>
            </a:pPr>
            <a:r>
              <a:rPr kumimoji="0" lang="en-US" sz="7685" b="1" i="0" u="none" strike="noStrike" kern="0" cap="none" spc="0" normalizeH="0" baseline="0" noProof="0">
                <a:ln>
                  <a:noFill/>
                </a:ln>
                <a:solidFill>
                  <a:srgbClr val="2B5113"/>
                </a:solidFill>
                <a:effectLst/>
                <a:uLnTx/>
                <a:uFillTx/>
                <a:latin typeface="Work Sans"/>
                <a:ea typeface="Work Sans"/>
                <a:cs typeface="Work Sans"/>
                <a:sym typeface="Work Sans"/>
              </a:rPr>
              <a:t>VAD GÖR HACKAREN?</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099" name="Google Shape;1099;p30"/>
          <p:cNvGrpSpPr/>
          <p:nvPr/>
        </p:nvGrpSpPr>
        <p:grpSpPr>
          <a:xfrm rot="-5400000">
            <a:off x="10630657" y="4683784"/>
            <a:ext cx="1636234" cy="3879393"/>
            <a:chOff x="0" y="0"/>
            <a:chExt cx="541098" cy="1282905"/>
          </a:xfrm>
        </p:grpSpPr>
        <p:sp>
          <p:nvSpPr>
            <p:cNvPr id="1100" name="Google Shape;1100;p30"/>
            <p:cNvSpPr/>
            <p:nvPr/>
          </p:nvSpPr>
          <p:spPr>
            <a:xfrm>
              <a:off x="0" y="0"/>
              <a:ext cx="541098" cy="1282905"/>
            </a:xfrm>
            <a:custGeom>
              <a:avLst/>
              <a:gdLst/>
              <a:ahLst/>
              <a:cxnLst/>
              <a:rect l="l" t="t" r="r" b="b"/>
              <a:pathLst>
                <a:path w="541098" h="1282905" extrusionOk="0">
                  <a:moveTo>
                    <a:pt x="541098" y="1282905"/>
                  </a:moveTo>
                  <a:lnTo>
                    <a:pt x="0" y="1282905"/>
                  </a:lnTo>
                  <a:lnTo>
                    <a:pt x="0" y="0"/>
                  </a:lnTo>
                  <a:lnTo>
                    <a:pt x="541098" y="1282905"/>
                  </a:lnTo>
                  <a:close/>
                </a:path>
              </a:pathLst>
            </a:custGeom>
            <a:solidFill>
              <a:srgbClr val="BDCDA8"/>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101" name="Google Shape;1101;p30"/>
            <p:cNvSpPr txBox="1"/>
            <p:nvPr/>
          </p:nvSpPr>
          <p:spPr>
            <a:xfrm>
              <a:off x="0" y="631928"/>
              <a:ext cx="270549" cy="648248"/>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1102" name="Google Shape;1102;p30"/>
          <p:cNvGrpSpPr/>
          <p:nvPr/>
        </p:nvGrpSpPr>
        <p:grpSpPr>
          <a:xfrm rot="5400000">
            <a:off x="5952404" y="1622658"/>
            <a:ext cx="1536001" cy="3641749"/>
            <a:chOff x="0" y="0"/>
            <a:chExt cx="541098" cy="1282905"/>
          </a:xfrm>
        </p:grpSpPr>
        <p:sp>
          <p:nvSpPr>
            <p:cNvPr id="1103" name="Google Shape;1103;p30"/>
            <p:cNvSpPr/>
            <p:nvPr/>
          </p:nvSpPr>
          <p:spPr>
            <a:xfrm>
              <a:off x="0" y="0"/>
              <a:ext cx="541098" cy="1282905"/>
            </a:xfrm>
            <a:custGeom>
              <a:avLst/>
              <a:gdLst/>
              <a:ahLst/>
              <a:cxnLst/>
              <a:rect l="l" t="t" r="r" b="b"/>
              <a:pathLst>
                <a:path w="541098" h="1282905" extrusionOk="0">
                  <a:moveTo>
                    <a:pt x="541098" y="1282905"/>
                  </a:moveTo>
                  <a:lnTo>
                    <a:pt x="0" y="1282905"/>
                  </a:lnTo>
                  <a:lnTo>
                    <a:pt x="0" y="0"/>
                  </a:lnTo>
                  <a:lnTo>
                    <a:pt x="541098" y="1282905"/>
                  </a:lnTo>
                  <a:close/>
                </a:path>
              </a:pathLst>
            </a:custGeom>
            <a:solidFill>
              <a:srgbClr val="BDCDA8"/>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104" name="Google Shape;1104;p30"/>
            <p:cNvSpPr txBox="1"/>
            <p:nvPr/>
          </p:nvSpPr>
          <p:spPr>
            <a:xfrm>
              <a:off x="0" y="631928"/>
              <a:ext cx="270549" cy="648248"/>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105" name="Google Shape;1105;p30"/>
          <p:cNvSpPr/>
          <p:nvPr/>
        </p:nvSpPr>
        <p:spPr>
          <a:xfrm rot="598590">
            <a:off x="12161146" y="5611639"/>
            <a:ext cx="1061060" cy="1185683"/>
          </a:xfrm>
          <a:custGeom>
            <a:avLst/>
            <a:gdLst/>
            <a:ahLst/>
            <a:cxnLst/>
            <a:rect l="l" t="t" r="r" b="b"/>
            <a:pathLst>
              <a:path w="1061060" h="1185683" extrusionOk="0">
                <a:moveTo>
                  <a:pt x="0" y="0"/>
                </a:moveTo>
                <a:lnTo>
                  <a:pt x="1061061" y="0"/>
                </a:lnTo>
                <a:lnTo>
                  <a:pt x="1061061" y="1185683"/>
                </a:lnTo>
                <a:lnTo>
                  <a:pt x="0" y="1185683"/>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1106" name="Google Shape;1106;p30"/>
          <p:cNvGrpSpPr/>
          <p:nvPr/>
        </p:nvGrpSpPr>
        <p:grpSpPr>
          <a:xfrm rot="-268108">
            <a:off x="4546920" y="2438859"/>
            <a:ext cx="2594678" cy="2565731"/>
            <a:chOff x="-662854" y="-724592"/>
            <a:chExt cx="3459572" cy="3420973"/>
          </a:xfrm>
        </p:grpSpPr>
        <p:sp>
          <p:nvSpPr>
            <p:cNvPr id="1107" name="Google Shape;1107;p30"/>
            <p:cNvSpPr/>
            <p:nvPr/>
          </p:nvSpPr>
          <p:spPr>
            <a:xfrm rot="-205327">
              <a:off x="392425" y="216147"/>
              <a:ext cx="1332380" cy="1261310"/>
            </a:xfrm>
            <a:custGeom>
              <a:avLst/>
              <a:gdLst/>
              <a:ahLst/>
              <a:cxnLst/>
              <a:rect l="l" t="t" r="r" b="b"/>
              <a:pathLst>
                <a:path w="1332380" h="1261310" extrusionOk="0">
                  <a:moveTo>
                    <a:pt x="0" y="0"/>
                  </a:moveTo>
                  <a:lnTo>
                    <a:pt x="1332380" y="0"/>
                  </a:lnTo>
                  <a:lnTo>
                    <a:pt x="1332380" y="1261310"/>
                  </a:lnTo>
                  <a:lnTo>
                    <a:pt x="0" y="1261310"/>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108" name="Google Shape;1108;p30"/>
            <p:cNvSpPr/>
            <p:nvPr/>
          </p:nvSpPr>
          <p:spPr>
            <a:xfrm rot="1420672">
              <a:off x="-257527" y="-301033"/>
              <a:ext cx="2648919" cy="2573856"/>
            </a:xfrm>
            <a:custGeom>
              <a:avLst/>
              <a:gdLst/>
              <a:ahLst/>
              <a:cxnLst/>
              <a:rect l="l" t="t" r="r" b="b"/>
              <a:pathLst>
                <a:path w="2648919" h="2573856" extrusionOk="0">
                  <a:moveTo>
                    <a:pt x="0" y="923301"/>
                  </a:moveTo>
                  <a:lnTo>
                    <a:pt x="1804287" y="0"/>
                  </a:lnTo>
                  <a:lnTo>
                    <a:pt x="2648919" y="1650556"/>
                  </a:lnTo>
                  <a:lnTo>
                    <a:pt x="844632" y="2573856"/>
                  </a:lnTo>
                  <a:lnTo>
                    <a:pt x="0" y="923301"/>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109" name="Google Shape;1109;p30"/>
          <p:cNvSpPr/>
          <p:nvPr/>
        </p:nvSpPr>
        <p:spPr>
          <a:xfrm rot="-303250">
            <a:off x="11877563" y="6519247"/>
            <a:ext cx="720929" cy="722043"/>
          </a:xfrm>
          <a:custGeom>
            <a:avLst/>
            <a:gdLst/>
            <a:ahLst/>
            <a:cxnLst/>
            <a:rect l="l" t="t" r="r" b="b"/>
            <a:pathLst>
              <a:path w="720929" h="722043" extrusionOk="0">
                <a:moveTo>
                  <a:pt x="0" y="0"/>
                </a:moveTo>
                <a:lnTo>
                  <a:pt x="720929" y="0"/>
                </a:lnTo>
                <a:lnTo>
                  <a:pt x="720929" y="722043"/>
                </a:lnTo>
                <a:lnTo>
                  <a:pt x="0" y="722043"/>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1110" name="Google Shape;1110;p30"/>
          <p:cNvGrpSpPr/>
          <p:nvPr/>
        </p:nvGrpSpPr>
        <p:grpSpPr>
          <a:xfrm>
            <a:off x="8143794" y="7762761"/>
            <a:ext cx="2000411" cy="922463"/>
            <a:chOff x="0" y="-9525"/>
            <a:chExt cx="541226" cy="249579"/>
          </a:xfrm>
        </p:grpSpPr>
        <p:sp>
          <p:nvSpPr>
            <p:cNvPr id="1111" name="Google Shape;1111;p30"/>
            <p:cNvSpPr/>
            <p:nvPr/>
          </p:nvSpPr>
          <p:spPr>
            <a:xfrm>
              <a:off x="0" y="0"/>
              <a:ext cx="541226" cy="240054"/>
            </a:xfrm>
            <a:custGeom>
              <a:avLst/>
              <a:gdLst/>
              <a:ahLst/>
              <a:cxnLst/>
              <a:rect l="l" t="t" r="r" b="b"/>
              <a:pathLst>
                <a:path w="541226" h="240054" extrusionOk="0">
                  <a:moveTo>
                    <a:pt x="0" y="0"/>
                  </a:moveTo>
                  <a:lnTo>
                    <a:pt x="541226" y="0"/>
                  </a:lnTo>
                  <a:lnTo>
                    <a:pt x="541226" y="240054"/>
                  </a:lnTo>
                  <a:lnTo>
                    <a:pt x="0" y="240054"/>
                  </a:lnTo>
                  <a:close/>
                </a:path>
              </a:pathLst>
            </a:custGeom>
            <a:solidFill>
              <a:srgbClr val="23593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112" name="Google Shape;1112;p30"/>
            <p:cNvSpPr txBox="1"/>
            <p:nvPr/>
          </p:nvSpPr>
          <p:spPr>
            <a:xfrm>
              <a:off x="0" y="-9525"/>
              <a:ext cx="541226" cy="249579"/>
            </a:xfrm>
            <a:prstGeom prst="rect">
              <a:avLst/>
            </a:prstGeom>
            <a:noFill/>
            <a:ln>
              <a:noFill/>
            </a:ln>
          </p:spPr>
          <p:txBody>
            <a:bodyPr spcFirstLastPara="1" wrap="square" lIns="49450" tIns="49450" rIns="49450" bIns="4945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1113" name="Google Shape;1113;p30"/>
          <p:cNvGrpSpPr/>
          <p:nvPr/>
        </p:nvGrpSpPr>
        <p:grpSpPr>
          <a:xfrm rot="328592">
            <a:off x="8039913" y="7762841"/>
            <a:ext cx="426845" cy="922463"/>
            <a:chOff x="0" y="-9525"/>
            <a:chExt cx="115486" cy="249579"/>
          </a:xfrm>
        </p:grpSpPr>
        <p:sp>
          <p:nvSpPr>
            <p:cNvPr id="1114" name="Google Shape;1114;p30"/>
            <p:cNvSpPr/>
            <p:nvPr/>
          </p:nvSpPr>
          <p:spPr>
            <a:xfrm>
              <a:off x="0" y="0"/>
              <a:ext cx="115486" cy="240054"/>
            </a:xfrm>
            <a:custGeom>
              <a:avLst/>
              <a:gdLst/>
              <a:ahLst/>
              <a:cxnLst/>
              <a:rect l="l" t="t" r="r" b="b"/>
              <a:pathLst>
                <a:path w="115486" h="240054" extrusionOk="0">
                  <a:moveTo>
                    <a:pt x="0" y="0"/>
                  </a:moveTo>
                  <a:lnTo>
                    <a:pt x="115486" y="0"/>
                  </a:lnTo>
                  <a:lnTo>
                    <a:pt x="115486" y="240054"/>
                  </a:lnTo>
                  <a:lnTo>
                    <a:pt x="0" y="240054"/>
                  </a:lnTo>
                  <a:close/>
                </a:path>
              </a:pathLst>
            </a:custGeom>
            <a:solidFill>
              <a:srgbClr val="23593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115" name="Google Shape;1115;p30"/>
            <p:cNvSpPr txBox="1"/>
            <p:nvPr/>
          </p:nvSpPr>
          <p:spPr>
            <a:xfrm>
              <a:off x="0" y="-9525"/>
              <a:ext cx="115486" cy="249579"/>
            </a:xfrm>
            <a:prstGeom prst="rect">
              <a:avLst/>
            </a:prstGeom>
            <a:noFill/>
            <a:ln>
              <a:noFill/>
            </a:ln>
          </p:spPr>
          <p:txBody>
            <a:bodyPr spcFirstLastPara="1" wrap="square" lIns="49450" tIns="49450" rIns="49450" bIns="4945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1116" name="Google Shape;1116;p30"/>
          <p:cNvGrpSpPr/>
          <p:nvPr/>
        </p:nvGrpSpPr>
        <p:grpSpPr>
          <a:xfrm rot="-374209">
            <a:off x="9790166" y="7762408"/>
            <a:ext cx="426845" cy="922463"/>
            <a:chOff x="0" y="-9525"/>
            <a:chExt cx="115486" cy="249579"/>
          </a:xfrm>
        </p:grpSpPr>
        <p:sp>
          <p:nvSpPr>
            <p:cNvPr id="1117" name="Google Shape;1117;p30"/>
            <p:cNvSpPr/>
            <p:nvPr/>
          </p:nvSpPr>
          <p:spPr>
            <a:xfrm>
              <a:off x="0" y="0"/>
              <a:ext cx="115486" cy="240054"/>
            </a:xfrm>
            <a:custGeom>
              <a:avLst/>
              <a:gdLst/>
              <a:ahLst/>
              <a:cxnLst/>
              <a:rect l="l" t="t" r="r" b="b"/>
              <a:pathLst>
                <a:path w="115486" h="240054" extrusionOk="0">
                  <a:moveTo>
                    <a:pt x="0" y="0"/>
                  </a:moveTo>
                  <a:lnTo>
                    <a:pt x="115486" y="0"/>
                  </a:lnTo>
                  <a:lnTo>
                    <a:pt x="115486" y="240054"/>
                  </a:lnTo>
                  <a:lnTo>
                    <a:pt x="0" y="240054"/>
                  </a:lnTo>
                  <a:close/>
                </a:path>
              </a:pathLst>
            </a:custGeom>
            <a:solidFill>
              <a:srgbClr val="23593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118" name="Google Shape;1118;p30"/>
            <p:cNvSpPr txBox="1"/>
            <p:nvPr/>
          </p:nvSpPr>
          <p:spPr>
            <a:xfrm>
              <a:off x="0" y="-9525"/>
              <a:ext cx="115486" cy="249579"/>
            </a:xfrm>
            <a:prstGeom prst="rect">
              <a:avLst/>
            </a:prstGeom>
            <a:noFill/>
            <a:ln>
              <a:noFill/>
            </a:ln>
          </p:spPr>
          <p:txBody>
            <a:bodyPr spcFirstLastPara="1" wrap="square" lIns="49450" tIns="49450" rIns="49450" bIns="4945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1119" name="Google Shape;1119;p30"/>
          <p:cNvGrpSpPr/>
          <p:nvPr/>
        </p:nvGrpSpPr>
        <p:grpSpPr>
          <a:xfrm rot="-5400000">
            <a:off x="9074184" y="7063707"/>
            <a:ext cx="74298" cy="3205423"/>
            <a:chOff x="0" y="-9525"/>
            <a:chExt cx="20102" cy="867251"/>
          </a:xfrm>
        </p:grpSpPr>
        <p:sp>
          <p:nvSpPr>
            <p:cNvPr id="1120" name="Google Shape;1120;p30"/>
            <p:cNvSpPr/>
            <p:nvPr/>
          </p:nvSpPr>
          <p:spPr>
            <a:xfrm>
              <a:off x="0" y="0"/>
              <a:ext cx="20102" cy="857726"/>
            </a:xfrm>
            <a:custGeom>
              <a:avLst/>
              <a:gdLst/>
              <a:ahLst/>
              <a:cxnLst/>
              <a:rect l="l" t="t" r="r" b="b"/>
              <a:pathLst>
                <a:path w="20102" h="857726" extrusionOk="0">
                  <a:moveTo>
                    <a:pt x="10051" y="0"/>
                  </a:moveTo>
                  <a:lnTo>
                    <a:pt x="10051" y="0"/>
                  </a:lnTo>
                  <a:cubicBezTo>
                    <a:pt x="15602" y="0"/>
                    <a:pt x="20102" y="4500"/>
                    <a:pt x="20102" y="10051"/>
                  </a:cubicBezTo>
                  <a:lnTo>
                    <a:pt x="20102" y="847675"/>
                  </a:lnTo>
                  <a:cubicBezTo>
                    <a:pt x="20102" y="850340"/>
                    <a:pt x="19043" y="852897"/>
                    <a:pt x="17158" y="854782"/>
                  </a:cubicBezTo>
                  <a:cubicBezTo>
                    <a:pt x="15273" y="856667"/>
                    <a:pt x="12717" y="857726"/>
                    <a:pt x="10051" y="857726"/>
                  </a:cubicBezTo>
                  <a:lnTo>
                    <a:pt x="10051" y="857726"/>
                  </a:lnTo>
                  <a:cubicBezTo>
                    <a:pt x="4500" y="857726"/>
                    <a:pt x="0" y="853226"/>
                    <a:pt x="0" y="847675"/>
                  </a:cubicBezTo>
                  <a:lnTo>
                    <a:pt x="0" y="10051"/>
                  </a:lnTo>
                  <a:cubicBezTo>
                    <a:pt x="0" y="7385"/>
                    <a:pt x="1059" y="4829"/>
                    <a:pt x="2944" y="2944"/>
                  </a:cubicBezTo>
                  <a:cubicBezTo>
                    <a:pt x="4829" y="1059"/>
                    <a:pt x="7385" y="0"/>
                    <a:pt x="10051" y="0"/>
                  </a:cubicBezTo>
                  <a:close/>
                </a:path>
              </a:pathLst>
            </a:custGeom>
            <a:solidFill>
              <a:srgbClr val="23593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121" name="Google Shape;1121;p30"/>
            <p:cNvSpPr txBox="1"/>
            <p:nvPr/>
          </p:nvSpPr>
          <p:spPr>
            <a:xfrm>
              <a:off x="0" y="-9525"/>
              <a:ext cx="20102" cy="867251"/>
            </a:xfrm>
            <a:prstGeom prst="rect">
              <a:avLst/>
            </a:prstGeom>
            <a:noFill/>
            <a:ln>
              <a:noFill/>
            </a:ln>
          </p:spPr>
          <p:txBody>
            <a:bodyPr spcFirstLastPara="1" wrap="square" lIns="49450" tIns="49450" rIns="49450" bIns="4945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1122" name="Google Shape;1122;p30"/>
          <p:cNvGrpSpPr/>
          <p:nvPr/>
        </p:nvGrpSpPr>
        <p:grpSpPr>
          <a:xfrm rot="-5932183">
            <a:off x="7852038" y="8359007"/>
            <a:ext cx="78323" cy="545955"/>
            <a:chOff x="0" y="-9525"/>
            <a:chExt cx="21191" cy="147712"/>
          </a:xfrm>
        </p:grpSpPr>
        <p:sp>
          <p:nvSpPr>
            <p:cNvPr id="1123" name="Google Shape;1123;p30"/>
            <p:cNvSpPr/>
            <p:nvPr/>
          </p:nvSpPr>
          <p:spPr>
            <a:xfrm>
              <a:off x="0" y="0"/>
              <a:ext cx="21191" cy="138187"/>
            </a:xfrm>
            <a:custGeom>
              <a:avLst/>
              <a:gdLst/>
              <a:ahLst/>
              <a:cxnLst/>
              <a:rect l="l" t="t" r="r" b="b"/>
              <a:pathLst>
                <a:path w="21191" h="138187" extrusionOk="0">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23593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124" name="Google Shape;1124;p30"/>
            <p:cNvSpPr txBox="1"/>
            <p:nvPr/>
          </p:nvSpPr>
          <p:spPr>
            <a:xfrm>
              <a:off x="0" y="-9525"/>
              <a:ext cx="21191" cy="147712"/>
            </a:xfrm>
            <a:prstGeom prst="rect">
              <a:avLst/>
            </a:prstGeom>
            <a:noFill/>
            <a:ln>
              <a:noFill/>
            </a:ln>
          </p:spPr>
          <p:txBody>
            <a:bodyPr spcFirstLastPara="1" wrap="square" lIns="49450" tIns="49450" rIns="49450" bIns="4945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1125" name="Google Shape;1125;p30"/>
          <p:cNvGrpSpPr/>
          <p:nvPr/>
        </p:nvGrpSpPr>
        <p:grpSpPr>
          <a:xfrm rot="-4826748">
            <a:off x="10315237" y="8356307"/>
            <a:ext cx="78323" cy="545955"/>
            <a:chOff x="0" y="-9525"/>
            <a:chExt cx="21191" cy="147712"/>
          </a:xfrm>
        </p:grpSpPr>
        <p:sp>
          <p:nvSpPr>
            <p:cNvPr id="1126" name="Google Shape;1126;p30"/>
            <p:cNvSpPr/>
            <p:nvPr/>
          </p:nvSpPr>
          <p:spPr>
            <a:xfrm>
              <a:off x="0" y="0"/>
              <a:ext cx="21191" cy="138187"/>
            </a:xfrm>
            <a:custGeom>
              <a:avLst/>
              <a:gdLst/>
              <a:ahLst/>
              <a:cxnLst/>
              <a:rect l="l" t="t" r="r" b="b"/>
              <a:pathLst>
                <a:path w="21191" h="138187" extrusionOk="0">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23593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127" name="Google Shape;1127;p30"/>
            <p:cNvSpPr txBox="1"/>
            <p:nvPr/>
          </p:nvSpPr>
          <p:spPr>
            <a:xfrm>
              <a:off x="0" y="-9525"/>
              <a:ext cx="21191" cy="147712"/>
            </a:xfrm>
            <a:prstGeom prst="rect">
              <a:avLst/>
            </a:prstGeom>
            <a:noFill/>
            <a:ln>
              <a:noFill/>
            </a:ln>
          </p:spPr>
          <p:txBody>
            <a:bodyPr spcFirstLastPara="1" wrap="square" lIns="49450" tIns="49450" rIns="49450" bIns="4945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1128" name="Google Shape;1128;p30"/>
          <p:cNvGrpSpPr/>
          <p:nvPr/>
        </p:nvGrpSpPr>
        <p:grpSpPr>
          <a:xfrm rot="-892525">
            <a:off x="10171866" y="8137140"/>
            <a:ext cx="78323" cy="545955"/>
            <a:chOff x="0" y="-9525"/>
            <a:chExt cx="21191" cy="147712"/>
          </a:xfrm>
        </p:grpSpPr>
        <p:sp>
          <p:nvSpPr>
            <p:cNvPr id="1129" name="Google Shape;1129;p30"/>
            <p:cNvSpPr/>
            <p:nvPr/>
          </p:nvSpPr>
          <p:spPr>
            <a:xfrm>
              <a:off x="0" y="0"/>
              <a:ext cx="21191" cy="138187"/>
            </a:xfrm>
            <a:custGeom>
              <a:avLst/>
              <a:gdLst/>
              <a:ahLst/>
              <a:cxnLst/>
              <a:rect l="l" t="t" r="r" b="b"/>
              <a:pathLst>
                <a:path w="21191" h="138187" extrusionOk="0">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23593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130" name="Google Shape;1130;p30"/>
            <p:cNvSpPr txBox="1"/>
            <p:nvPr/>
          </p:nvSpPr>
          <p:spPr>
            <a:xfrm>
              <a:off x="0" y="-9525"/>
              <a:ext cx="21191" cy="147712"/>
            </a:xfrm>
            <a:prstGeom prst="rect">
              <a:avLst/>
            </a:prstGeom>
            <a:noFill/>
            <a:ln>
              <a:noFill/>
            </a:ln>
          </p:spPr>
          <p:txBody>
            <a:bodyPr spcFirstLastPara="1" wrap="square" lIns="49450" tIns="49450" rIns="49450" bIns="4945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1131" name="Google Shape;1131;p30"/>
          <p:cNvGrpSpPr/>
          <p:nvPr/>
        </p:nvGrpSpPr>
        <p:grpSpPr>
          <a:xfrm rot="388444">
            <a:off x="8015352" y="8118005"/>
            <a:ext cx="78323" cy="545955"/>
            <a:chOff x="0" y="-9525"/>
            <a:chExt cx="21191" cy="147712"/>
          </a:xfrm>
        </p:grpSpPr>
        <p:sp>
          <p:nvSpPr>
            <p:cNvPr id="1132" name="Google Shape;1132;p30"/>
            <p:cNvSpPr/>
            <p:nvPr/>
          </p:nvSpPr>
          <p:spPr>
            <a:xfrm>
              <a:off x="0" y="0"/>
              <a:ext cx="21191" cy="138187"/>
            </a:xfrm>
            <a:custGeom>
              <a:avLst/>
              <a:gdLst/>
              <a:ahLst/>
              <a:cxnLst/>
              <a:rect l="l" t="t" r="r" b="b"/>
              <a:pathLst>
                <a:path w="21191" h="138187" extrusionOk="0">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23593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133" name="Google Shape;1133;p30"/>
            <p:cNvSpPr txBox="1"/>
            <p:nvPr/>
          </p:nvSpPr>
          <p:spPr>
            <a:xfrm>
              <a:off x="0" y="-9525"/>
              <a:ext cx="21191" cy="147712"/>
            </a:xfrm>
            <a:prstGeom prst="rect">
              <a:avLst/>
            </a:prstGeom>
            <a:noFill/>
            <a:ln>
              <a:noFill/>
            </a:ln>
          </p:spPr>
          <p:txBody>
            <a:bodyPr spcFirstLastPara="1" wrap="square" lIns="49450" tIns="49450" rIns="49450" bIns="4945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1134" name="Google Shape;1134;p30"/>
          <p:cNvGrpSpPr/>
          <p:nvPr/>
        </p:nvGrpSpPr>
        <p:grpSpPr>
          <a:xfrm rot="814544">
            <a:off x="7990624" y="8360391"/>
            <a:ext cx="77961" cy="263409"/>
            <a:chOff x="0" y="-9525"/>
            <a:chExt cx="21093" cy="71267"/>
          </a:xfrm>
        </p:grpSpPr>
        <p:sp>
          <p:nvSpPr>
            <p:cNvPr id="1135" name="Google Shape;1135;p30"/>
            <p:cNvSpPr/>
            <p:nvPr/>
          </p:nvSpPr>
          <p:spPr>
            <a:xfrm>
              <a:off x="0" y="0"/>
              <a:ext cx="21093" cy="61742"/>
            </a:xfrm>
            <a:custGeom>
              <a:avLst/>
              <a:gdLst/>
              <a:ahLst/>
              <a:cxnLst/>
              <a:rect l="l" t="t" r="r" b="b"/>
              <a:pathLst>
                <a:path w="21093" h="61742" extrusionOk="0">
                  <a:moveTo>
                    <a:pt x="10546" y="0"/>
                  </a:moveTo>
                  <a:lnTo>
                    <a:pt x="10546" y="0"/>
                  </a:lnTo>
                  <a:cubicBezTo>
                    <a:pt x="16371" y="0"/>
                    <a:pt x="21093" y="4722"/>
                    <a:pt x="21093" y="10546"/>
                  </a:cubicBezTo>
                  <a:lnTo>
                    <a:pt x="21093" y="51196"/>
                  </a:lnTo>
                  <a:cubicBezTo>
                    <a:pt x="21093" y="53993"/>
                    <a:pt x="19982" y="56675"/>
                    <a:pt x="18004" y="58653"/>
                  </a:cubicBezTo>
                  <a:cubicBezTo>
                    <a:pt x="16026" y="60631"/>
                    <a:pt x="13344" y="61742"/>
                    <a:pt x="10546" y="61742"/>
                  </a:cubicBezTo>
                  <a:lnTo>
                    <a:pt x="10546" y="61742"/>
                  </a:lnTo>
                  <a:cubicBezTo>
                    <a:pt x="7749" y="61742"/>
                    <a:pt x="5067" y="60631"/>
                    <a:pt x="3089" y="58653"/>
                  </a:cubicBezTo>
                  <a:cubicBezTo>
                    <a:pt x="1111" y="56675"/>
                    <a:pt x="0" y="53993"/>
                    <a:pt x="0" y="51196"/>
                  </a:cubicBezTo>
                  <a:lnTo>
                    <a:pt x="0" y="10546"/>
                  </a:lnTo>
                  <a:cubicBezTo>
                    <a:pt x="0" y="7749"/>
                    <a:pt x="1111" y="5067"/>
                    <a:pt x="3089" y="3089"/>
                  </a:cubicBezTo>
                  <a:cubicBezTo>
                    <a:pt x="5067" y="1111"/>
                    <a:pt x="7749" y="0"/>
                    <a:pt x="10546" y="0"/>
                  </a:cubicBezTo>
                  <a:close/>
                </a:path>
              </a:pathLst>
            </a:custGeom>
            <a:solidFill>
              <a:srgbClr val="23593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136" name="Google Shape;1136;p30"/>
            <p:cNvSpPr txBox="1"/>
            <p:nvPr/>
          </p:nvSpPr>
          <p:spPr>
            <a:xfrm>
              <a:off x="0" y="-9525"/>
              <a:ext cx="21093" cy="71267"/>
            </a:xfrm>
            <a:prstGeom prst="rect">
              <a:avLst/>
            </a:prstGeom>
            <a:noFill/>
            <a:ln>
              <a:noFill/>
            </a:ln>
          </p:spPr>
          <p:txBody>
            <a:bodyPr spcFirstLastPara="1" wrap="square" lIns="49450" tIns="49450" rIns="49450" bIns="4945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137" name="Google Shape;1137;p30"/>
          <p:cNvSpPr/>
          <p:nvPr/>
        </p:nvSpPr>
        <p:spPr>
          <a:xfrm>
            <a:off x="4499909" y="2319164"/>
            <a:ext cx="9288182" cy="6408730"/>
          </a:xfrm>
          <a:custGeom>
            <a:avLst/>
            <a:gdLst/>
            <a:ahLst/>
            <a:cxnLst/>
            <a:rect l="l" t="t" r="r" b="b"/>
            <a:pathLst>
              <a:path w="9288182" h="6408730" extrusionOk="0">
                <a:moveTo>
                  <a:pt x="0" y="0"/>
                </a:moveTo>
                <a:lnTo>
                  <a:pt x="9288182" y="0"/>
                </a:lnTo>
                <a:lnTo>
                  <a:pt x="9288182" y="6408730"/>
                </a:lnTo>
                <a:lnTo>
                  <a:pt x="0" y="6408730"/>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B0C198"/>
        </a:solidFill>
        <a:effectLst/>
      </p:bgPr>
    </p:bg>
    <p:spTree>
      <p:nvGrpSpPr>
        <p:cNvPr id="1" name=""/>
        <p:cNvGrpSpPr/>
        <p:nvPr/>
      </p:nvGrpSpPr>
      <p:grpSpPr>
        <a:xfrm>
          <a:off x="0" y="0"/>
          <a:ext cx="0" cy="0"/>
          <a:chOff x="0" y="0"/>
          <a:chExt cx="0" cy="0"/>
        </a:xfrm>
      </p:grpSpPr>
      <p:sp>
        <p:nvSpPr>
          <p:cNvPr id="2" name="Freeform 2"/>
          <p:cNvSpPr/>
          <p:nvPr/>
        </p:nvSpPr>
        <p:spPr>
          <a:xfrm>
            <a:off x="0" y="-160020"/>
            <a:ext cx="18288000" cy="10607040"/>
          </a:xfrm>
          <a:custGeom>
            <a:avLst/>
            <a:gdLst/>
            <a:ahLst/>
            <a:cxnLst/>
            <a:rect l="l" t="t" r="r" b="b"/>
            <a:pathLst>
              <a:path w="18288000" h="10607040">
                <a:moveTo>
                  <a:pt x="0" y="0"/>
                </a:moveTo>
                <a:lnTo>
                  <a:pt x="18288000" y="0"/>
                </a:lnTo>
                <a:lnTo>
                  <a:pt x="18288000" y="10607040"/>
                </a:lnTo>
                <a:lnTo>
                  <a:pt x="0" y="10607040"/>
                </a:lnTo>
                <a:lnTo>
                  <a:pt x="0" y="0"/>
                </a:lnTo>
                <a:close/>
              </a:path>
            </a:pathLst>
          </a:custGeom>
          <a:blipFill>
            <a:blip r:embed="rId3">
              <a:alphaModFix amt="7999"/>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rot="-5400000">
            <a:off x="13865654" y="5841601"/>
            <a:ext cx="2760760" cy="6130038"/>
            <a:chOff x="0" y="0"/>
            <a:chExt cx="558206" cy="1239450"/>
          </a:xfrm>
        </p:grpSpPr>
        <p:sp>
          <p:nvSpPr>
            <p:cNvPr id="4" name="Freeform 4"/>
            <p:cNvSpPr/>
            <p:nvPr/>
          </p:nvSpPr>
          <p:spPr>
            <a:xfrm>
              <a:off x="0" y="0"/>
              <a:ext cx="558206" cy="1239450"/>
            </a:xfrm>
            <a:custGeom>
              <a:avLst/>
              <a:gdLst/>
              <a:ahLst/>
              <a:cxnLst/>
              <a:rect l="l" t="t" r="r" b="b"/>
              <a:pathLst>
                <a:path w="558206" h="1239450">
                  <a:moveTo>
                    <a:pt x="558206" y="1239450"/>
                  </a:moveTo>
                  <a:lnTo>
                    <a:pt x="0" y="1239450"/>
                  </a:lnTo>
                  <a:lnTo>
                    <a:pt x="0" y="0"/>
                  </a:lnTo>
                  <a:lnTo>
                    <a:pt x="558206" y="1239450"/>
                  </a:lnTo>
                  <a:close/>
                </a:path>
              </a:pathLst>
            </a:custGeom>
            <a:solidFill>
              <a:srgbClr val="889674"/>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0" y="610200"/>
              <a:ext cx="279103" cy="626613"/>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 name="Group 6"/>
          <p:cNvGrpSpPr>
            <a:grpSpLocks noChangeAspect="1"/>
          </p:cNvGrpSpPr>
          <p:nvPr/>
        </p:nvGrpSpPr>
        <p:grpSpPr>
          <a:xfrm>
            <a:off x="13508182" y="267710"/>
            <a:ext cx="4309794" cy="535812"/>
            <a:chOff x="0" y="0"/>
            <a:chExt cx="5746392" cy="714416"/>
          </a:xfrm>
        </p:grpSpPr>
        <p:sp>
          <p:nvSpPr>
            <p:cNvPr id="7" name="Freeform 7"/>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4"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rot="5400000">
            <a:off x="1396678" y="-1396681"/>
            <a:ext cx="2288855" cy="5082211"/>
            <a:chOff x="0" y="0"/>
            <a:chExt cx="558206" cy="1239450"/>
          </a:xfrm>
        </p:grpSpPr>
        <p:sp>
          <p:nvSpPr>
            <p:cNvPr id="9" name="Freeform 9"/>
            <p:cNvSpPr/>
            <p:nvPr/>
          </p:nvSpPr>
          <p:spPr>
            <a:xfrm>
              <a:off x="0" y="0"/>
              <a:ext cx="558206" cy="1239450"/>
            </a:xfrm>
            <a:custGeom>
              <a:avLst/>
              <a:gdLst/>
              <a:ahLst/>
              <a:cxnLst/>
              <a:rect l="l" t="t" r="r" b="b"/>
              <a:pathLst>
                <a:path w="558206" h="1239450">
                  <a:moveTo>
                    <a:pt x="558206" y="1239450"/>
                  </a:moveTo>
                  <a:lnTo>
                    <a:pt x="0" y="1239450"/>
                  </a:lnTo>
                  <a:lnTo>
                    <a:pt x="0" y="0"/>
                  </a:lnTo>
                  <a:lnTo>
                    <a:pt x="558206" y="1239450"/>
                  </a:lnTo>
                  <a:close/>
                </a:path>
              </a:pathLst>
            </a:custGeom>
            <a:solidFill>
              <a:srgbClr val="889674"/>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10"/>
            <p:cNvSpPr txBox="1"/>
            <p:nvPr/>
          </p:nvSpPr>
          <p:spPr>
            <a:xfrm>
              <a:off x="0" y="610200"/>
              <a:ext cx="279103" cy="626613"/>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Freeform 11"/>
          <p:cNvSpPr/>
          <p:nvPr/>
        </p:nvSpPr>
        <p:spPr>
          <a:xfrm>
            <a:off x="1028700" y="1108429"/>
            <a:ext cx="4559693" cy="8132329"/>
          </a:xfrm>
          <a:custGeom>
            <a:avLst/>
            <a:gdLst/>
            <a:ahLst/>
            <a:cxnLst/>
            <a:rect l="l" t="t" r="r" b="b"/>
            <a:pathLst>
              <a:path w="4559693" h="8132329">
                <a:moveTo>
                  <a:pt x="0" y="0"/>
                </a:moveTo>
                <a:lnTo>
                  <a:pt x="4559693" y="0"/>
                </a:lnTo>
                <a:lnTo>
                  <a:pt x="4559693" y="8132329"/>
                </a:lnTo>
                <a:lnTo>
                  <a:pt x="0" y="8132329"/>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p:cNvSpPr/>
          <p:nvPr/>
        </p:nvSpPr>
        <p:spPr>
          <a:xfrm rot="-5400000">
            <a:off x="-1091458" y="2551715"/>
            <a:ext cx="8833189" cy="5217710"/>
          </a:xfrm>
          <a:custGeom>
            <a:avLst/>
            <a:gdLst/>
            <a:ahLst/>
            <a:cxnLst/>
            <a:rect l="l" t="t" r="r" b="b"/>
            <a:pathLst>
              <a:path w="8833189" h="5217710">
                <a:moveTo>
                  <a:pt x="0" y="0"/>
                </a:moveTo>
                <a:lnTo>
                  <a:pt x="8833189" y="0"/>
                </a:lnTo>
                <a:lnTo>
                  <a:pt x="8833189" y="5217710"/>
                </a:lnTo>
                <a:lnTo>
                  <a:pt x="0" y="5217710"/>
                </a:lnTo>
                <a:lnTo>
                  <a:pt x="0" y="0"/>
                </a:lnTo>
                <a:close/>
              </a:path>
            </a:pathLst>
          </a:custGeom>
          <a:blipFill>
            <a:blip>
              <a:extLst>
                <a:ext uri="{96DAC541-7B7A-43D3-8B79-37D633B846F1}">
                  <asvg:svgBlip xmlns:asvg="http://schemas.microsoft.com/office/drawing/2016/SVG/main" r:embed="rId6"/>
                </a:ext>
              </a:extLst>
            </a:blip>
            <a:stretch>
              <a:fillRect b="-1680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3" name="Group 13"/>
          <p:cNvGrpSpPr/>
          <p:nvPr/>
        </p:nvGrpSpPr>
        <p:grpSpPr>
          <a:xfrm rot="-447592">
            <a:off x="6032640" y="3190832"/>
            <a:ext cx="4728629" cy="1768625"/>
            <a:chOff x="0" y="0"/>
            <a:chExt cx="6304839" cy="2358167"/>
          </a:xfrm>
        </p:grpSpPr>
        <p:sp>
          <p:nvSpPr>
            <p:cNvPr id="14" name="Freeform 14"/>
            <p:cNvSpPr/>
            <p:nvPr/>
          </p:nvSpPr>
          <p:spPr>
            <a:xfrm rot="350134">
              <a:off x="2689023" y="54566"/>
              <a:ext cx="1128530" cy="1082764"/>
            </a:xfrm>
            <a:custGeom>
              <a:avLst/>
              <a:gdLst/>
              <a:ahLst/>
              <a:cxnLst/>
              <a:rect l="l" t="t" r="r" b="b"/>
              <a:pathLst>
                <a:path w="1128530" h="1082764">
                  <a:moveTo>
                    <a:pt x="0" y="0"/>
                  </a:moveTo>
                  <a:lnTo>
                    <a:pt x="1128530" y="0"/>
                  </a:lnTo>
                  <a:lnTo>
                    <a:pt x="1128530" y="1082764"/>
                  </a:lnTo>
                  <a:lnTo>
                    <a:pt x="0" y="1082764"/>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p:cNvSpPr txBox="1"/>
            <p:nvPr/>
          </p:nvSpPr>
          <p:spPr>
            <a:xfrm>
              <a:off x="0" y="1122967"/>
              <a:ext cx="6304839" cy="1235200"/>
            </a:xfrm>
            <a:prstGeom prst="rect">
              <a:avLst/>
            </a:prstGeom>
          </p:spPr>
          <p:txBody>
            <a:bodyPr lIns="0" tIns="0" rIns="0" bIns="0" rtlCol="0" anchor="t">
              <a:spAutoFit/>
            </a:bodyPr>
            <a:lstStyle/>
            <a:p>
              <a:pPr marL="0" marR="0" lvl="0" indent="0" algn="ctr" defTabSz="914400" rtl="0" eaLnBrk="1" fontAlgn="auto" latinLnBrk="0" hangingPunct="1">
                <a:lnSpc>
                  <a:spcPts val="3577"/>
                </a:lnSpc>
                <a:spcBef>
                  <a:spcPts val="0"/>
                </a:spcBef>
                <a:spcAft>
                  <a:spcPts val="0"/>
                </a:spcAft>
                <a:buClrTx/>
                <a:buSzTx/>
                <a:buFontTx/>
                <a:buNone/>
                <a:tabLst/>
                <a:defRPr/>
              </a:pPr>
              <a:r>
                <a:rPr kumimoji="0" lang="en-US" sz="3312" b="0" i="0" u="none" strike="noStrike" kern="1200" cap="none" spc="0" normalizeH="0" baseline="0" noProof="0">
                  <a:ln>
                    <a:noFill/>
                  </a:ln>
                  <a:solidFill>
                    <a:srgbClr val="2B5113"/>
                  </a:solidFill>
                  <a:effectLst/>
                  <a:uLnTx/>
                  <a:uFillTx/>
                  <a:latin typeface="Work Sans"/>
                  <a:ea typeface="Work Sans"/>
                  <a:cs typeface="Work Sans"/>
                  <a:sym typeface="Work Sans"/>
                </a:rPr>
                <a:t>Någon som sitter med supermånga skärmar</a:t>
              </a:r>
            </a:p>
          </p:txBody>
        </p:sp>
      </p:grpSp>
      <p:sp>
        <p:nvSpPr>
          <p:cNvPr id="16" name="TextBox 16"/>
          <p:cNvSpPr txBox="1"/>
          <p:nvPr/>
        </p:nvSpPr>
        <p:spPr>
          <a:xfrm rot="509329">
            <a:off x="13240375" y="5149646"/>
            <a:ext cx="3699974" cy="919256"/>
          </a:xfrm>
          <a:prstGeom prst="rect">
            <a:avLst/>
          </a:prstGeom>
        </p:spPr>
        <p:txBody>
          <a:bodyPr lIns="0" tIns="0" rIns="0" bIns="0" rtlCol="0" anchor="t">
            <a:spAutoFit/>
          </a:bodyPr>
          <a:lstStyle/>
          <a:p>
            <a:pPr marL="0" marR="0" lvl="0" indent="0" algn="ctr" defTabSz="914400" rtl="0" eaLnBrk="1" fontAlgn="auto" latinLnBrk="0" hangingPunct="1">
              <a:lnSpc>
                <a:spcPts val="3577"/>
              </a:lnSpc>
              <a:spcBef>
                <a:spcPts val="0"/>
              </a:spcBef>
              <a:spcAft>
                <a:spcPts val="0"/>
              </a:spcAft>
              <a:buClrTx/>
              <a:buSzTx/>
              <a:buFontTx/>
              <a:buNone/>
              <a:tabLst/>
              <a:defRPr/>
            </a:pPr>
            <a:r>
              <a:rPr kumimoji="0" lang="en-US" sz="3312" b="0" i="0" u="none" strike="noStrike" kern="1200" cap="none" spc="0" normalizeH="0" baseline="0" noProof="0" dirty="0" err="1">
                <a:ln>
                  <a:noFill/>
                </a:ln>
                <a:solidFill>
                  <a:srgbClr val="2B5113"/>
                </a:solidFill>
                <a:effectLst/>
                <a:uLnTx/>
                <a:uFillTx/>
                <a:latin typeface="Work Sans"/>
                <a:ea typeface="Work Sans"/>
                <a:cs typeface="Work Sans"/>
                <a:sym typeface="Work Sans"/>
              </a:rPr>
              <a:t>Supersvåra</a:t>
            </a:r>
            <a:r>
              <a:rPr kumimoji="0" lang="en-US" sz="3312" b="0"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3312" b="0" i="0" u="none" strike="noStrike" kern="1200" cap="none" spc="0" normalizeH="0" baseline="0" noProof="0" dirty="0" err="1">
                <a:ln>
                  <a:noFill/>
                </a:ln>
                <a:solidFill>
                  <a:srgbClr val="2B5113"/>
                </a:solidFill>
                <a:effectLst/>
                <a:uLnTx/>
                <a:uFillTx/>
                <a:latin typeface="Work Sans"/>
                <a:ea typeface="Work Sans"/>
                <a:cs typeface="Work Sans"/>
                <a:sym typeface="Work Sans"/>
              </a:rPr>
              <a:t>tekniska</a:t>
            </a:r>
            <a:r>
              <a:rPr kumimoji="0" lang="en-US" sz="3312" b="0"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3312" b="0" i="0" u="none" strike="noStrike" kern="1200" cap="none" spc="0" normalizeH="0" baseline="0" noProof="0" dirty="0" err="1">
                <a:ln>
                  <a:noFill/>
                </a:ln>
                <a:solidFill>
                  <a:srgbClr val="2B5113"/>
                </a:solidFill>
                <a:effectLst/>
                <a:uLnTx/>
                <a:uFillTx/>
                <a:latin typeface="Work Sans"/>
                <a:ea typeface="Work Sans"/>
                <a:cs typeface="Work Sans"/>
                <a:sym typeface="Work Sans"/>
              </a:rPr>
              <a:t>grejer</a:t>
            </a:r>
            <a:endParaRPr kumimoji="0" lang="en-US" sz="3312" b="0" i="0" u="none" strike="noStrike" kern="1200" cap="none" spc="0" normalizeH="0" baseline="0" noProof="0" dirty="0">
              <a:ln>
                <a:noFill/>
              </a:ln>
              <a:solidFill>
                <a:srgbClr val="2B5113"/>
              </a:solidFill>
              <a:effectLst/>
              <a:uLnTx/>
              <a:uFillTx/>
              <a:latin typeface="Work Sans"/>
              <a:ea typeface="Work Sans"/>
              <a:cs typeface="Work Sans"/>
              <a:sym typeface="Work Sans"/>
            </a:endParaRPr>
          </a:p>
        </p:txBody>
      </p:sp>
      <p:sp>
        <p:nvSpPr>
          <p:cNvPr id="17" name="Freeform 17"/>
          <p:cNvSpPr/>
          <p:nvPr/>
        </p:nvSpPr>
        <p:spPr>
          <a:xfrm rot="1063257">
            <a:off x="14646685" y="4321774"/>
            <a:ext cx="1126671" cy="971550"/>
          </a:xfrm>
          <a:custGeom>
            <a:avLst/>
            <a:gdLst/>
            <a:ahLst/>
            <a:cxnLst/>
            <a:rect l="l" t="t" r="r" b="b"/>
            <a:pathLst>
              <a:path w="1126671" h="971550">
                <a:moveTo>
                  <a:pt x="0" y="0"/>
                </a:moveTo>
                <a:lnTo>
                  <a:pt x="1126671" y="0"/>
                </a:lnTo>
                <a:lnTo>
                  <a:pt x="1126671" y="971550"/>
                </a:lnTo>
                <a:lnTo>
                  <a:pt x="0" y="971550"/>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8"/>
          <p:cNvSpPr/>
          <p:nvPr/>
        </p:nvSpPr>
        <p:spPr>
          <a:xfrm rot="211356">
            <a:off x="9613170" y="6954953"/>
            <a:ext cx="907520" cy="741384"/>
          </a:xfrm>
          <a:custGeom>
            <a:avLst/>
            <a:gdLst/>
            <a:ahLst/>
            <a:cxnLst/>
            <a:rect l="l" t="t" r="r" b="b"/>
            <a:pathLst>
              <a:path w="907520" h="741384">
                <a:moveTo>
                  <a:pt x="0" y="0"/>
                </a:moveTo>
                <a:lnTo>
                  <a:pt x="907520" y="0"/>
                </a:lnTo>
                <a:lnTo>
                  <a:pt x="907520" y="741384"/>
                </a:lnTo>
                <a:lnTo>
                  <a:pt x="0" y="741384"/>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p:cNvSpPr txBox="1"/>
          <p:nvPr/>
        </p:nvSpPr>
        <p:spPr>
          <a:xfrm rot="-511848">
            <a:off x="7813865" y="7607678"/>
            <a:ext cx="4728629" cy="919256"/>
          </a:xfrm>
          <a:prstGeom prst="rect">
            <a:avLst/>
          </a:prstGeom>
        </p:spPr>
        <p:txBody>
          <a:bodyPr lIns="0" tIns="0" rIns="0" bIns="0" rtlCol="0" anchor="t">
            <a:spAutoFit/>
          </a:bodyPr>
          <a:lstStyle/>
          <a:p>
            <a:pPr marL="0" marR="0" lvl="0" indent="0" algn="ctr" defTabSz="914400" rtl="0" eaLnBrk="1" fontAlgn="auto" latinLnBrk="0" hangingPunct="1">
              <a:lnSpc>
                <a:spcPts val="3577"/>
              </a:lnSpc>
              <a:spcBef>
                <a:spcPts val="0"/>
              </a:spcBef>
              <a:spcAft>
                <a:spcPts val="0"/>
              </a:spcAft>
              <a:buClrTx/>
              <a:buSzTx/>
              <a:buFontTx/>
              <a:buNone/>
              <a:tabLst/>
              <a:defRPr/>
            </a:pPr>
            <a:r>
              <a:rPr kumimoji="0" lang="en-US" sz="3312" b="0" i="0" u="none" strike="noStrike" kern="1200" cap="none" spc="0" normalizeH="0" baseline="0" noProof="0">
                <a:ln>
                  <a:noFill/>
                </a:ln>
                <a:solidFill>
                  <a:srgbClr val="2B5113"/>
                </a:solidFill>
                <a:effectLst/>
                <a:uLnTx/>
                <a:uFillTx/>
                <a:latin typeface="Work Sans"/>
                <a:ea typeface="Work Sans"/>
                <a:cs typeface="Work Sans"/>
                <a:sym typeface="Work Sans"/>
              </a:rPr>
              <a:t>Superrika anonyma personer</a:t>
            </a:r>
          </a:p>
        </p:txBody>
      </p:sp>
      <p:sp>
        <p:nvSpPr>
          <p:cNvPr id="26" name="Freeform 26"/>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TextBox 27"/>
          <p:cNvSpPr txBox="1"/>
          <p:nvPr/>
        </p:nvSpPr>
        <p:spPr>
          <a:xfrm>
            <a:off x="14283376" y="9240514"/>
            <a:ext cx="2975924" cy="371475"/>
          </a:xfrm>
          <a:prstGeom prst="rect">
            <a:avLst/>
          </a:prstGeom>
        </p:spPr>
        <p:txBody>
          <a:bodyPr lIns="0" tIns="0" rIns="0" bIns="0" rtlCol="0" anchor="t">
            <a:spAutoFit/>
          </a:bodyPr>
          <a:lstStyle/>
          <a:p>
            <a:pPr marL="0" marR="0" lvl="0" indent="0" algn="r" defTabSz="914400" rtl="0" eaLnBrk="1" fontAlgn="auto" latinLnBrk="0" hangingPunct="1">
              <a:lnSpc>
                <a:spcPts val="287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A528E"/>
                </a:solidFill>
                <a:effectLst/>
                <a:uLnTx/>
                <a:uFillTx/>
                <a:latin typeface="Work Sans"/>
                <a:ea typeface="Work Sans"/>
                <a:cs typeface="Work Sans"/>
                <a:sym typeface="Work Sans"/>
              </a:rPr>
              <a:t>Vad </a:t>
            </a:r>
            <a:r>
              <a:rPr kumimoji="0" lang="en-US" sz="2400" b="0" i="0" u="none" strike="noStrike" kern="1200" cap="none" spc="0" normalizeH="0" baseline="0" noProof="0" dirty="0" err="1">
                <a:ln>
                  <a:noFill/>
                </a:ln>
                <a:solidFill>
                  <a:srgbClr val="EA528E"/>
                </a:solidFill>
                <a:effectLst/>
                <a:uLnTx/>
                <a:uFillTx/>
                <a:latin typeface="Work Sans"/>
                <a:ea typeface="Work Sans"/>
                <a:cs typeface="Work Sans"/>
                <a:sym typeface="Work Sans"/>
              </a:rPr>
              <a:t>Gör</a:t>
            </a:r>
            <a:r>
              <a:rPr kumimoji="0" lang="en-US" sz="2400" b="0" i="0" u="none" strike="noStrike" kern="1200" cap="none" spc="0" normalizeH="0" baseline="0" noProof="0" dirty="0">
                <a:ln>
                  <a:noFill/>
                </a:ln>
                <a:solidFill>
                  <a:srgbClr val="EA528E"/>
                </a:solidFill>
                <a:effectLst/>
                <a:uLnTx/>
                <a:uFillTx/>
                <a:latin typeface="Work Sans"/>
                <a:ea typeface="Work Sans"/>
                <a:cs typeface="Work Sans"/>
                <a:sym typeface="Work Sans"/>
              </a:rPr>
              <a:t> </a:t>
            </a:r>
            <a:r>
              <a:rPr kumimoji="0" lang="en-US" sz="2400" b="0" i="0" u="none" strike="noStrike" kern="1200" cap="none" spc="0" normalizeH="0" baseline="0" noProof="0" dirty="0" err="1">
                <a:ln>
                  <a:noFill/>
                </a:ln>
                <a:solidFill>
                  <a:srgbClr val="EA528E"/>
                </a:solidFill>
                <a:effectLst/>
                <a:uLnTx/>
                <a:uFillTx/>
                <a:latin typeface="Work Sans"/>
                <a:ea typeface="Work Sans"/>
                <a:cs typeface="Work Sans"/>
                <a:sym typeface="Work Sans"/>
              </a:rPr>
              <a:t>Hackaren</a:t>
            </a:r>
            <a:r>
              <a:rPr kumimoji="0" lang="en-US" sz="2400" b="0" i="0" u="none" strike="noStrike" kern="1200" cap="none" spc="0" normalizeH="0" baseline="0" noProof="0" dirty="0">
                <a:ln>
                  <a:noFill/>
                </a:ln>
                <a:solidFill>
                  <a:srgbClr val="EA528E"/>
                </a:solidFill>
                <a:effectLst/>
                <a:uLnTx/>
                <a:uFillTx/>
                <a:latin typeface="Work Sans"/>
                <a:ea typeface="Work Sans"/>
                <a:cs typeface="Work Sans"/>
                <a:sym typeface="Work Sans"/>
              </a:rPr>
              <a:t>?</a:t>
            </a:r>
          </a:p>
        </p:txBody>
      </p:sp>
      <p:sp>
        <p:nvSpPr>
          <p:cNvPr id="28" name="TextBox 28"/>
          <p:cNvSpPr txBox="1"/>
          <p:nvPr/>
        </p:nvSpPr>
        <p:spPr>
          <a:xfrm>
            <a:off x="6741714" y="1402306"/>
            <a:ext cx="9882146" cy="692795"/>
          </a:xfrm>
          <a:prstGeom prst="rect">
            <a:avLst/>
          </a:prstGeom>
        </p:spPr>
        <p:txBody>
          <a:bodyPr lIns="0" tIns="0" rIns="0" bIns="0" rtlCol="0" anchor="t">
            <a:spAutoFit/>
          </a:bodyPr>
          <a:lstStyle/>
          <a:p>
            <a:pPr marL="0" marR="0" lvl="0" indent="0" algn="ctr" defTabSz="914400" rtl="0" eaLnBrk="1" fontAlgn="auto" latinLnBrk="0" hangingPunct="1">
              <a:lnSpc>
                <a:spcPts val="5220"/>
              </a:lnSpc>
              <a:spcBef>
                <a:spcPts val="0"/>
              </a:spcBef>
              <a:spcAft>
                <a:spcPts val="0"/>
              </a:spcAft>
              <a:buClrTx/>
              <a:buSzTx/>
              <a:buFontTx/>
              <a:buNone/>
              <a:tabLst/>
              <a:defRPr/>
            </a:pPr>
            <a:r>
              <a:rPr kumimoji="0" lang="en-US" sz="4833" b="0" i="0" u="none" strike="noStrike" kern="1200" cap="none" spc="0" normalizeH="0" baseline="0" noProof="0">
                <a:ln>
                  <a:noFill/>
                </a:ln>
                <a:solidFill>
                  <a:srgbClr val="2B5113"/>
                </a:solidFill>
                <a:effectLst/>
                <a:uLnTx/>
                <a:uFillTx/>
                <a:latin typeface="Work Sans"/>
                <a:ea typeface="Work Sans"/>
                <a:cs typeface="Work Sans"/>
                <a:sym typeface="Work Sans"/>
              </a:rPr>
              <a:t>Hur försöker </a:t>
            </a:r>
            <a:r>
              <a:rPr kumimoji="0" lang="en-US" sz="4833" b="1" i="0" u="none" strike="noStrike" kern="1200" cap="none" spc="0" normalizeH="0" baseline="0" noProof="0">
                <a:ln>
                  <a:noFill/>
                </a:ln>
                <a:solidFill>
                  <a:srgbClr val="2B5113"/>
                </a:solidFill>
                <a:effectLst/>
                <a:uLnTx/>
                <a:uFillTx/>
                <a:latin typeface="Work Sans Bold"/>
                <a:ea typeface="Work Sans Bold"/>
                <a:cs typeface="Work Sans Bold"/>
                <a:sym typeface="Work Sans Bold"/>
              </a:rPr>
              <a:t>bedragare</a:t>
            </a:r>
            <a:r>
              <a:rPr kumimoji="0" lang="en-US" sz="4833" b="0" i="0" u="none" strike="noStrike" kern="1200" cap="none" spc="0" normalizeH="0" baseline="0" noProof="0">
                <a:ln>
                  <a:noFill/>
                </a:ln>
                <a:solidFill>
                  <a:srgbClr val="2B5113"/>
                </a:solidFill>
                <a:effectLst/>
                <a:uLnTx/>
                <a:uFillTx/>
                <a:latin typeface="Work Sans"/>
                <a:ea typeface="Work Sans"/>
                <a:cs typeface="Work Sans"/>
                <a:sym typeface="Work Sans"/>
              </a:rPr>
              <a:t> lura dig?</a:t>
            </a:r>
          </a:p>
        </p:txBody>
      </p:sp>
      <p:sp>
        <p:nvSpPr>
          <p:cNvPr id="29" name="Freeform 29"/>
          <p:cNvSpPr/>
          <p:nvPr/>
        </p:nvSpPr>
        <p:spPr>
          <a:xfrm>
            <a:off x="10829644" y="2095101"/>
            <a:ext cx="2702744" cy="192948"/>
          </a:xfrm>
          <a:custGeom>
            <a:avLst/>
            <a:gdLst/>
            <a:ahLst/>
            <a:cxnLst/>
            <a:rect l="l" t="t" r="r" b="b"/>
            <a:pathLst>
              <a:path w="2702744" h="192948">
                <a:moveTo>
                  <a:pt x="0" y="0"/>
                </a:moveTo>
                <a:lnTo>
                  <a:pt x="2702743" y="0"/>
                </a:lnTo>
                <a:lnTo>
                  <a:pt x="2702743" y="192947"/>
                </a:lnTo>
                <a:lnTo>
                  <a:pt x="0" y="19294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TextBox 30"/>
          <p:cNvSpPr txBox="1"/>
          <p:nvPr/>
        </p:nvSpPr>
        <p:spPr>
          <a:xfrm>
            <a:off x="8265566" y="2412356"/>
            <a:ext cx="6543984" cy="469576"/>
          </a:xfrm>
          <a:prstGeom prst="rect">
            <a:avLst/>
          </a:prstGeom>
        </p:spPr>
        <p:txBody>
          <a:bodyPr lIns="0" tIns="0" rIns="0" bIns="0" rtlCol="0" anchor="t">
            <a:spAutoFit/>
          </a:bodyPr>
          <a:lstStyle/>
          <a:p>
            <a:pPr marL="0" marR="0" lvl="0" indent="0" algn="ctr" defTabSz="914400" rtl="0" eaLnBrk="1" fontAlgn="auto" latinLnBrk="0" hangingPunct="1">
              <a:lnSpc>
                <a:spcPts val="3577"/>
              </a:lnSpc>
              <a:spcBef>
                <a:spcPts val="0"/>
              </a:spcBef>
              <a:spcAft>
                <a:spcPts val="0"/>
              </a:spcAft>
              <a:buClrTx/>
              <a:buSzTx/>
              <a:buFontTx/>
              <a:buNone/>
              <a:tabLst/>
              <a:defRPr/>
            </a:pPr>
            <a:r>
              <a:rPr kumimoji="0" lang="en-US" sz="3312" b="1" i="0" u="none" strike="noStrike" kern="1200" cap="none" spc="0" normalizeH="0" baseline="0" noProof="0">
                <a:ln>
                  <a:noFill/>
                </a:ln>
                <a:solidFill>
                  <a:srgbClr val="2B5113"/>
                </a:solidFill>
                <a:effectLst/>
                <a:uLnTx/>
                <a:uFillTx/>
                <a:latin typeface="Work Sans Bold"/>
                <a:ea typeface="Work Sans Bold"/>
                <a:cs typeface="Work Sans Bold"/>
                <a:sym typeface="Work Sans Bold"/>
              </a:rPr>
              <a:t>Hacking är inte som på film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B0C198"/>
        </a:solidFill>
        <a:effectLst/>
      </p:bgPr>
    </p:bg>
    <p:spTree>
      <p:nvGrpSpPr>
        <p:cNvPr id="1" name="">
          <a:extLst>
            <a:ext uri="{FF2B5EF4-FFF2-40B4-BE49-F238E27FC236}">
              <a16:creationId xmlns:a16="http://schemas.microsoft.com/office/drawing/2014/main" id="{A6C9BD34-5585-3158-602E-58DF17B3CE7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F8DE140-C204-B7A7-EFB8-498DBAEF02A3}"/>
              </a:ext>
            </a:extLst>
          </p:cNvPr>
          <p:cNvSpPr/>
          <p:nvPr/>
        </p:nvSpPr>
        <p:spPr>
          <a:xfrm>
            <a:off x="0" y="-160020"/>
            <a:ext cx="18288000" cy="10607040"/>
          </a:xfrm>
          <a:custGeom>
            <a:avLst/>
            <a:gdLst/>
            <a:ahLst/>
            <a:cxnLst/>
            <a:rect l="l" t="t" r="r" b="b"/>
            <a:pathLst>
              <a:path w="18288000" h="10607040">
                <a:moveTo>
                  <a:pt x="0" y="0"/>
                </a:moveTo>
                <a:lnTo>
                  <a:pt x="18288000" y="0"/>
                </a:lnTo>
                <a:lnTo>
                  <a:pt x="18288000" y="10607040"/>
                </a:lnTo>
                <a:lnTo>
                  <a:pt x="0" y="10607040"/>
                </a:lnTo>
                <a:lnTo>
                  <a:pt x="0" y="0"/>
                </a:lnTo>
                <a:close/>
              </a:path>
            </a:pathLst>
          </a:custGeom>
          <a:blipFill>
            <a:blip r:embed="rId3">
              <a:alphaModFix amt="7999"/>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90CCBE7B-9B90-416E-3972-9C6CFC96E114}"/>
              </a:ext>
            </a:extLst>
          </p:cNvPr>
          <p:cNvGrpSpPr/>
          <p:nvPr/>
        </p:nvGrpSpPr>
        <p:grpSpPr>
          <a:xfrm rot="-5400000">
            <a:off x="13865654" y="5841601"/>
            <a:ext cx="2760760" cy="6130038"/>
            <a:chOff x="0" y="0"/>
            <a:chExt cx="558206" cy="1239450"/>
          </a:xfrm>
        </p:grpSpPr>
        <p:sp>
          <p:nvSpPr>
            <p:cNvPr id="4" name="Freeform 4">
              <a:extLst>
                <a:ext uri="{FF2B5EF4-FFF2-40B4-BE49-F238E27FC236}">
                  <a16:creationId xmlns:a16="http://schemas.microsoft.com/office/drawing/2014/main" id="{4288C25F-B141-E196-1CD8-D862DFF1BC9A}"/>
                </a:ext>
              </a:extLst>
            </p:cNvPr>
            <p:cNvSpPr/>
            <p:nvPr/>
          </p:nvSpPr>
          <p:spPr>
            <a:xfrm>
              <a:off x="0" y="0"/>
              <a:ext cx="558206" cy="1239450"/>
            </a:xfrm>
            <a:custGeom>
              <a:avLst/>
              <a:gdLst/>
              <a:ahLst/>
              <a:cxnLst/>
              <a:rect l="l" t="t" r="r" b="b"/>
              <a:pathLst>
                <a:path w="558206" h="1239450">
                  <a:moveTo>
                    <a:pt x="558206" y="1239450"/>
                  </a:moveTo>
                  <a:lnTo>
                    <a:pt x="0" y="1239450"/>
                  </a:lnTo>
                  <a:lnTo>
                    <a:pt x="0" y="0"/>
                  </a:lnTo>
                  <a:lnTo>
                    <a:pt x="558206" y="1239450"/>
                  </a:lnTo>
                  <a:close/>
                </a:path>
              </a:pathLst>
            </a:custGeom>
            <a:solidFill>
              <a:srgbClr val="889674"/>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C94E9E4E-86B8-6095-07C4-422C5813C173}"/>
                </a:ext>
              </a:extLst>
            </p:cNvPr>
            <p:cNvSpPr txBox="1"/>
            <p:nvPr/>
          </p:nvSpPr>
          <p:spPr>
            <a:xfrm>
              <a:off x="0" y="610200"/>
              <a:ext cx="279103" cy="626613"/>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 name="Group 6">
            <a:extLst>
              <a:ext uri="{FF2B5EF4-FFF2-40B4-BE49-F238E27FC236}">
                <a16:creationId xmlns:a16="http://schemas.microsoft.com/office/drawing/2014/main" id="{78C08EEB-DF53-70D3-F67F-D3C5E39BE0EB}"/>
              </a:ext>
            </a:extLst>
          </p:cNvPr>
          <p:cNvGrpSpPr>
            <a:grpSpLocks noChangeAspect="1"/>
          </p:cNvGrpSpPr>
          <p:nvPr/>
        </p:nvGrpSpPr>
        <p:grpSpPr>
          <a:xfrm>
            <a:off x="13508182" y="267710"/>
            <a:ext cx="4309794" cy="535812"/>
            <a:chOff x="0" y="0"/>
            <a:chExt cx="5746392" cy="714416"/>
          </a:xfrm>
        </p:grpSpPr>
        <p:sp>
          <p:nvSpPr>
            <p:cNvPr id="7" name="Freeform 7">
              <a:extLst>
                <a:ext uri="{FF2B5EF4-FFF2-40B4-BE49-F238E27FC236}">
                  <a16:creationId xmlns:a16="http://schemas.microsoft.com/office/drawing/2014/main" id="{139168BC-0DC9-7F40-AF21-6A9E26010E7C}"/>
                </a:ext>
              </a:extLst>
            </p:cNvPr>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4"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F2393CCE-F0BC-4CED-992C-7D7D7CAFD3F1}"/>
              </a:ext>
            </a:extLst>
          </p:cNvPr>
          <p:cNvGrpSpPr/>
          <p:nvPr/>
        </p:nvGrpSpPr>
        <p:grpSpPr>
          <a:xfrm rot="5400000">
            <a:off x="1396678" y="-1396681"/>
            <a:ext cx="2288855" cy="5082211"/>
            <a:chOff x="0" y="0"/>
            <a:chExt cx="558206" cy="1239450"/>
          </a:xfrm>
        </p:grpSpPr>
        <p:sp>
          <p:nvSpPr>
            <p:cNvPr id="9" name="Freeform 9">
              <a:extLst>
                <a:ext uri="{FF2B5EF4-FFF2-40B4-BE49-F238E27FC236}">
                  <a16:creationId xmlns:a16="http://schemas.microsoft.com/office/drawing/2014/main" id="{13A1D9A0-632B-C887-04E8-7B855F3D7041}"/>
                </a:ext>
              </a:extLst>
            </p:cNvPr>
            <p:cNvSpPr/>
            <p:nvPr/>
          </p:nvSpPr>
          <p:spPr>
            <a:xfrm>
              <a:off x="0" y="0"/>
              <a:ext cx="558206" cy="1239450"/>
            </a:xfrm>
            <a:custGeom>
              <a:avLst/>
              <a:gdLst/>
              <a:ahLst/>
              <a:cxnLst/>
              <a:rect l="l" t="t" r="r" b="b"/>
              <a:pathLst>
                <a:path w="558206" h="1239450">
                  <a:moveTo>
                    <a:pt x="558206" y="1239450"/>
                  </a:moveTo>
                  <a:lnTo>
                    <a:pt x="0" y="1239450"/>
                  </a:lnTo>
                  <a:lnTo>
                    <a:pt x="0" y="0"/>
                  </a:lnTo>
                  <a:lnTo>
                    <a:pt x="558206" y="1239450"/>
                  </a:lnTo>
                  <a:close/>
                </a:path>
              </a:pathLst>
            </a:custGeom>
            <a:solidFill>
              <a:srgbClr val="889674"/>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10">
              <a:extLst>
                <a:ext uri="{FF2B5EF4-FFF2-40B4-BE49-F238E27FC236}">
                  <a16:creationId xmlns:a16="http://schemas.microsoft.com/office/drawing/2014/main" id="{04C69677-9895-F566-7C29-4CD9E284654C}"/>
                </a:ext>
              </a:extLst>
            </p:cNvPr>
            <p:cNvSpPr txBox="1"/>
            <p:nvPr/>
          </p:nvSpPr>
          <p:spPr>
            <a:xfrm>
              <a:off x="0" y="610200"/>
              <a:ext cx="279103" cy="626613"/>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Freeform 11">
            <a:extLst>
              <a:ext uri="{FF2B5EF4-FFF2-40B4-BE49-F238E27FC236}">
                <a16:creationId xmlns:a16="http://schemas.microsoft.com/office/drawing/2014/main" id="{79C42A76-830B-7AA3-FB94-B803433F76EF}"/>
              </a:ext>
            </a:extLst>
          </p:cNvPr>
          <p:cNvSpPr/>
          <p:nvPr/>
        </p:nvSpPr>
        <p:spPr>
          <a:xfrm>
            <a:off x="1028700" y="1108429"/>
            <a:ext cx="4559693" cy="8132329"/>
          </a:xfrm>
          <a:custGeom>
            <a:avLst/>
            <a:gdLst/>
            <a:ahLst/>
            <a:cxnLst/>
            <a:rect l="l" t="t" r="r" b="b"/>
            <a:pathLst>
              <a:path w="4559693" h="8132329">
                <a:moveTo>
                  <a:pt x="0" y="0"/>
                </a:moveTo>
                <a:lnTo>
                  <a:pt x="4559693" y="0"/>
                </a:lnTo>
                <a:lnTo>
                  <a:pt x="4559693" y="8132329"/>
                </a:lnTo>
                <a:lnTo>
                  <a:pt x="0" y="8132329"/>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a:extLst>
              <a:ext uri="{FF2B5EF4-FFF2-40B4-BE49-F238E27FC236}">
                <a16:creationId xmlns:a16="http://schemas.microsoft.com/office/drawing/2014/main" id="{4B9756F7-BB32-A67E-D336-974E1A193D17}"/>
              </a:ext>
            </a:extLst>
          </p:cNvPr>
          <p:cNvSpPr/>
          <p:nvPr/>
        </p:nvSpPr>
        <p:spPr>
          <a:xfrm rot="-5400000">
            <a:off x="-1091458" y="2551715"/>
            <a:ext cx="8833189" cy="5217710"/>
          </a:xfrm>
          <a:custGeom>
            <a:avLst/>
            <a:gdLst/>
            <a:ahLst/>
            <a:cxnLst/>
            <a:rect l="l" t="t" r="r" b="b"/>
            <a:pathLst>
              <a:path w="8833189" h="5217710">
                <a:moveTo>
                  <a:pt x="0" y="0"/>
                </a:moveTo>
                <a:lnTo>
                  <a:pt x="8833189" y="0"/>
                </a:lnTo>
                <a:lnTo>
                  <a:pt x="8833189" y="5217710"/>
                </a:lnTo>
                <a:lnTo>
                  <a:pt x="0" y="5217710"/>
                </a:lnTo>
                <a:lnTo>
                  <a:pt x="0" y="0"/>
                </a:lnTo>
                <a:close/>
              </a:path>
            </a:pathLst>
          </a:custGeom>
          <a:blipFill>
            <a:blip>
              <a:extLst>
                <a:ext uri="{96DAC541-7B7A-43D3-8B79-37D633B846F1}">
                  <asvg:svgBlip xmlns:asvg="http://schemas.microsoft.com/office/drawing/2016/SVG/main" r:embed="rId6"/>
                </a:ext>
              </a:extLst>
            </a:blip>
            <a:stretch>
              <a:fillRect b="-1680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3" name="Group 13">
            <a:extLst>
              <a:ext uri="{FF2B5EF4-FFF2-40B4-BE49-F238E27FC236}">
                <a16:creationId xmlns:a16="http://schemas.microsoft.com/office/drawing/2014/main" id="{DA3013FF-F88D-0F4A-6326-FA7D4F49003C}"/>
              </a:ext>
            </a:extLst>
          </p:cNvPr>
          <p:cNvGrpSpPr/>
          <p:nvPr/>
        </p:nvGrpSpPr>
        <p:grpSpPr>
          <a:xfrm rot="-447592">
            <a:off x="6032640" y="3190832"/>
            <a:ext cx="4728629" cy="1768625"/>
            <a:chOff x="0" y="0"/>
            <a:chExt cx="6304839" cy="2358167"/>
          </a:xfrm>
        </p:grpSpPr>
        <p:sp>
          <p:nvSpPr>
            <p:cNvPr id="14" name="Freeform 14">
              <a:extLst>
                <a:ext uri="{FF2B5EF4-FFF2-40B4-BE49-F238E27FC236}">
                  <a16:creationId xmlns:a16="http://schemas.microsoft.com/office/drawing/2014/main" id="{FC5419E9-3F82-887C-4650-5ADD60A609DA}"/>
                </a:ext>
              </a:extLst>
            </p:cNvPr>
            <p:cNvSpPr/>
            <p:nvPr/>
          </p:nvSpPr>
          <p:spPr>
            <a:xfrm rot="350134">
              <a:off x="2689023" y="54566"/>
              <a:ext cx="1128530" cy="1082764"/>
            </a:xfrm>
            <a:custGeom>
              <a:avLst/>
              <a:gdLst/>
              <a:ahLst/>
              <a:cxnLst/>
              <a:rect l="l" t="t" r="r" b="b"/>
              <a:pathLst>
                <a:path w="1128530" h="1082764">
                  <a:moveTo>
                    <a:pt x="0" y="0"/>
                  </a:moveTo>
                  <a:lnTo>
                    <a:pt x="1128530" y="0"/>
                  </a:lnTo>
                  <a:lnTo>
                    <a:pt x="1128530" y="1082764"/>
                  </a:lnTo>
                  <a:lnTo>
                    <a:pt x="0" y="1082764"/>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a:extLst>
                <a:ext uri="{FF2B5EF4-FFF2-40B4-BE49-F238E27FC236}">
                  <a16:creationId xmlns:a16="http://schemas.microsoft.com/office/drawing/2014/main" id="{22025719-94B9-4116-A3D4-2E16283CB3F2}"/>
                </a:ext>
              </a:extLst>
            </p:cNvPr>
            <p:cNvSpPr txBox="1"/>
            <p:nvPr/>
          </p:nvSpPr>
          <p:spPr>
            <a:xfrm>
              <a:off x="0" y="1122967"/>
              <a:ext cx="6304839" cy="1235200"/>
            </a:xfrm>
            <a:prstGeom prst="rect">
              <a:avLst/>
            </a:prstGeom>
          </p:spPr>
          <p:txBody>
            <a:bodyPr lIns="0" tIns="0" rIns="0" bIns="0" rtlCol="0" anchor="t">
              <a:spAutoFit/>
            </a:bodyPr>
            <a:lstStyle/>
            <a:p>
              <a:pPr marL="0" marR="0" lvl="0" indent="0" algn="ctr" defTabSz="914400" rtl="0" eaLnBrk="1" fontAlgn="auto" latinLnBrk="0" hangingPunct="1">
                <a:lnSpc>
                  <a:spcPts val="3577"/>
                </a:lnSpc>
                <a:spcBef>
                  <a:spcPts val="0"/>
                </a:spcBef>
                <a:spcAft>
                  <a:spcPts val="0"/>
                </a:spcAft>
                <a:buClrTx/>
                <a:buSzTx/>
                <a:buFontTx/>
                <a:buNone/>
                <a:tabLst/>
                <a:defRPr/>
              </a:pPr>
              <a:r>
                <a:rPr kumimoji="0" lang="en-US" sz="3312" b="0" i="0" u="none" strike="noStrike" kern="1200" cap="none" spc="0" normalizeH="0" baseline="0" noProof="0">
                  <a:ln>
                    <a:noFill/>
                  </a:ln>
                  <a:solidFill>
                    <a:srgbClr val="2B5113"/>
                  </a:solidFill>
                  <a:effectLst/>
                  <a:uLnTx/>
                  <a:uFillTx/>
                  <a:latin typeface="Work Sans"/>
                  <a:ea typeface="Work Sans"/>
                  <a:cs typeface="Work Sans"/>
                  <a:sym typeface="Work Sans"/>
                </a:rPr>
                <a:t>Någon som sitter med supermånga skärmar</a:t>
              </a:r>
            </a:p>
          </p:txBody>
        </p:sp>
      </p:grpSp>
      <p:sp>
        <p:nvSpPr>
          <p:cNvPr id="16" name="TextBox 16">
            <a:extLst>
              <a:ext uri="{FF2B5EF4-FFF2-40B4-BE49-F238E27FC236}">
                <a16:creationId xmlns:a16="http://schemas.microsoft.com/office/drawing/2014/main" id="{8453DCD1-5DA1-F9BF-B1EF-C8599D79D227}"/>
              </a:ext>
            </a:extLst>
          </p:cNvPr>
          <p:cNvSpPr txBox="1"/>
          <p:nvPr/>
        </p:nvSpPr>
        <p:spPr>
          <a:xfrm rot="509329">
            <a:off x="13240375" y="5149646"/>
            <a:ext cx="3699974" cy="919256"/>
          </a:xfrm>
          <a:prstGeom prst="rect">
            <a:avLst/>
          </a:prstGeom>
        </p:spPr>
        <p:txBody>
          <a:bodyPr lIns="0" tIns="0" rIns="0" bIns="0" rtlCol="0" anchor="t">
            <a:spAutoFit/>
          </a:bodyPr>
          <a:lstStyle/>
          <a:p>
            <a:pPr marL="0" marR="0" lvl="0" indent="0" algn="ctr" defTabSz="914400" rtl="0" eaLnBrk="1" fontAlgn="auto" latinLnBrk="0" hangingPunct="1">
              <a:lnSpc>
                <a:spcPts val="3577"/>
              </a:lnSpc>
              <a:spcBef>
                <a:spcPts val="0"/>
              </a:spcBef>
              <a:spcAft>
                <a:spcPts val="0"/>
              </a:spcAft>
              <a:buClrTx/>
              <a:buSzTx/>
              <a:buFontTx/>
              <a:buNone/>
              <a:tabLst/>
              <a:defRPr/>
            </a:pPr>
            <a:r>
              <a:rPr kumimoji="0" lang="en-US" sz="3312" b="0" i="0" u="none" strike="noStrike" kern="1200" cap="none" spc="0" normalizeH="0" baseline="0" noProof="0">
                <a:ln>
                  <a:noFill/>
                </a:ln>
                <a:solidFill>
                  <a:srgbClr val="2B5113"/>
                </a:solidFill>
                <a:effectLst/>
                <a:uLnTx/>
                <a:uFillTx/>
                <a:latin typeface="Work Sans"/>
                <a:ea typeface="Work Sans"/>
                <a:cs typeface="Work Sans"/>
                <a:sym typeface="Work Sans"/>
              </a:rPr>
              <a:t>Supersvåra tekniska grejer</a:t>
            </a:r>
          </a:p>
        </p:txBody>
      </p:sp>
      <p:sp>
        <p:nvSpPr>
          <p:cNvPr id="17" name="Freeform 17">
            <a:extLst>
              <a:ext uri="{FF2B5EF4-FFF2-40B4-BE49-F238E27FC236}">
                <a16:creationId xmlns:a16="http://schemas.microsoft.com/office/drawing/2014/main" id="{E66A9BCC-A82A-06BB-2215-0766239AE69B}"/>
              </a:ext>
            </a:extLst>
          </p:cNvPr>
          <p:cNvSpPr/>
          <p:nvPr/>
        </p:nvSpPr>
        <p:spPr>
          <a:xfrm rot="1063257">
            <a:off x="14646685" y="4321774"/>
            <a:ext cx="1126671" cy="971550"/>
          </a:xfrm>
          <a:custGeom>
            <a:avLst/>
            <a:gdLst/>
            <a:ahLst/>
            <a:cxnLst/>
            <a:rect l="l" t="t" r="r" b="b"/>
            <a:pathLst>
              <a:path w="1126671" h="971550">
                <a:moveTo>
                  <a:pt x="0" y="0"/>
                </a:moveTo>
                <a:lnTo>
                  <a:pt x="1126671" y="0"/>
                </a:lnTo>
                <a:lnTo>
                  <a:pt x="1126671" y="971550"/>
                </a:lnTo>
                <a:lnTo>
                  <a:pt x="0" y="971550"/>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8">
            <a:extLst>
              <a:ext uri="{FF2B5EF4-FFF2-40B4-BE49-F238E27FC236}">
                <a16:creationId xmlns:a16="http://schemas.microsoft.com/office/drawing/2014/main" id="{B166CBFF-31EB-6A50-3CC7-B1C7BEC8F3FB}"/>
              </a:ext>
            </a:extLst>
          </p:cNvPr>
          <p:cNvSpPr/>
          <p:nvPr/>
        </p:nvSpPr>
        <p:spPr>
          <a:xfrm rot="211356">
            <a:off x="9613170" y="6954953"/>
            <a:ext cx="907520" cy="741384"/>
          </a:xfrm>
          <a:custGeom>
            <a:avLst/>
            <a:gdLst/>
            <a:ahLst/>
            <a:cxnLst/>
            <a:rect l="l" t="t" r="r" b="b"/>
            <a:pathLst>
              <a:path w="907520" h="741384">
                <a:moveTo>
                  <a:pt x="0" y="0"/>
                </a:moveTo>
                <a:lnTo>
                  <a:pt x="907520" y="0"/>
                </a:lnTo>
                <a:lnTo>
                  <a:pt x="907520" y="741384"/>
                </a:lnTo>
                <a:lnTo>
                  <a:pt x="0" y="741384"/>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a:extLst>
              <a:ext uri="{FF2B5EF4-FFF2-40B4-BE49-F238E27FC236}">
                <a16:creationId xmlns:a16="http://schemas.microsoft.com/office/drawing/2014/main" id="{C02666BB-81D0-97F4-08EA-DB2C5053CF49}"/>
              </a:ext>
            </a:extLst>
          </p:cNvPr>
          <p:cNvSpPr txBox="1"/>
          <p:nvPr/>
        </p:nvSpPr>
        <p:spPr>
          <a:xfrm rot="-511848">
            <a:off x="7813865" y="7607678"/>
            <a:ext cx="4728629" cy="919256"/>
          </a:xfrm>
          <a:prstGeom prst="rect">
            <a:avLst/>
          </a:prstGeom>
        </p:spPr>
        <p:txBody>
          <a:bodyPr lIns="0" tIns="0" rIns="0" bIns="0" rtlCol="0" anchor="t">
            <a:spAutoFit/>
          </a:bodyPr>
          <a:lstStyle/>
          <a:p>
            <a:pPr marL="0" marR="0" lvl="0" indent="0" algn="ctr" defTabSz="914400" rtl="0" eaLnBrk="1" fontAlgn="auto" latinLnBrk="0" hangingPunct="1">
              <a:lnSpc>
                <a:spcPts val="3577"/>
              </a:lnSpc>
              <a:spcBef>
                <a:spcPts val="0"/>
              </a:spcBef>
              <a:spcAft>
                <a:spcPts val="0"/>
              </a:spcAft>
              <a:buClrTx/>
              <a:buSzTx/>
              <a:buFontTx/>
              <a:buNone/>
              <a:tabLst/>
              <a:defRPr/>
            </a:pPr>
            <a:r>
              <a:rPr kumimoji="0" lang="en-US" sz="3312" b="0" i="0" u="none" strike="noStrike" kern="1200" cap="none" spc="0" normalizeH="0" baseline="0" noProof="0">
                <a:ln>
                  <a:noFill/>
                </a:ln>
                <a:solidFill>
                  <a:srgbClr val="2B5113"/>
                </a:solidFill>
                <a:effectLst/>
                <a:uLnTx/>
                <a:uFillTx/>
                <a:latin typeface="Work Sans"/>
                <a:ea typeface="Work Sans"/>
                <a:cs typeface="Work Sans"/>
                <a:sym typeface="Work Sans"/>
              </a:rPr>
              <a:t>Superrika anonyma personer</a:t>
            </a:r>
          </a:p>
        </p:txBody>
      </p:sp>
      <p:sp>
        <p:nvSpPr>
          <p:cNvPr id="20" name="Freeform 20">
            <a:extLst>
              <a:ext uri="{FF2B5EF4-FFF2-40B4-BE49-F238E27FC236}">
                <a16:creationId xmlns:a16="http://schemas.microsoft.com/office/drawing/2014/main" id="{D8B49802-CDB7-493D-F337-17B584D980EE}"/>
              </a:ext>
            </a:extLst>
          </p:cNvPr>
          <p:cNvSpPr/>
          <p:nvPr/>
        </p:nvSpPr>
        <p:spPr>
          <a:xfrm rot="1163876">
            <a:off x="6905294" y="4257146"/>
            <a:ext cx="2888368" cy="537389"/>
          </a:xfrm>
          <a:custGeom>
            <a:avLst/>
            <a:gdLst/>
            <a:ahLst/>
            <a:cxnLst/>
            <a:rect l="l" t="t" r="r" b="b"/>
            <a:pathLst>
              <a:path w="2888368" h="537389">
                <a:moveTo>
                  <a:pt x="0" y="0"/>
                </a:moveTo>
                <a:lnTo>
                  <a:pt x="2888367" y="0"/>
                </a:lnTo>
                <a:lnTo>
                  <a:pt x="2888367" y="537389"/>
                </a:lnTo>
                <a:lnTo>
                  <a:pt x="0" y="537389"/>
                </a:lnTo>
                <a:lnTo>
                  <a:pt x="0" y="0"/>
                </a:lnTo>
                <a:close/>
              </a:path>
            </a:pathLst>
          </a:custGeom>
          <a:blipFill>
            <a:blip>
              <a:extLst>
                <a:ext uri="{96DAC541-7B7A-43D3-8B79-37D633B846F1}">
                  <asvg:svgBlip xmlns:asvg="http://schemas.microsoft.com/office/drawing/2016/SVG/main" r:embed="rId10"/>
                </a:ext>
              </a:extLst>
            </a:blip>
            <a:stretch>
              <a:fillRect t="-26242" r="-628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21">
            <a:extLst>
              <a:ext uri="{FF2B5EF4-FFF2-40B4-BE49-F238E27FC236}">
                <a16:creationId xmlns:a16="http://schemas.microsoft.com/office/drawing/2014/main" id="{76291630-37E2-E39C-658E-0095DDA8E96D}"/>
              </a:ext>
            </a:extLst>
          </p:cNvPr>
          <p:cNvSpPr/>
          <p:nvPr/>
        </p:nvSpPr>
        <p:spPr>
          <a:xfrm rot="-806005">
            <a:off x="6445758" y="4040912"/>
            <a:ext cx="4064612" cy="756233"/>
          </a:xfrm>
          <a:custGeom>
            <a:avLst/>
            <a:gdLst/>
            <a:ahLst/>
            <a:cxnLst/>
            <a:rect l="l" t="t" r="r" b="b"/>
            <a:pathLst>
              <a:path w="4064612" h="756233">
                <a:moveTo>
                  <a:pt x="0" y="0"/>
                </a:moveTo>
                <a:lnTo>
                  <a:pt x="4064612" y="0"/>
                </a:lnTo>
                <a:lnTo>
                  <a:pt x="4064612" y="756233"/>
                </a:lnTo>
                <a:lnTo>
                  <a:pt x="0" y="756233"/>
                </a:lnTo>
                <a:lnTo>
                  <a:pt x="0" y="0"/>
                </a:lnTo>
                <a:close/>
              </a:path>
            </a:pathLst>
          </a:custGeom>
          <a:blipFill>
            <a:blip>
              <a:extLst>
                <a:ext uri="{96DAC541-7B7A-43D3-8B79-37D633B846F1}">
                  <asvg:svgBlip xmlns:asvg="http://schemas.microsoft.com/office/drawing/2016/SVG/main" r:embed="rId10"/>
                </a:ext>
              </a:extLst>
            </a:blip>
            <a:stretch>
              <a:fillRect t="-26242" r="-628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22">
            <a:extLst>
              <a:ext uri="{FF2B5EF4-FFF2-40B4-BE49-F238E27FC236}">
                <a16:creationId xmlns:a16="http://schemas.microsoft.com/office/drawing/2014/main" id="{353E226C-6B5E-7D54-79A4-13EED5B770D9}"/>
              </a:ext>
            </a:extLst>
          </p:cNvPr>
          <p:cNvSpPr/>
          <p:nvPr/>
        </p:nvSpPr>
        <p:spPr>
          <a:xfrm rot="2726701">
            <a:off x="13955213" y="5469402"/>
            <a:ext cx="2014596" cy="374821"/>
          </a:xfrm>
          <a:custGeom>
            <a:avLst/>
            <a:gdLst/>
            <a:ahLst/>
            <a:cxnLst/>
            <a:rect l="l" t="t" r="r" b="b"/>
            <a:pathLst>
              <a:path w="2014596" h="374821">
                <a:moveTo>
                  <a:pt x="0" y="0"/>
                </a:moveTo>
                <a:lnTo>
                  <a:pt x="2014596" y="0"/>
                </a:lnTo>
                <a:lnTo>
                  <a:pt x="2014596" y="374821"/>
                </a:lnTo>
                <a:lnTo>
                  <a:pt x="0" y="374821"/>
                </a:lnTo>
                <a:lnTo>
                  <a:pt x="0" y="0"/>
                </a:lnTo>
                <a:close/>
              </a:path>
            </a:pathLst>
          </a:custGeom>
          <a:blipFill>
            <a:blip>
              <a:extLst>
                <a:ext uri="{96DAC541-7B7A-43D3-8B79-37D633B846F1}">
                  <asvg:svgBlip xmlns:asvg="http://schemas.microsoft.com/office/drawing/2016/SVG/main" r:embed="rId10"/>
                </a:ext>
              </a:extLst>
            </a:blip>
            <a:stretch>
              <a:fillRect t="-26242" r="-628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23">
            <a:extLst>
              <a:ext uri="{FF2B5EF4-FFF2-40B4-BE49-F238E27FC236}">
                <a16:creationId xmlns:a16="http://schemas.microsoft.com/office/drawing/2014/main" id="{001CFC23-ED4D-5AFF-D71C-E8DCFAB03193}"/>
              </a:ext>
            </a:extLst>
          </p:cNvPr>
          <p:cNvSpPr/>
          <p:nvPr/>
        </p:nvSpPr>
        <p:spPr>
          <a:xfrm rot="756819">
            <a:off x="13658298" y="5365531"/>
            <a:ext cx="2835010" cy="527462"/>
          </a:xfrm>
          <a:custGeom>
            <a:avLst/>
            <a:gdLst/>
            <a:ahLst/>
            <a:cxnLst/>
            <a:rect l="l" t="t" r="r" b="b"/>
            <a:pathLst>
              <a:path w="2835010" h="527462">
                <a:moveTo>
                  <a:pt x="0" y="0"/>
                </a:moveTo>
                <a:lnTo>
                  <a:pt x="2835010" y="0"/>
                </a:lnTo>
                <a:lnTo>
                  <a:pt x="2835010" y="527462"/>
                </a:lnTo>
                <a:lnTo>
                  <a:pt x="0" y="527462"/>
                </a:lnTo>
                <a:lnTo>
                  <a:pt x="0" y="0"/>
                </a:lnTo>
                <a:close/>
              </a:path>
            </a:pathLst>
          </a:custGeom>
          <a:blipFill>
            <a:blip>
              <a:extLst>
                <a:ext uri="{96DAC541-7B7A-43D3-8B79-37D633B846F1}">
                  <asvg:svgBlip xmlns:asvg="http://schemas.microsoft.com/office/drawing/2016/SVG/main" r:embed="rId10"/>
                </a:ext>
              </a:extLst>
            </a:blip>
            <a:stretch>
              <a:fillRect t="-26242" r="-628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24">
            <a:extLst>
              <a:ext uri="{FF2B5EF4-FFF2-40B4-BE49-F238E27FC236}">
                <a16:creationId xmlns:a16="http://schemas.microsoft.com/office/drawing/2014/main" id="{228869A5-ABD7-85D8-CF35-B3AB7E4D9912}"/>
              </a:ext>
            </a:extLst>
          </p:cNvPr>
          <p:cNvSpPr/>
          <p:nvPr/>
        </p:nvSpPr>
        <p:spPr>
          <a:xfrm rot="1225119">
            <a:off x="9118777" y="7894153"/>
            <a:ext cx="2140582" cy="398261"/>
          </a:xfrm>
          <a:custGeom>
            <a:avLst/>
            <a:gdLst/>
            <a:ahLst/>
            <a:cxnLst/>
            <a:rect l="l" t="t" r="r" b="b"/>
            <a:pathLst>
              <a:path w="2140582" h="398261">
                <a:moveTo>
                  <a:pt x="0" y="0"/>
                </a:moveTo>
                <a:lnTo>
                  <a:pt x="2140582" y="0"/>
                </a:lnTo>
                <a:lnTo>
                  <a:pt x="2140582" y="398262"/>
                </a:lnTo>
                <a:lnTo>
                  <a:pt x="0" y="398262"/>
                </a:lnTo>
                <a:lnTo>
                  <a:pt x="0" y="0"/>
                </a:lnTo>
                <a:close/>
              </a:path>
            </a:pathLst>
          </a:custGeom>
          <a:blipFill>
            <a:blip>
              <a:extLst>
                <a:ext uri="{96DAC541-7B7A-43D3-8B79-37D633B846F1}">
                  <asvg:svgBlip xmlns:asvg="http://schemas.microsoft.com/office/drawing/2016/SVG/main" r:embed="rId10"/>
                </a:ext>
              </a:extLst>
            </a:blip>
            <a:stretch>
              <a:fillRect t="-26242" r="-628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Freeform 25">
            <a:extLst>
              <a:ext uri="{FF2B5EF4-FFF2-40B4-BE49-F238E27FC236}">
                <a16:creationId xmlns:a16="http://schemas.microsoft.com/office/drawing/2014/main" id="{6E79F87E-80A2-72E4-191E-2696988CB947}"/>
              </a:ext>
            </a:extLst>
          </p:cNvPr>
          <p:cNvSpPr/>
          <p:nvPr/>
        </p:nvSpPr>
        <p:spPr>
          <a:xfrm rot="-744762">
            <a:off x="8779607" y="7735611"/>
            <a:ext cx="3012302" cy="560447"/>
          </a:xfrm>
          <a:custGeom>
            <a:avLst/>
            <a:gdLst/>
            <a:ahLst/>
            <a:cxnLst/>
            <a:rect l="l" t="t" r="r" b="b"/>
            <a:pathLst>
              <a:path w="3012302" h="560447">
                <a:moveTo>
                  <a:pt x="0" y="0"/>
                </a:moveTo>
                <a:lnTo>
                  <a:pt x="3012303" y="0"/>
                </a:lnTo>
                <a:lnTo>
                  <a:pt x="3012303" y="560448"/>
                </a:lnTo>
                <a:lnTo>
                  <a:pt x="0" y="560448"/>
                </a:lnTo>
                <a:lnTo>
                  <a:pt x="0" y="0"/>
                </a:lnTo>
                <a:close/>
              </a:path>
            </a:pathLst>
          </a:custGeom>
          <a:blipFill>
            <a:blip>
              <a:extLst>
                <a:ext uri="{96DAC541-7B7A-43D3-8B79-37D633B846F1}">
                  <asvg:svgBlip xmlns:asvg="http://schemas.microsoft.com/office/drawing/2016/SVG/main" r:embed="rId10"/>
                </a:ext>
              </a:extLst>
            </a:blip>
            <a:stretch>
              <a:fillRect t="-26242" r="-628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6">
            <a:extLst>
              <a:ext uri="{FF2B5EF4-FFF2-40B4-BE49-F238E27FC236}">
                <a16:creationId xmlns:a16="http://schemas.microsoft.com/office/drawing/2014/main" id="{214CB96B-51DC-BAC8-A519-D172B96159C2}"/>
              </a:ext>
            </a:extLst>
          </p:cNvPr>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TextBox 27">
            <a:extLst>
              <a:ext uri="{FF2B5EF4-FFF2-40B4-BE49-F238E27FC236}">
                <a16:creationId xmlns:a16="http://schemas.microsoft.com/office/drawing/2014/main" id="{9F53C9AB-364C-A69B-31E0-FF710C35C0B6}"/>
              </a:ext>
            </a:extLst>
          </p:cNvPr>
          <p:cNvSpPr txBox="1"/>
          <p:nvPr/>
        </p:nvSpPr>
        <p:spPr>
          <a:xfrm>
            <a:off x="14283376" y="9240514"/>
            <a:ext cx="2975924" cy="371475"/>
          </a:xfrm>
          <a:prstGeom prst="rect">
            <a:avLst/>
          </a:prstGeom>
        </p:spPr>
        <p:txBody>
          <a:bodyPr lIns="0" tIns="0" rIns="0" bIns="0" rtlCol="0" anchor="t">
            <a:spAutoFit/>
          </a:bodyPr>
          <a:lstStyle/>
          <a:p>
            <a:pPr marL="0" marR="0" lvl="0" indent="0" algn="r" defTabSz="914400" rtl="0" eaLnBrk="1" fontAlgn="auto" latinLnBrk="0" hangingPunct="1">
              <a:lnSpc>
                <a:spcPts val="287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A528E"/>
                </a:solidFill>
                <a:effectLst/>
                <a:uLnTx/>
                <a:uFillTx/>
                <a:latin typeface="Work Sans"/>
                <a:ea typeface="Work Sans"/>
                <a:cs typeface="Work Sans"/>
                <a:sym typeface="Work Sans"/>
              </a:rPr>
              <a:t>Vad </a:t>
            </a:r>
            <a:r>
              <a:rPr kumimoji="0" lang="en-US" sz="2400" b="0" i="0" u="none" strike="noStrike" kern="1200" cap="none" spc="0" normalizeH="0" baseline="0" noProof="0" dirty="0" err="1">
                <a:ln>
                  <a:noFill/>
                </a:ln>
                <a:solidFill>
                  <a:srgbClr val="EA528E"/>
                </a:solidFill>
                <a:effectLst/>
                <a:uLnTx/>
                <a:uFillTx/>
                <a:latin typeface="Work Sans"/>
                <a:ea typeface="Work Sans"/>
                <a:cs typeface="Work Sans"/>
                <a:sym typeface="Work Sans"/>
              </a:rPr>
              <a:t>Gör</a:t>
            </a:r>
            <a:r>
              <a:rPr kumimoji="0" lang="en-US" sz="2400" b="0" i="0" u="none" strike="noStrike" kern="1200" cap="none" spc="0" normalizeH="0" baseline="0" noProof="0" dirty="0">
                <a:ln>
                  <a:noFill/>
                </a:ln>
                <a:solidFill>
                  <a:srgbClr val="EA528E"/>
                </a:solidFill>
                <a:effectLst/>
                <a:uLnTx/>
                <a:uFillTx/>
                <a:latin typeface="Work Sans"/>
                <a:ea typeface="Work Sans"/>
                <a:cs typeface="Work Sans"/>
                <a:sym typeface="Work Sans"/>
              </a:rPr>
              <a:t> </a:t>
            </a:r>
            <a:r>
              <a:rPr kumimoji="0" lang="en-US" sz="2400" b="0" i="0" u="none" strike="noStrike" kern="1200" cap="none" spc="0" normalizeH="0" baseline="0" noProof="0" dirty="0" err="1">
                <a:ln>
                  <a:noFill/>
                </a:ln>
                <a:solidFill>
                  <a:srgbClr val="EA528E"/>
                </a:solidFill>
                <a:effectLst/>
                <a:uLnTx/>
                <a:uFillTx/>
                <a:latin typeface="Work Sans"/>
                <a:ea typeface="Work Sans"/>
                <a:cs typeface="Work Sans"/>
                <a:sym typeface="Work Sans"/>
              </a:rPr>
              <a:t>Hackaren</a:t>
            </a:r>
            <a:r>
              <a:rPr kumimoji="0" lang="en-US" sz="2400" b="0" i="0" u="none" strike="noStrike" kern="1200" cap="none" spc="0" normalizeH="0" baseline="0" noProof="0" dirty="0">
                <a:ln>
                  <a:noFill/>
                </a:ln>
                <a:solidFill>
                  <a:srgbClr val="EA528E"/>
                </a:solidFill>
                <a:effectLst/>
                <a:uLnTx/>
                <a:uFillTx/>
                <a:latin typeface="Work Sans"/>
                <a:ea typeface="Work Sans"/>
                <a:cs typeface="Work Sans"/>
                <a:sym typeface="Work Sans"/>
              </a:rPr>
              <a:t>?</a:t>
            </a:r>
          </a:p>
        </p:txBody>
      </p:sp>
      <p:sp>
        <p:nvSpPr>
          <p:cNvPr id="28" name="TextBox 28">
            <a:extLst>
              <a:ext uri="{FF2B5EF4-FFF2-40B4-BE49-F238E27FC236}">
                <a16:creationId xmlns:a16="http://schemas.microsoft.com/office/drawing/2014/main" id="{4ED4F468-20D9-0DB2-3646-8BEB4C61CBA6}"/>
              </a:ext>
            </a:extLst>
          </p:cNvPr>
          <p:cNvSpPr txBox="1"/>
          <p:nvPr/>
        </p:nvSpPr>
        <p:spPr>
          <a:xfrm>
            <a:off x="6741714" y="1402306"/>
            <a:ext cx="9882146" cy="692795"/>
          </a:xfrm>
          <a:prstGeom prst="rect">
            <a:avLst/>
          </a:prstGeom>
        </p:spPr>
        <p:txBody>
          <a:bodyPr lIns="0" tIns="0" rIns="0" bIns="0" rtlCol="0" anchor="t">
            <a:spAutoFit/>
          </a:bodyPr>
          <a:lstStyle/>
          <a:p>
            <a:pPr marL="0" marR="0" lvl="0" indent="0" algn="ctr" defTabSz="914400" rtl="0" eaLnBrk="1" fontAlgn="auto" latinLnBrk="0" hangingPunct="1">
              <a:lnSpc>
                <a:spcPts val="5220"/>
              </a:lnSpc>
              <a:spcBef>
                <a:spcPts val="0"/>
              </a:spcBef>
              <a:spcAft>
                <a:spcPts val="0"/>
              </a:spcAft>
              <a:buClrTx/>
              <a:buSzTx/>
              <a:buFontTx/>
              <a:buNone/>
              <a:tabLst/>
              <a:defRPr/>
            </a:pPr>
            <a:r>
              <a:rPr kumimoji="0" lang="en-US" sz="4833" b="0" i="0" u="none" strike="noStrike" kern="1200" cap="none" spc="0" normalizeH="0" baseline="0" noProof="0">
                <a:ln>
                  <a:noFill/>
                </a:ln>
                <a:solidFill>
                  <a:srgbClr val="2B5113"/>
                </a:solidFill>
                <a:effectLst/>
                <a:uLnTx/>
                <a:uFillTx/>
                <a:latin typeface="Work Sans"/>
                <a:ea typeface="Work Sans"/>
                <a:cs typeface="Work Sans"/>
                <a:sym typeface="Work Sans"/>
              </a:rPr>
              <a:t>Hur försöker </a:t>
            </a:r>
            <a:r>
              <a:rPr kumimoji="0" lang="en-US" sz="4833" b="1" i="0" u="none" strike="noStrike" kern="1200" cap="none" spc="0" normalizeH="0" baseline="0" noProof="0">
                <a:ln>
                  <a:noFill/>
                </a:ln>
                <a:solidFill>
                  <a:srgbClr val="2B5113"/>
                </a:solidFill>
                <a:effectLst/>
                <a:uLnTx/>
                <a:uFillTx/>
                <a:latin typeface="Work Sans Bold"/>
                <a:ea typeface="Work Sans Bold"/>
                <a:cs typeface="Work Sans Bold"/>
                <a:sym typeface="Work Sans Bold"/>
              </a:rPr>
              <a:t>bedragare</a:t>
            </a:r>
            <a:r>
              <a:rPr kumimoji="0" lang="en-US" sz="4833" b="0" i="0" u="none" strike="noStrike" kern="1200" cap="none" spc="0" normalizeH="0" baseline="0" noProof="0">
                <a:ln>
                  <a:noFill/>
                </a:ln>
                <a:solidFill>
                  <a:srgbClr val="2B5113"/>
                </a:solidFill>
                <a:effectLst/>
                <a:uLnTx/>
                <a:uFillTx/>
                <a:latin typeface="Work Sans"/>
                <a:ea typeface="Work Sans"/>
                <a:cs typeface="Work Sans"/>
                <a:sym typeface="Work Sans"/>
              </a:rPr>
              <a:t> lura dig?</a:t>
            </a:r>
          </a:p>
        </p:txBody>
      </p:sp>
      <p:sp>
        <p:nvSpPr>
          <p:cNvPr id="29" name="Freeform 29">
            <a:extLst>
              <a:ext uri="{FF2B5EF4-FFF2-40B4-BE49-F238E27FC236}">
                <a16:creationId xmlns:a16="http://schemas.microsoft.com/office/drawing/2014/main" id="{8366ACEE-07E9-3D1B-503C-BB2219570D6B}"/>
              </a:ext>
            </a:extLst>
          </p:cNvPr>
          <p:cNvSpPr/>
          <p:nvPr/>
        </p:nvSpPr>
        <p:spPr>
          <a:xfrm>
            <a:off x="10829644" y="2095101"/>
            <a:ext cx="2702744" cy="192948"/>
          </a:xfrm>
          <a:custGeom>
            <a:avLst/>
            <a:gdLst/>
            <a:ahLst/>
            <a:cxnLst/>
            <a:rect l="l" t="t" r="r" b="b"/>
            <a:pathLst>
              <a:path w="2702744" h="192948">
                <a:moveTo>
                  <a:pt x="0" y="0"/>
                </a:moveTo>
                <a:lnTo>
                  <a:pt x="2702743" y="0"/>
                </a:lnTo>
                <a:lnTo>
                  <a:pt x="2702743" y="192947"/>
                </a:lnTo>
                <a:lnTo>
                  <a:pt x="0" y="192947"/>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TextBox 30">
            <a:extLst>
              <a:ext uri="{FF2B5EF4-FFF2-40B4-BE49-F238E27FC236}">
                <a16:creationId xmlns:a16="http://schemas.microsoft.com/office/drawing/2014/main" id="{118CAB96-22F3-200B-AA0A-1D1AF32E8A3F}"/>
              </a:ext>
            </a:extLst>
          </p:cNvPr>
          <p:cNvSpPr txBox="1"/>
          <p:nvPr/>
        </p:nvSpPr>
        <p:spPr>
          <a:xfrm>
            <a:off x="8265566" y="2412356"/>
            <a:ext cx="6543984" cy="469576"/>
          </a:xfrm>
          <a:prstGeom prst="rect">
            <a:avLst/>
          </a:prstGeom>
        </p:spPr>
        <p:txBody>
          <a:bodyPr lIns="0" tIns="0" rIns="0" bIns="0" rtlCol="0" anchor="t">
            <a:spAutoFit/>
          </a:bodyPr>
          <a:lstStyle/>
          <a:p>
            <a:pPr marL="0" marR="0" lvl="0" indent="0" algn="ctr" defTabSz="914400" rtl="0" eaLnBrk="1" fontAlgn="auto" latinLnBrk="0" hangingPunct="1">
              <a:lnSpc>
                <a:spcPts val="3577"/>
              </a:lnSpc>
              <a:spcBef>
                <a:spcPts val="0"/>
              </a:spcBef>
              <a:spcAft>
                <a:spcPts val="0"/>
              </a:spcAft>
              <a:buClrTx/>
              <a:buSzTx/>
              <a:buFontTx/>
              <a:buNone/>
              <a:tabLst/>
              <a:defRPr/>
            </a:pPr>
            <a:r>
              <a:rPr kumimoji="0" lang="en-US" sz="3312" b="1" i="0" u="none" strike="noStrike" kern="1200" cap="none" spc="0" normalizeH="0" baseline="0" noProof="0">
                <a:ln>
                  <a:noFill/>
                </a:ln>
                <a:solidFill>
                  <a:srgbClr val="2B5113"/>
                </a:solidFill>
                <a:effectLst/>
                <a:uLnTx/>
                <a:uFillTx/>
                <a:latin typeface="Work Sans Bold"/>
                <a:ea typeface="Work Sans Bold"/>
                <a:cs typeface="Work Sans Bold"/>
                <a:sym typeface="Work Sans Bold"/>
              </a:rPr>
              <a:t>Hacking är inte som på film</a:t>
            </a:r>
          </a:p>
        </p:txBody>
      </p:sp>
    </p:spTree>
    <p:extLst>
      <p:ext uri="{BB962C8B-B14F-4D97-AF65-F5344CB8AC3E}">
        <p14:creationId xmlns:p14="http://schemas.microsoft.com/office/powerpoint/2010/main" val="12640733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B0C198"/>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2128447" y="-2291717"/>
            <a:ext cx="3200053" cy="7587098"/>
            <a:chOff x="0" y="0"/>
            <a:chExt cx="541098" cy="1282905"/>
          </a:xfrm>
        </p:grpSpPr>
        <p:sp>
          <p:nvSpPr>
            <p:cNvPr id="3" name="Freeform 3"/>
            <p:cNvSpPr/>
            <p:nvPr/>
          </p:nvSpPr>
          <p:spPr>
            <a:xfrm>
              <a:off x="0" y="0"/>
              <a:ext cx="541098" cy="1282905"/>
            </a:xfrm>
            <a:custGeom>
              <a:avLst/>
              <a:gdLst/>
              <a:ahLst/>
              <a:cxnLst/>
              <a:rect l="l" t="t" r="r" b="b"/>
              <a:pathLst>
                <a:path w="541098" h="1282905">
                  <a:moveTo>
                    <a:pt x="541098" y="1282905"/>
                  </a:moveTo>
                  <a:lnTo>
                    <a:pt x="0" y="1282905"/>
                  </a:lnTo>
                  <a:lnTo>
                    <a:pt x="0" y="0"/>
                  </a:lnTo>
                  <a:lnTo>
                    <a:pt x="541098" y="1282905"/>
                  </a:lnTo>
                  <a:close/>
                </a:path>
              </a:pathLst>
            </a:custGeom>
            <a:solidFill>
              <a:srgbClr val="BDCDA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p:cNvSpPr txBox="1"/>
            <p:nvPr/>
          </p:nvSpPr>
          <p:spPr>
            <a:xfrm>
              <a:off x="0" y="631928"/>
              <a:ext cx="270549" cy="648248"/>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TextBox 5"/>
          <p:cNvSpPr txBox="1"/>
          <p:nvPr/>
        </p:nvSpPr>
        <p:spPr>
          <a:xfrm>
            <a:off x="4263825" y="4549658"/>
            <a:ext cx="9760350" cy="692795"/>
          </a:xfrm>
          <a:prstGeom prst="rect">
            <a:avLst/>
          </a:prstGeom>
        </p:spPr>
        <p:txBody>
          <a:bodyPr lIns="0" tIns="0" rIns="0" bIns="0" rtlCol="0" anchor="t">
            <a:spAutoFit/>
          </a:bodyPr>
          <a:lstStyle/>
          <a:p>
            <a:pPr marL="0" marR="0" lvl="0" indent="0" algn="ctr" defTabSz="914400" rtl="0" eaLnBrk="1" fontAlgn="auto" latinLnBrk="0" hangingPunct="1">
              <a:lnSpc>
                <a:spcPts val="5220"/>
              </a:lnSpc>
              <a:spcBef>
                <a:spcPts val="0"/>
              </a:spcBef>
              <a:spcAft>
                <a:spcPts val="0"/>
              </a:spcAft>
              <a:buClrTx/>
              <a:buSzTx/>
              <a:buFontTx/>
              <a:buNone/>
              <a:tabLst/>
              <a:defRPr/>
            </a:pPr>
            <a:r>
              <a:rPr kumimoji="0" lang="en-US" sz="4833" b="0" i="0" u="none" strike="noStrike" kern="1200" cap="none" spc="0" normalizeH="0" baseline="0" noProof="0">
                <a:ln>
                  <a:noFill/>
                </a:ln>
                <a:solidFill>
                  <a:srgbClr val="2B5113"/>
                </a:solidFill>
                <a:effectLst/>
                <a:uLnTx/>
                <a:uFillTx/>
                <a:latin typeface="Work Sans"/>
                <a:ea typeface="Work Sans"/>
                <a:cs typeface="Work Sans"/>
                <a:sym typeface="Work Sans"/>
              </a:rPr>
              <a:t>Hacking är </a:t>
            </a:r>
            <a:r>
              <a:rPr kumimoji="0" lang="en-US" sz="4833" b="1" i="0" u="none" strike="noStrike" kern="1200" cap="none" spc="0" normalizeH="0" baseline="0" noProof="0">
                <a:ln>
                  <a:noFill/>
                </a:ln>
                <a:solidFill>
                  <a:srgbClr val="2B5113"/>
                </a:solidFill>
                <a:effectLst/>
                <a:uLnTx/>
                <a:uFillTx/>
                <a:latin typeface="Work Sans Bold"/>
                <a:ea typeface="Work Sans Bold"/>
                <a:cs typeface="Work Sans Bold"/>
                <a:sym typeface="Work Sans Bold"/>
              </a:rPr>
              <a:t>inte som på film</a:t>
            </a:r>
            <a:r>
              <a:rPr kumimoji="0" lang="en-US" sz="4833" b="0" i="0" u="none" strike="noStrike" kern="1200" cap="none" spc="0" normalizeH="0" baseline="0" noProof="0">
                <a:ln>
                  <a:noFill/>
                </a:ln>
                <a:solidFill>
                  <a:srgbClr val="2B5113"/>
                </a:solidFill>
                <a:effectLst/>
                <a:uLnTx/>
                <a:uFillTx/>
                <a:latin typeface="Work Sans"/>
                <a:ea typeface="Work Sans"/>
                <a:cs typeface="Work Sans"/>
                <a:sym typeface="Work Sans"/>
              </a:rPr>
              <a:t>!</a:t>
            </a:r>
          </a:p>
        </p:txBody>
      </p:sp>
      <p:sp>
        <p:nvSpPr>
          <p:cNvPr id="6" name="Freeform 6"/>
          <p:cNvSpPr/>
          <p:nvPr/>
        </p:nvSpPr>
        <p:spPr>
          <a:xfrm>
            <a:off x="8411304" y="5180570"/>
            <a:ext cx="4582614" cy="327151"/>
          </a:xfrm>
          <a:custGeom>
            <a:avLst/>
            <a:gdLst/>
            <a:ahLst/>
            <a:cxnLst/>
            <a:rect l="l" t="t" r="r" b="b"/>
            <a:pathLst>
              <a:path w="4582614" h="327151">
                <a:moveTo>
                  <a:pt x="0" y="0"/>
                </a:moveTo>
                <a:lnTo>
                  <a:pt x="4582614" y="0"/>
                </a:lnTo>
                <a:lnTo>
                  <a:pt x="4582614" y="327150"/>
                </a:lnTo>
                <a:lnTo>
                  <a:pt x="0" y="3271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rot="-261364">
            <a:off x="16185543" y="1536903"/>
            <a:ext cx="952140" cy="753381"/>
          </a:xfrm>
          <a:custGeom>
            <a:avLst/>
            <a:gdLst/>
            <a:ahLst/>
            <a:cxnLst/>
            <a:rect l="l" t="t" r="r" b="b"/>
            <a:pathLst>
              <a:path w="952140" h="753381">
                <a:moveTo>
                  <a:pt x="0" y="0"/>
                </a:moveTo>
                <a:lnTo>
                  <a:pt x="952140" y="0"/>
                </a:lnTo>
                <a:lnTo>
                  <a:pt x="952140" y="753382"/>
                </a:lnTo>
                <a:lnTo>
                  <a:pt x="0" y="753382"/>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rot="1421132">
            <a:off x="419417" y="8970936"/>
            <a:ext cx="1168599" cy="1128888"/>
          </a:xfrm>
          <a:custGeom>
            <a:avLst/>
            <a:gdLst/>
            <a:ahLst/>
            <a:cxnLst/>
            <a:rect l="l" t="t" r="r" b="b"/>
            <a:pathLst>
              <a:path w="1168599" h="1128888">
                <a:moveTo>
                  <a:pt x="0" y="0"/>
                </a:moveTo>
                <a:lnTo>
                  <a:pt x="1168599" y="0"/>
                </a:lnTo>
                <a:lnTo>
                  <a:pt x="1168599" y="1128888"/>
                </a:lnTo>
                <a:lnTo>
                  <a:pt x="0" y="1128888"/>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p:cNvSpPr/>
          <p:nvPr/>
        </p:nvSpPr>
        <p:spPr>
          <a:xfrm rot="1421132">
            <a:off x="1327888" y="8699382"/>
            <a:ext cx="681077" cy="729941"/>
          </a:xfrm>
          <a:custGeom>
            <a:avLst/>
            <a:gdLst/>
            <a:ahLst/>
            <a:cxnLst/>
            <a:rect l="l" t="t" r="r" b="b"/>
            <a:pathLst>
              <a:path w="681077" h="729941">
                <a:moveTo>
                  <a:pt x="0" y="0"/>
                </a:moveTo>
                <a:lnTo>
                  <a:pt x="681078" y="0"/>
                </a:lnTo>
                <a:lnTo>
                  <a:pt x="681078" y="729941"/>
                </a:lnTo>
                <a:lnTo>
                  <a:pt x="0" y="729941"/>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p:cNvSpPr/>
          <p:nvPr/>
        </p:nvSpPr>
        <p:spPr>
          <a:xfrm rot="1114030">
            <a:off x="16825132" y="1096876"/>
            <a:ext cx="515386" cy="533269"/>
          </a:xfrm>
          <a:custGeom>
            <a:avLst/>
            <a:gdLst/>
            <a:ahLst/>
            <a:cxnLst/>
            <a:rect l="l" t="t" r="r" b="b"/>
            <a:pathLst>
              <a:path w="515386" h="533269">
                <a:moveTo>
                  <a:pt x="0" y="0"/>
                </a:moveTo>
                <a:lnTo>
                  <a:pt x="515386" y="0"/>
                </a:lnTo>
                <a:lnTo>
                  <a:pt x="515386" y="533269"/>
                </a:lnTo>
                <a:lnTo>
                  <a:pt x="0" y="533269"/>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p:cNvSpPr/>
          <p:nvPr/>
        </p:nvSpPr>
        <p:spPr>
          <a:xfrm>
            <a:off x="1347661" y="1058946"/>
            <a:ext cx="725962" cy="639374"/>
          </a:xfrm>
          <a:custGeom>
            <a:avLst/>
            <a:gdLst/>
            <a:ahLst/>
            <a:cxnLst/>
            <a:rect l="l" t="t" r="r" b="b"/>
            <a:pathLst>
              <a:path w="725962" h="639374">
                <a:moveTo>
                  <a:pt x="0" y="0"/>
                </a:moveTo>
                <a:lnTo>
                  <a:pt x="725962" y="0"/>
                </a:lnTo>
                <a:lnTo>
                  <a:pt x="725962" y="639374"/>
                </a:lnTo>
                <a:lnTo>
                  <a:pt x="0" y="639374"/>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p:cNvSpPr/>
          <p:nvPr/>
        </p:nvSpPr>
        <p:spPr>
          <a:xfrm>
            <a:off x="374372" y="412548"/>
            <a:ext cx="973289" cy="1241875"/>
          </a:xfrm>
          <a:custGeom>
            <a:avLst/>
            <a:gdLst/>
            <a:ahLst/>
            <a:cxnLst/>
            <a:rect l="l" t="t" r="r" b="b"/>
            <a:pathLst>
              <a:path w="973289" h="1241875">
                <a:moveTo>
                  <a:pt x="0" y="0"/>
                </a:moveTo>
                <a:lnTo>
                  <a:pt x="973289" y="0"/>
                </a:lnTo>
                <a:lnTo>
                  <a:pt x="973289" y="1241875"/>
                </a:lnTo>
                <a:lnTo>
                  <a:pt x="0" y="1241875"/>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3" name="Group 13"/>
          <p:cNvGrpSpPr>
            <a:grpSpLocks noChangeAspect="1"/>
          </p:cNvGrpSpPr>
          <p:nvPr/>
        </p:nvGrpSpPr>
        <p:grpSpPr>
          <a:xfrm>
            <a:off x="13508182" y="267710"/>
            <a:ext cx="4309794" cy="535812"/>
            <a:chOff x="0" y="0"/>
            <a:chExt cx="5746392" cy="714416"/>
          </a:xfrm>
        </p:grpSpPr>
        <p:sp>
          <p:nvSpPr>
            <p:cNvPr id="14" name="Freeform 14"/>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10"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1" name="Freeform 31"/>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TextBox 32"/>
          <p:cNvSpPr txBox="1"/>
          <p:nvPr/>
        </p:nvSpPr>
        <p:spPr>
          <a:xfrm>
            <a:off x="14283376" y="9240514"/>
            <a:ext cx="2975924" cy="371475"/>
          </a:xfrm>
          <a:prstGeom prst="rect">
            <a:avLst/>
          </a:prstGeom>
        </p:spPr>
        <p:txBody>
          <a:bodyPr lIns="0" tIns="0" rIns="0" bIns="0" rtlCol="0" anchor="t">
            <a:spAutoFit/>
          </a:bodyPr>
          <a:lstStyle/>
          <a:p>
            <a:pPr marL="0" marR="0" lvl="0" indent="0" algn="r" defTabSz="914400" rtl="0" eaLnBrk="1" fontAlgn="auto" latinLnBrk="0" hangingPunct="1">
              <a:lnSpc>
                <a:spcPts val="2879"/>
              </a:lnSpc>
              <a:spcBef>
                <a:spcPts val="0"/>
              </a:spcBef>
              <a:spcAft>
                <a:spcPts val="0"/>
              </a:spcAft>
              <a:buClrTx/>
              <a:buSzTx/>
              <a:buFontTx/>
              <a:buNone/>
              <a:tabLst/>
              <a:defRPr/>
            </a:pPr>
            <a:r>
              <a:rPr kumimoji="0" lang="en-US" sz="2400" b="0" i="0" u="none" strike="noStrike" kern="1200" cap="none" spc="0" normalizeH="0" baseline="0" noProof="0">
                <a:ln>
                  <a:noFill/>
                </a:ln>
                <a:solidFill>
                  <a:srgbClr val="EA528E"/>
                </a:solidFill>
                <a:effectLst/>
                <a:uLnTx/>
                <a:uFillTx/>
                <a:latin typeface="Work Sans"/>
                <a:ea typeface="Work Sans"/>
                <a:cs typeface="Work Sans"/>
                <a:sym typeface="Work Sans"/>
              </a:rPr>
              <a:t>Vad Gör Hackaren?</a:t>
            </a:r>
          </a:p>
        </p:txBody>
      </p:sp>
      <p:sp>
        <p:nvSpPr>
          <p:cNvPr id="33" name="TextBox 33"/>
          <p:cNvSpPr txBox="1"/>
          <p:nvPr/>
        </p:nvSpPr>
        <p:spPr>
          <a:xfrm>
            <a:off x="5261380" y="5526770"/>
            <a:ext cx="7523308" cy="362695"/>
          </a:xfrm>
          <a:prstGeom prst="rect">
            <a:avLst/>
          </a:prstGeom>
        </p:spPr>
        <p:txBody>
          <a:bodyPr lIns="0" tIns="0" rIns="0" bIns="0" rtlCol="0" anchor="t">
            <a:spAutoFit/>
          </a:bodyPr>
          <a:lstStyle/>
          <a:p>
            <a:pPr marL="0" marR="0" lvl="0" indent="0" algn="ctr" defTabSz="914400" rtl="0" eaLnBrk="1" fontAlgn="auto" latinLnBrk="0" hangingPunct="1">
              <a:lnSpc>
                <a:spcPts val="2752"/>
              </a:lnSpc>
              <a:spcBef>
                <a:spcPts val="0"/>
              </a:spcBef>
              <a:spcAft>
                <a:spcPts val="0"/>
              </a:spcAft>
              <a:buClrTx/>
              <a:buSzTx/>
              <a:buFontTx/>
              <a:buNone/>
              <a:tabLst/>
              <a:defRPr/>
            </a:pPr>
            <a:r>
              <a:rPr kumimoji="0" lang="en-US" sz="2548" b="0" i="0" u="none" strike="noStrike" kern="1200" cap="none" spc="0" normalizeH="0" baseline="0" noProof="0">
                <a:ln>
                  <a:noFill/>
                </a:ln>
                <a:solidFill>
                  <a:srgbClr val="2B5113"/>
                </a:solidFill>
                <a:effectLst/>
                <a:uLnTx/>
                <a:uFillTx/>
                <a:latin typeface="Work Sans"/>
                <a:ea typeface="Work Sans"/>
                <a:cs typeface="Work Sans"/>
                <a:sym typeface="Work Sans"/>
              </a:rPr>
              <a:t>Vad kan bedragare göra med din information?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B0C198"/>
        </a:solidFill>
        <a:effectLst/>
      </p:bgPr>
    </p:bg>
    <p:spTree>
      <p:nvGrpSpPr>
        <p:cNvPr id="1" name="">
          <a:extLst>
            <a:ext uri="{FF2B5EF4-FFF2-40B4-BE49-F238E27FC236}">
              <a16:creationId xmlns:a16="http://schemas.microsoft.com/office/drawing/2014/main" id="{5BD2A027-6EAF-6A3C-4171-62A214643B3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9E615CA-FE5E-720D-0D16-630DBEF1524A}"/>
              </a:ext>
            </a:extLst>
          </p:cNvPr>
          <p:cNvGrpSpPr/>
          <p:nvPr/>
        </p:nvGrpSpPr>
        <p:grpSpPr>
          <a:xfrm rot="5400000">
            <a:off x="2128447" y="-2291717"/>
            <a:ext cx="3200053" cy="7587098"/>
            <a:chOff x="0" y="0"/>
            <a:chExt cx="541098" cy="1282905"/>
          </a:xfrm>
        </p:grpSpPr>
        <p:sp>
          <p:nvSpPr>
            <p:cNvPr id="3" name="Freeform 3">
              <a:extLst>
                <a:ext uri="{FF2B5EF4-FFF2-40B4-BE49-F238E27FC236}">
                  <a16:creationId xmlns:a16="http://schemas.microsoft.com/office/drawing/2014/main" id="{72D50B41-67EF-67D1-AAD5-38BDC231881C}"/>
                </a:ext>
              </a:extLst>
            </p:cNvPr>
            <p:cNvSpPr/>
            <p:nvPr/>
          </p:nvSpPr>
          <p:spPr>
            <a:xfrm>
              <a:off x="0" y="0"/>
              <a:ext cx="541098" cy="1282905"/>
            </a:xfrm>
            <a:custGeom>
              <a:avLst/>
              <a:gdLst/>
              <a:ahLst/>
              <a:cxnLst/>
              <a:rect l="l" t="t" r="r" b="b"/>
              <a:pathLst>
                <a:path w="541098" h="1282905">
                  <a:moveTo>
                    <a:pt x="541098" y="1282905"/>
                  </a:moveTo>
                  <a:lnTo>
                    <a:pt x="0" y="1282905"/>
                  </a:lnTo>
                  <a:lnTo>
                    <a:pt x="0" y="0"/>
                  </a:lnTo>
                  <a:lnTo>
                    <a:pt x="541098" y="1282905"/>
                  </a:lnTo>
                  <a:close/>
                </a:path>
              </a:pathLst>
            </a:custGeom>
            <a:solidFill>
              <a:srgbClr val="BDCDA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4457F964-A07F-9794-F9A4-DE01DCAF055A}"/>
                </a:ext>
              </a:extLst>
            </p:cNvPr>
            <p:cNvSpPr txBox="1"/>
            <p:nvPr/>
          </p:nvSpPr>
          <p:spPr>
            <a:xfrm>
              <a:off x="0" y="631928"/>
              <a:ext cx="270549" cy="648248"/>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TextBox 5">
            <a:extLst>
              <a:ext uri="{FF2B5EF4-FFF2-40B4-BE49-F238E27FC236}">
                <a16:creationId xmlns:a16="http://schemas.microsoft.com/office/drawing/2014/main" id="{8B09952F-91D2-6EC2-37E7-97B7B9DE98FD}"/>
              </a:ext>
            </a:extLst>
          </p:cNvPr>
          <p:cNvSpPr txBox="1"/>
          <p:nvPr/>
        </p:nvSpPr>
        <p:spPr>
          <a:xfrm>
            <a:off x="4263825" y="4549658"/>
            <a:ext cx="9760350" cy="692795"/>
          </a:xfrm>
          <a:prstGeom prst="rect">
            <a:avLst/>
          </a:prstGeom>
        </p:spPr>
        <p:txBody>
          <a:bodyPr lIns="0" tIns="0" rIns="0" bIns="0" rtlCol="0" anchor="t">
            <a:spAutoFit/>
          </a:bodyPr>
          <a:lstStyle/>
          <a:p>
            <a:pPr marL="0" marR="0" lvl="0" indent="0" algn="ctr" defTabSz="914400" rtl="0" eaLnBrk="1" fontAlgn="auto" latinLnBrk="0" hangingPunct="1">
              <a:lnSpc>
                <a:spcPts val="5220"/>
              </a:lnSpc>
              <a:spcBef>
                <a:spcPts val="0"/>
              </a:spcBef>
              <a:spcAft>
                <a:spcPts val="0"/>
              </a:spcAft>
              <a:buClrTx/>
              <a:buSzTx/>
              <a:buFontTx/>
              <a:buNone/>
              <a:tabLst/>
              <a:defRPr/>
            </a:pPr>
            <a:r>
              <a:rPr kumimoji="0" lang="en-US" sz="4833" b="0" i="0" u="none" strike="noStrike" kern="1200" cap="none" spc="0" normalizeH="0" baseline="0" noProof="0">
                <a:ln>
                  <a:noFill/>
                </a:ln>
                <a:solidFill>
                  <a:srgbClr val="2B5113"/>
                </a:solidFill>
                <a:effectLst/>
                <a:uLnTx/>
                <a:uFillTx/>
                <a:latin typeface="Work Sans"/>
                <a:ea typeface="Work Sans"/>
                <a:cs typeface="Work Sans"/>
                <a:sym typeface="Work Sans"/>
              </a:rPr>
              <a:t>Hacking är </a:t>
            </a:r>
            <a:r>
              <a:rPr kumimoji="0" lang="en-US" sz="4833" b="1" i="0" u="none" strike="noStrike" kern="1200" cap="none" spc="0" normalizeH="0" baseline="0" noProof="0">
                <a:ln>
                  <a:noFill/>
                </a:ln>
                <a:solidFill>
                  <a:srgbClr val="2B5113"/>
                </a:solidFill>
                <a:effectLst/>
                <a:uLnTx/>
                <a:uFillTx/>
                <a:latin typeface="Work Sans Bold"/>
                <a:ea typeface="Work Sans Bold"/>
                <a:cs typeface="Work Sans Bold"/>
                <a:sym typeface="Work Sans Bold"/>
              </a:rPr>
              <a:t>inte som på film</a:t>
            </a:r>
            <a:r>
              <a:rPr kumimoji="0" lang="en-US" sz="4833" b="0" i="0" u="none" strike="noStrike" kern="1200" cap="none" spc="0" normalizeH="0" baseline="0" noProof="0">
                <a:ln>
                  <a:noFill/>
                </a:ln>
                <a:solidFill>
                  <a:srgbClr val="2B5113"/>
                </a:solidFill>
                <a:effectLst/>
                <a:uLnTx/>
                <a:uFillTx/>
                <a:latin typeface="Work Sans"/>
                <a:ea typeface="Work Sans"/>
                <a:cs typeface="Work Sans"/>
                <a:sym typeface="Work Sans"/>
              </a:rPr>
              <a:t>!</a:t>
            </a:r>
          </a:p>
        </p:txBody>
      </p:sp>
      <p:sp>
        <p:nvSpPr>
          <p:cNvPr id="6" name="Freeform 6">
            <a:extLst>
              <a:ext uri="{FF2B5EF4-FFF2-40B4-BE49-F238E27FC236}">
                <a16:creationId xmlns:a16="http://schemas.microsoft.com/office/drawing/2014/main" id="{14139943-C2FD-A101-B8DD-04E9A2E75707}"/>
              </a:ext>
            </a:extLst>
          </p:cNvPr>
          <p:cNvSpPr/>
          <p:nvPr/>
        </p:nvSpPr>
        <p:spPr>
          <a:xfrm>
            <a:off x="8411304" y="5180570"/>
            <a:ext cx="4582614" cy="327151"/>
          </a:xfrm>
          <a:custGeom>
            <a:avLst/>
            <a:gdLst/>
            <a:ahLst/>
            <a:cxnLst/>
            <a:rect l="l" t="t" r="r" b="b"/>
            <a:pathLst>
              <a:path w="4582614" h="327151">
                <a:moveTo>
                  <a:pt x="0" y="0"/>
                </a:moveTo>
                <a:lnTo>
                  <a:pt x="4582614" y="0"/>
                </a:lnTo>
                <a:lnTo>
                  <a:pt x="4582614" y="327150"/>
                </a:lnTo>
                <a:lnTo>
                  <a:pt x="0" y="3271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a:extLst>
              <a:ext uri="{FF2B5EF4-FFF2-40B4-BE49-F238E27FC236}">
                <a16:creationId xmlns:a16="http://schemas.microsoft.com/office/drawing/2014/main" id="{1B79919F-5799-6210-0577-AD734E8A0447}"/>
              </a:ext>
            </a:extLst>
          </p:cNvPr>
          <p:cNvSpPr/>
          <p:nvPr/>
        </p:nvSpPr>
        <p:spPr>
          <a:xfrm rot="-261364">
            <a:off x="16185543" y="1536903"/>
            <a:ext cx="952140" cy="753381"/>
          </a:xfrm>
          <a:custGeom>
            <a:avLst/>
            <a:gdLst/>
            <a:ahLst/>
            <a:cxnLst/>
            <a:rect l="l" t="t" r="r" b="b"/>
            <a:pathLst>
              <a:path w="952140" h="753381">
                <a:moveTo>
                  <a:pt x="0" y="0"/>
                </a:moveTo>
                <a:lnTo>
                  <a:pt x="952140" y="0"/>
                </a:lnTo>
                <a:lnTo>
                  <a:pt x="952140" y="753382"/>
                </a:lnTo>
                <a:lnTo>
                  <a:pt x="0" y="753382"/>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a:extLst>
              <a:ext uri="{FF2B5EF4-FFF2-40B4-BE49-F238E27FC236}">
                <a16:creationId xmlns:a16="http://schemas.microsoft.com/office/drawing/2014/main" id="{AF80C6EF-CD40-8E17-6508-C961A2C3D9C3}"/>
              </a:ext>
            </a:extLst>
          </p:cNvPr>
          <p:cNvSpPr/>
          <p:nvPr/>
        </p:nvSpPr>
        <p:spPr>
          <a:xfrm rot="1421132">
            <a:off x="419417" y="8970936"/>
            <a:ext cx="1168599" cy="1128888"/>
          </a:xfrm>
          <a:custGeom>
            <a:avLst/>
            <a:gdLst/>
            <a:ahLst/>
            <a:cxnLst/>
            <a:rect l="l" t="t" r="r" b="b"/>
            <a:pathLst>
              <a:path w="1168599" h="1128888">
                <a:moveTo>
                  <a:pt x="0" y="0"/>
                </a:moveTo>
                <a:lnTo>
                  <a:pt x="1168599" y="0"/>
                </a:lnTo>
                <a:lnTo>
                  <a:pt x="1168599" y="1128888"/>
                </a:lnTo>
                <a:lnTo>
                  <a:pt x="0" y="1128888"/>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a:extLst>
              <a:ext uri="{FF2B5EF4-FFF2-40B4-BE49-F238E27FC236}">
                <a16:creationId xmlns:a16="http://schemas.microsoft.com/office/drawing/2014/main" id="{07A50214-C384-C838-09AF-6C1DF8B6EF00}"/>
              </a:ext>
            </a:extLst>
          </p:cNvPr>
          <p:cNvSpPr/>
          <p:nvPr/>
        </p:nvSpPr>
        <p:spPr>
          <a:xfrm rot="1421132">
            <a:off x="1327888" y="8699382"/>
            <a:ext cx="681077" cy="729941"/>
          </a:xfrm>
          <a:custGeom>
            <a:avLst/>
            <a:gdLst/>
            <a:ahLst/>
            <a:cxnLst/>
            <a:rect l="l" t="t" r="r" b="b"/>
            <a:pathLst>
              <a:path w="681077" h="729941">
                <a:moveTo>
                  <a:pt x="0" y="0"/>
                </a:moveTo>
                <a:lnTo>
                  <a:pt x="681078" y="0"/>
                </a:lnTo>
                <a:lnTo>
                  <a:pt x="681078" y="729941"/>
                </a:lnTo>
                <a:lnTo>
                  <a:pt x="0" y="729941"/>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a:extLst>
              <a:ext uri="{FF2B5EF4-FFF2-40B4-BE49-F238E27FC236}">
                <a16:creationId xmlns:a16="http://schemas.microsoft.com/office/drawing/2014/main" id="{23085A45-23F0-8F97-8BD1-9EBBF23CC5A1}"/>
              </a:ext>
            </a:extLst>
          </p:cNvPr>
          <p:cNvSpPr/>
          <p:nvPr/>
        </p:nvSpPr>
        <p:spPr>
          <a:xfrm rot="1114030">
            <a:off x="16825132" y="1096876"/>
            <a:ext cx="515386" cy="533269"/>
          </a:xfrm>
          <a:custGeom>
            <a:avLst/>
            <a:gdLst/>
            <a:ahLst/>
            <a:cxnLst/>
            <a:rect l="l" t="t" r="r" b="b"/>
            <a:pathLst>
              <a:path w="515386" h="533269">
                <a:moveTo>
                  <a:pt x="0" y="0"/>
                </a:moveTo>
                <a:lnTo>
                  <a:pt x="515386" y="0"/>
                </a:lnTo>
                <a:lnTo>
                  <a:pt x="515386" y="533269"/>
                </a:lnTo>
                <a:lnTo>
                  <a:pt x="0" y="533269"/>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a:extLst>
              <a:ext uri="{FF2B5EF4-FFF2-40B4-BE49-F238E27FC236}">
                <a16:creationId xmlns:a16="http://schemas.microsoft.com/office/drawing/2014/main" id="{AE42493F-327C-0377-C71F-8F191D6CEC46}"/>
              </a:ext>
            </a:extLst>
          </p:cNvPr>
          <p:cNvSpPr/>
          <p:nvPr/>
        </p:nvSpPr>
        <p:spPr>
          <a:xfrm>
            <a:off x="1347661" y="1058946"/>
            <a:ext cx="725962" cy="639374"/>
          </a:xfrm>
          <a:custGeom>
            <a:avLst/>
            <a:gdLst/>
            <a:ahLst/>
            <a:cxnLst/>
            <a:rect l="l" t="t" r="r" b="b"/>
            <a:pathLst>
              <a:path w="725962" h="639374">
                <a:moveTo>
                  <a:pt x="0" y="0"/>
                </a:moveTo>
                <a:lnTo>
                  <a:pt x="725962" y="0"/>
                </a:lnTo>
                <a:lnTo>
                  <a:pt x="725962" y="639374"/>
                </a:lnTo>
                <a:lnTo>
                  <a:pt x="0" y="639374"/>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a:extLst>
              <a:ext uri="{FF2B5EF4-FFF2-40B4-BE49-F238E27FC236}">
                <a16:creationId xmlns:a16="http://schemas.microsoft.com/office/drawing/2014/main" id="{18D4EBD6-42DD-1173-6BE4-A8A34763A185}"/>
              </a:ext>
            </a:extLst>
          </p:cNvPr>
          <p:cNvSpPr/>
          <p:nvPr/>
        </p:nvSpPr>
        <p:spPr>
          <a:xfrm>
            <a:off x="374372" y="412548"/>
            <a:ext cx="973289" cy="1241875"/>
          </a:xfrm>
          <a:custGeom>
            <a:avLst/>
            <a:gdLst/>
            <a:ahLst/>
            <a:cxnLst/>
            <a:rect l="l" t="t" r="r" b="b"/>
            <a:pathLst>
              <a:path w="973289" h="1241875">
                <a:moveTo>
                  <a:pt x="0" y="0"/>
                </a:moveTo>
                <a:lnTo>
                  <a:pt x="973289" y="0"/>
                </a:lnTo>
                <a:lnTo>
                  <a:pt x="973289" y="1241875"/>
                </a:lnTo>
                <a:lnTo>
                  <a:pt x="0" y="1241875"/>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3" name="Group 13">
            <a:extLst>
              <a:ext uri="{FF2B5EF4-FFF2-40B4-BE49-F238E27FC236}">
                <a16:creationId xmlns:a16="http://schemas.microsoft.com/office/drawing/2014/main" id="{7B45D776-B964-83C2-986A-FC3832F5F0DC}"/>
              </a:ext>
            </a:extLst>
          </p:cNvPr>
          <p:cNvGrpSpPr>
            <a:grpSpLocks noChangeAspect="1"/>
          </p:cNvGrpSpPr>
          <p:nvPr/>
        </p:nvGrpSpPr>
        <p:grpSpPr>
          <a:xfrm>
            <a:off x="13508182" y="267710"/>
            <a:ext cx="4309794" cy="535812"/>
            <a:chOff x="0" y="0"/>
            <a:chExt cx="5746392" cy="714416"/>
          </a:xfrm>
        </p:grpSpPr>
        <p:sp>
          <p:nvSpPr>
            <p:cNvPr id="14" name="Freeform 14">
              <a:extLst>
                <a:ext uri="{FF2B5EF4-FFF2-40B4-BE49-F238E27FC236}">
                  <a16:creationId xmlns:a16="http://schemas.microsoft.com/office/drawing/2014/main" id="{BE27F547-29CB-3BD0-EB79-B80535EC1070}"/>
                </a:ext>
              </a:extLst>
            </p:cNvPr>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10"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0" name="Group 39">
            <a:extLst>
              <a:ext uri="{FF2B5EF4-FFF2-40B4-BE49-F238E27FC236}">
                <a16:creationId xmlns:a16="http://schemas.microsoft.com/office/drawing/2014/main" id="{61F3CA82-2A24-C2A3-2205-31113DDF0754}"/>
              </a:ext>
            </a:extLst>
          </p:cNvPr>
          <p:cNvGrpSpPr/>
          <p:nvPr/>
        </p:nvGrpSpPr>
        <p:grpSpPr>
          <a:xfrm>
            <a:off x="3917648" y="1450093"/>
            <a:ext cx="4728629" cy="1438543"/>
            <a:chOff x="3917648" y="1450093"/>
            <a:chExt cx="4728629" cy="1438543"/>
          </a:xfrm>
        </p:grpSpPr>
        <p:sp>
          <p:nvSpPr>
            <p:cNvPr id="21" name="Freeform 21">
              <a:extLst>
                <a:ext uri="{FF2B5EF4-FFF2-40B4-BE49-F238E27FC236}">
                  <a16:creationId xmlns:a16="http://schemas.microsoft.com/office/drawing/2014/main" id="{9FC58A3B-AD6D-D3AE-751D-6189F3330828}"/>
                </a:ext>
              </a:extLst>
            </p:cNvPr>
            <p:cNvSpPr/>
            <p:nvPr/>
          </p:nvSpPr>
          <p:spPr>
            <a:xfrm rot="723205">
              <a:off x="5828203" y="1450093"/>
              <a:ext cx="907520" cy="741384"/>
            </a:xfrm>
            <a:custGeom>
              <a:avLst/>
              <a:gdLst/>
              <a:ahLst/>
              <a:cxnLst/>
              <a:rect l="l" t="t" r="r" b="b"/>
              <a:pathLst>
                <a:path w="907520" h="741384">
                  <a:moveTo>
                    <a:pt x="0" y="0"/>
                  </a:moveTo>
                  <a:lnTo>
                    <a:pt x="907520" y="0"/>
                  </a:lnTo>
                  <a:lnTo>
                    <a:pt x="907520" y="741385"/>
                  </a:lnTo>
                  <a:lnTo>
                    <a:pt x="0" y="741385"/>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a:extLst>
                <a:ext uri="{FF2B5EF4-FFF2-40B4-BE49-F238E27FC236}">
                  <a16:creationId xmlns:a16="http://schemas.microsoft.com/office/drawing/2014/main" id="{CBD66B56-5552-FCE7-585F-C7C71FFCEFA6}"/>
                </a:ext>
              </a:extLst>
            </p:cNvPr>
            <p:cNvSpPr txBox="1"/>
            <p:nvPr/>
          </p:nvSpPr>
          <p:spPr>
            <a:xfrm>
              <a:off x="3917648" y="2174691"/>
              <a:ext cx="4728629" cy="470579"/>
            </a:xfrm>
            <a:prstGeom prst="rect">
              <a:avLst/>
            </a:prstGeom>
          </p:spPr>
          <p:txBody>
            <a:bodyPr lIns="0" tIns="0" rIns="0" bIns="0" rtlCol="0" anchor="t">
              <a:spAutoFit/>
            </a:bodyPr>
            <a:lstStyle/>
            <a:p>
              <a:pPr marL="0" marR="0" lvl="0" indent="0" algn="ctr" defTabSz="914400" rtl="0" eaLnBrk="1" fontAlgn="auto" latinLnBrk="0" hangingPunct="1">
                <a:lnSpc>
                  <a:spcPts val="3577"/>
                </a:lnSpc>
                <a:spcBef>
                  <a:spcPts val="0"/>
                </a:spcBef>
                <a:spcAft>
                  <a:spcPts val="0"/>
                </a:spcAft>
                <a:buClrTx/>
                <a:buSzTx/>
                <a:buFontTx/>
                <a:buNone/>
                <a:tabLst/>
                <a:defRPr/>
              </a:pPr>
              <a:r>
                <a:rPr kumimoji="0" lang="en-US" sz="3312" b="0" i="0" u="none" strike="noStrike" kern="1200" cap="none" spc="0" normalizeH="0" baseline="0" noProof="0">
                  <a:ln>
                    <a:noFill/>
                  </a:ln>
                  <a:solidFill>
                    <a:srgbClr val="2B5113"/>
                  </a:solidFill>
                  <a:effectLst/>
                  <a:uLnTx/>
                  <a:uFillTx/>
                  <a:latin typeface="Work Sans"/>
                  <a:ea typeface="Work Sans"/>
                  <a:cs typeface="Work Sans"/>
                  <a:sym typeface="Work Sans"/>
                </a:rPr>
                <a:t>Scamming på spel</a:t>
              </a:r>
            </a:p>
          </p:txBody>
        </p:sp>
        <p:sp>
          <p:nvSpPr>
            <p:cNvPr id="23" name="Freeform 23">
              <a:extLst>
                <a:ext uri="{FF2B5EF4-FFF2-40B4-BE49-F238E27FC236}">
                  <a16:creationId xmlns:a16="http://schemas.microsoft.com/office/drawing/2014/main" id="{EEA33A64-0F42-2773-1D3E-BE601136A5FB}"/>
                </a:ext>
              </a:extLst>
            </p:cNvPr>
            <p:cNvSpPr/>
            <p:nvPr/>
          </p:nvSpPr>
          <p:spPr>
            <a:xfrm>
              <a:off x="4803221" y="2677503"/>
              <a:ext cx="2957484" cy="211133"/>
            </a:xfrm>
            <a:custGeom>
              <a:avLst/>
              <a:gdLst/>
              <a:ahLst/>
              <a:cxnLst/>
              <a:rect l="l" t="t" r="r" b="b"/>
              <a:pathLst>
                <a:path w="2957484" h="211133">
                  <a:moveTo>
                    <a:pt x="0" y="0"/>
                  </a:moveTo>
                  <a:lnTo>
                    <a:pt x="2957484" y="0"/>
                  </a:lnTo>
                  <a:lnTo>
                    <a:pt x="2957484" y="211133"/>
                  </a:lnTo>
                  <a:lnTo>
                    <a:pt x="0" y="21113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1" name="Freeform 31">
            <a:extLst>
              <a:ext uri="{FF2B5EF4-FFF2-40B4-BE49-F238E27FC236}">
                <a16:creationId xmlns:a16="http://schemas.microsoft.com/office/drawing/2014/main" id="{12E8EFD5-8E84-9DAB-15A6-6B6A162E3589}"/>
              </a:ext>
            </a:extLst>
          </p:cNvPr>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TextBox 32">
            <a:extLst>
              <a:ext uri="{FF2B5EF4-FFF2-40B4-BE49-F238E27FC236}">
                <a16:creationId xmlns:a16="http://schemas.microsoft.com/office/drawing/2014/main" id="{32CACA27-7F10-4174-2842-3BEB1EDE7FA2}"/>
              </a:ext>
            </a:extLst>
          </p:cNvPr>
          <p:cNvSpPr txBox="1"/>
          <p:nvPr/>
        </p:nvSpPr>
        <p:spPr>
          <a:xfrm>
            <a:off x="14283376" y="9240514"/>
            <a:ext cx="2975924" cy="371475"/>
          </a:xfrm>
          <a:prstGeom prst="rect">
            <a:avLst/>
          </a:prstGeom>
        </p:spPr>
        <p:txBody>
          <a:bodyPr lIns="0" tIns="0" rIns="0" bIns="0" rtlCol="0" anchor="t">
            <a:spAutoFit/>
          </a:bodyPr>
          <a:lstStyle/>
          <a:p>
            <a:pPr marL="0" marR="0" lvl="0" indent="0" algn="r" defTabSz="914400" rtl="0" eaLnBrk="1" fontAlgn="auto" latinLnBrk="0" hangingPunct="1">
              <a:lnSpc>
                <a:spcPts val="2879"/>
              </a:lnSpc>
              <a:spcBef>
                <a:spcPts val="0"/>
              </a:spcBef>
              <a:spcAft>
                <a:spcPts val="0"/>
              </a:spcAft>
              <a:buClrTx/>
              <a:buSzTx/>
              <a:buFontTx/>
              <a:buNone/>
              <a:tabLst/>
              <a:defRPr/>
            </a:pPr>
            <a:r>
              <a:rPr kumimoji="0" lang="en-US" sz="2400" b="0" i="0" u="none" strike="noStrike" kern="1200" cap="none" spc="0" normalizeH="0" baseline="0" noProof="0">
                <a:ln>
                  <a:noFill/>
                </a:ln>
                <a:solidFill>
                  <a:srgbClr val="EA528E"/>
                </a:solidFill>
                <a:effectLst/>
                <a:uLnTx/>
                <a:uFillTx/>
                <a:latin typeface="Work Sans"/>
                <a:ea typeface="Work Sans"/>
                <a:cs typeface="Work Sans"/>
                <a:sym typeface="Work Sans"/>
              </a:rPr>
              <a:t>Vad Gör Hackaren?</a:t>
            </a:r>
          </a:p>
        </p:txBody>
      </p:sp>
      <p:sp>
        <p:nvSpPr>
          <p:cNvPr id="33" name="TextBox 33">
            <a:extLst>
              <a:ext uri="{FF2B5EF4-FFF2-40B4-BE49-F238E27FC236}">
                <a16:creationId xmlns:a16="http://schemas.microsoft.com/office/drawing/2014/main" id="{0E0F0503-9BAF-61B1-91AE-5E5631C7B97F}"/>
              </a:ext>
            </a:extLst>
          </p:cNvPr>
          <p:cNvSpPr txBox="1"/>
          <p:nvPr/>
        </p:nvSpPr>
        <p:spPr>
          <a:xfrm>
            <a:off x="5261380" y="5526770"/>
            <a:ext cx="7523308" cy="362695"/>
          </a:xfrm>
          <a:prstGeom prst="rect">
            <a:avLst/>
          </a:prstGeom>
        </p:spPr>
        <p:txBody>
          <a:bodyPr lIns="0" tIns="0" rIns="0" bIns="0" rtlCol="0" anchor="t">
            <a:spAutoFit/>
          </a:bodyPr>
          <a:lstStyle/>
          <a:p>
            <a:pPr marL="0" marR="0" lvl="0" indent="0" algn="ctr" defTabSz="914400" rtl="0" eaLnBrk="1" fontAlgn="auto" latinLnBrk="0" hangingPunct="1">
              <a:lnSpc>
                <a:spcPts val="2752"/>
              </a:lnSpc>
              <a:spcBef>
                <a:spcPts val="0"/>
              </a:spcBef>
              <a:spcAft>
                <a:spcPts val="0"/>
              </a:spcAft>
              <a:buClrTx/>
              <a:buSzTx/>
              <a:buFontTx/>
              <a:buNone/>
              <a:tabLst/>
              <a:defRPr/>
            </a:pPr>
            <a:r>
              <a:rPr kumimoji="0" lang="en-US" sz="2548" b="0" i="0" u="none" strike="noStrike" kern="1200" cap="none" spc="0" normalizeH="0" baseline="0" noProof="0">
                <a:ln>
                  <a:noFill/>
                </a:ln>
                <a:solidFill>
                  <a:srgbClr val="2B5113"/>
                </a:solidFill>
                <a:effectLst/>
                <a:uLnTx/>
                <a:uFillTx/>
                <a:latin typeface="Work Sans"/>
                <a:ea typeface="Work Sans"/>
                <a:cs typeface="Work Sans"/>
                <a:sym typeface="Work Sans"/>
              </a:rPr>
              <a:t>Vad kan bedragare göra med din information?</a:t>
            </a:r>
          </a:p>
        </p:txBody>
      </p:sp>
    </p:spTree>
    <p:extLst>
      <p:ext uri="{BB962C8B-B14F-4D97-AF65-F5344CB8AC3E}">
        <p14:creationId xmlns:p14="http://schemas.microsoft.com/office/powerpoint/2010/main" val="32804526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B0C198"/>
        </a:solidFill>
        <a:effectLst/>
      </p:bgPr>
    </p:bg>
    <p:spTree>
      <p:nvGrpSpPr>
        <p:cNvPr id="1" name="">
          <a:extLst>
            <a:ext uri="{FF2B5EF4-FFF2-40B4-BE49-F238E27FC236}">
              <a16:creationId xmlns:a16="http://schemas.microsoft.com/office/drawing/2014/main" id="{87DA5EB3-3620-20A8-2781-DBF3FCB5841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3BDF73B-D0CF-D7EC-B0A0-6FC1BC296AF9}"/>
              </a:ext>
            </a:extLst>
          </p:cNvPr>
          <p:cNvGrpSpPr/>
          <p:nvPr/>
        </p:nvGrpSpPr>
        <p:grpSpPr>
          <a:xfrm rot="5400000">
            <a:off x="2128447" y="-2291717"/>
            <a:ext cx="3200053" cy="7587098"/>
            <a:chOff x="0" y="0"/>
            <a:chExt cx="541098" cy="1282905"/>
          </a:xfrm>
        </p:grpSpPr>
        <p:sp>
          <p:nvSpPr>
            <p:cNvPr id="3" name="Freeform 3">
              <a:extLst>
                <a:ext uri="{FF2B5EF4-FFF2-40B4-BE49-F238E27FC236}">
                  <a16:creationId xmlns:a16="http://schemas.microsoft.com/office/drawing/2014/main" id="{673B60D2-05EE-E3AB-74B4-8678147C1E07}"/>
                </a:ext>
              </a:extLst>
            </p:cNvPr>
            <p:cNvSpPr/>
            <p:nvPr/>
          </p:nvSpPr>
          <p:spPr>
            <a:xfrm>
              <a:off x="0" y="0"/>
              <a:ext cx="541098" cy="1282905"/>
            </a:xfrm>
            <a:custGeom>
              <a:avLst/>
              <a:gdLst/>
              <a:ahLst/>
              <a:cxnLst/>
              <a:rect l="l" t="t" r="r" b="b"/>
              <a:pathLst>
                <a:path w="541098" h="1282905">
                  <a:moveTo>
                    <a:pt x="541098" y="1282905"/>
                  </a:moveTo>
                  <a:lnTo>
                    <a:pt x="0" y="1282905"/>
                  </a:lnTo>
                  <a:lnTo>
                    <a:pt x="0" y="0"/>
                  </a:lnTo>
                  <a:lnTo>
                    <a:pt x="541098" y="1282905"/>
                  </a:lnTo>
                  <a:close/>
                </a:path>
              </a:pathLst>
            </a:custGeom>
            <a:solidFill>
              <a:srgbClr val="BDCDA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45C42353-F2DB-300D-EB41-F0FC33C9B473}"/>
                </a:ext>
              </a:extLst>
            </p:cNvPr>
            <p:cNvSpPr txBox="1"/>
            <p:nvPr/>
          </p:nvSpPr>
          <p:spPr>
            <a:xfrm>
              <a:off x="0" y="631928"/>
              <a:ext cx="270549" cy="648248"/>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TextBox 5">
            <a:extLst>
              <a:ext uri="{FF2B5EF4-FFF2-40B4-BE49-F238E27FC236}">
                <a16:creationId xmlns:a16="http://schemas.microsoft.com/office/drawing/2014/main" id="{20B15458-E06D-D664-643C-DC18774C62AF}"/>
              </a:ext>
            </a:extLst>
          </p:cNvPr>
          <p:cNvSpPr txBox="1"/>
          <p:nvPr/>
        </p:nvSpPr>
        <p:spPr>
          <a:xfrm>
            <a:off x="4263825" y="4549658"/>
            <a:ext cx="9760350" cy="692795"/>
          </a:xfrm>
          <a:prstGeom prst="rect">
            <a:avLst/>
          </a:prstGeom>
        </p:spPr>
        <p:txBody>
          <a:bodyPr lIns="0" tIns="0" rIns="0" bIns="0" rtlCol="0" anchor="t">
            <a:spAutoFit/>
          </a:bodyPr>
          <a:lstStyle/>
          <a:p>
            <a:pPr marL="0" marR="0" lvl="0" indent="0" algn="ctr" defTabSz="914400" rtl="0" eaLnBrk="1" fontAlgn="auto" latinLnBrk="0" hangingPunct="1">
              <a:lnSpc>
                <a:spcPts val="5220"/>
              </a:lnSpc>
              <a:spcBef>
                <a:spcPts val="0"/>
              </a:spcBef>
              <a:spcAft>
                <a:spcPts val="0"/>
              </a:spcAft>
              <a:buClrTx/>
              <a:buSzTx/>
              <a:buFontTx/>
              <a:buNone/>
              <a:tabLst/>
              <a:defRPr/>
            </a:pPr>
            <a:r>
              <a:rPr kumimoji="0" lang="en-US" sz="4833" b="0" i="0" u="none" strike="noStrike" kern="1200" cap="none" spc="0" normalizeH="0" baseline="0" noProof="0">
                <a:ln>
                  <a:noFill/>
                </a:ln>
                <a:solidFill>
                  <a:srgbClr val="2B5113"/>
                </a:solidFill>
                <a:effectLst/>
                <a:uLnTx/>
                <a:uFillTx/>
                <a:latin typeface="Work Sans"/>
                <a:ea typeface="Work Sans"/>
                <a:cs typeface="Work Sans"/>
                <a:sym typeface="Work Sans"/>
              </a:rPr>
              <a:t>Hacking är </a:t>
            </a:r>
            <a:r>
              <a:rPr kumimoji="0" lang="en-US" sz="4833" b="1" i="0" u="none" strike="noStrike" kern="1200" cap="none" spc="0" normalizeH="0" baseline="0" noProof="0">
                <a:ln>
                  <a:noFill/>
                </a:ln>
                <a:solidFill>
                  <a:srgbClr val="2B5113"/>
                </a:solidFill>
                <a:effectLst/>
                <a:uLnTx/>
                <a:uFillTx/>
                <a:latin typeface="Work Sans Bold"/>
                <a:ea typeface="Work Sans Bold"/>
                <a:cs typeface="Work Sans Bold"/>
                <a:sym typeface="Work Sans Bold"/>
              </a:rPr>
              <a:t>inte som på film</a:t>
            </a:r>
            <a:r>
              <a:rPr kumimoji="0" lang="en-US" sz="4833" b="0" i="0" u="none" strike="noStrike" kern="1200" cap="none" spc="0" normalizeH="0" baseline="0" noProof="0">
                <a:ln>
                  <a:noFill/>
                </a:ln>
                <a:solidFill>
                  <a:srgbClr val="2B5113"/>
                </a:solidFill>
                <a:effectLst/>
                <a:uLnTx/>
                <a:uFillTx/>
                <a:latin typeface="Work Sans"/>
                <a:ea typeface="Work Sans"/>
                <a:cs typeface="Work Sans"/>
                <a:sym typeface="Work Sans"/>
              </a:rPr>
              <a:t>!</a:t>
            </a:r>
          </a:p>
        </p:txBody>
      </p:sp>
      <p:sp>
        <p:nvSpPr>
          <p:cNvPr id="6" name="Freeform 6">
            <a:extLst>
              <a:ext uri="{FF2B5EF4-FFF2-40B4-BE49-F238E27FC236}">
                <a16:creationId xmlns:a16="http://schemas.microsoft.com/office/drawing/2014/main" id="{BAB3FC38-B515-036F-FEB6-FB29AEAD8344}"/>
              </a:ext>
            </a:extLst>
          </p:cNvPr>
          <p:cNvSpPr/>
          <p:nvPr/>
        </p:nvSpPr>
        <p:spPr>
          <a:xfrm>
            <a:off x="8411304" y="5180570"/>
            <a:ext cx="4582614" cy="327151"/>
          </a:xfrm>
          <a:custGeom>
            <a:avLst/>
            <a:gdLst/>
            <a:ahLst/>
            <a:cxnLst/>
            <a:rect l="l" t="t" r="r" b="b"/>
            <a:pathLst>
              <a:path w="4582614" h="327151">
                <a:moveTo>
                  <a:pt x="0" y="0"/>
                </a:moveTo>
                <a:lnTo>
                  <a:pt x="4582614" y="0"/>
                </a:lnTo>
                <a:lnTo>
                  <a:pt x="4582614" y="327150"/>
                </a:lnTo>
                <a:lnTo>
                  <a:pt x="0" y="3271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a:extLst>
              <a:ext uri="{FF2B5EF4-FFF2-40B4-BE49-F238E27FC236}">
                <a16:creationId xmlns:a16="http://schemas.microsoft.com/office/drawing/2014/main" id="{5CDB4E66-5E69-4C77-5D89-DCC0E418957E}"/>
              </a:ext>
            </a:extLst>
          </p:cNvPr>
          <p:cNvSpPr/>
          <p:nvPr/>
        </p:nvSpPr>
        <p:spPr>
          <a:xfrm rot="-261364">
            <a:off x="16185543" y="1536903"/>
            <a:ext cx="952140" cy="753381"/>
          </a:xfrm>
          <a:custGeom>
            <a:avLst/>
            <a:gdLst/>
            <a:ahLst/>
            <a:cxnLst/>
            <a:rect l="l" t="t" r="r" b="b"/>
            <a:pathLst>
              <a:path w="952140" h="753381">
                <a:moveTo>
                  <a:pt x="0" y="0"/>
                </a:moveTo>
                <a:lnTo>
                  <a:pt x="952140" y="0"/>
                </a:lnTo>
                <a:lnTo>
                  <a:pt x="952140" y="753382"/>
                </a:lnTo>
                <a:lnTo>
                  <a:pt x="0" y="753382"/>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a:extLst>
              <a:ext uri="{FF2B5EF4-FFF2-40B4-BE49-F238E27FC236}">
                <a16:creationId xmlns:a16="http://schemas.microsoft.com/office/drawing/2014/main" id="{E1E58430-23FE-0D00-0FCC-F3B876CFF94E}"/>
              </a:ext>
            </a:extLst>
          </p:cNvPr>
          <p:cNvSpPr/>
          <p:nvPr/>
        </p:nvSpPr>
        <p:spPr>
          <a:xfrm rot="1421132">
            <a:off x="419417" y="8970936"/>
            <a:ext cx="1168599" cy="1128888"/>
          </a:xfrm>
          <a:custGeom>
            <a:avLst/>
            <a:gdLst/>
            <a:ahLst/>
            <a:cxnLst/>
            <a:rect l="l" t="t" r="r" b="b"/>
            <a:pathLst>
              <a:path w="1168599" h="1128888">
                <a:moveTo>
                  <a:pt x="0" y="0"/>
                </a:moveTo>
                <a:lnTo>
                  <a:pt x="1168599" y="0"/>
                </a:lnTo>
                <a:lnTo>
                  <a:pt x="1168599" y="1128888"/>
                </a:lnTo>
                <a:lnTo>
                  <a:pt x="0" y="1128888"/>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a:extLst>
              <a:ext uri="{FF2B5EF4-FFF2-40B4-BE49-F238E27FC236}">
                <a16:creationId xmlns:a16="http://schemas.microsoft.com/office/drawing/2014/main" id="{EB4DF46A-A5CD-A1A7-F92F-32799313A81C}"/>
              </a:ext>
            </a:extLst>
          </p:cNvPr>
          <p:cNvSpPr/>
          <p:nvPr/>
        </p:nvSpPr>
        <p:spPr>
          <a:xfrm rot="1421132">
            <a:off x="1327888" y="8699382"/>
            <a:ext cx="681077" cy="729941"/>
          </a:xfrm>
          <a:custGeom>
            <a:avLst/>
            <a:gdLst/>
            <a:ahLst/>
            <a:cxnLst/>
            <a:rect l="l" t="t" r="r" b="b"/>
            <a:pathLst>
              <a:path w="681077" h="729941">
                <a:moveTo>
                  <a:pt x="0" y="0"/>
                </a:moveTo>
                <a:lnTo>
                  <a:pt x="681078" y="0"/>
                </a:lnTo>
                <a:lnTo>
                  <a:pt x="681078" y="729941"/>
                </a:lnTo>
                <a:lnTo>
                  <a:pt x="0" y="729941"/>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a:extLst>
              <a:ext uri="{FF2B5EF4-FFF2-40B4-BE49-F238E27FC236}">
                <a16:creationId xmlns:a16="http://schemas.microsoft.com/office/drawing/2014/main" id="{07D0D378-2B2F-3D91-31A0-B75A4F8054E8}"/>
              </a:ext>
            </a:extLst>
          </p:cNvPr>
          <p:cNvSpPr/>
          <p:nvPr/>
        </p:nvSpPr>
        <p:spPr>
          <a:xfrm rot="1114030">
            <a:off x="16825132" y="1096876"/>
            <a:ext cx="515386" cy="533269"/>
          </a:xfrm>
          <a:custGeom>
            <a:avLst/>
            <a:gdLst/>
            <a:ahLst/>
            <a:cxnLst/>
            <a:rect l="l" t="t" r="r" b="b"/>
            <a:pathLst>
              <a:path w="515386" h="533269">
                <a:moveTo>
                  <a:pt x="0" y="0"/>
                </a:moveTo>
                <a:lnTo>
                  <a:pt x="515386" y="0"/>
                </a:lnTo>
                <a:lnTo>
                  <a:pt x="515386" y="533269"/>
                </a:lnTo>
                <a:lnTo>
                  <a:pt x="0" y="533269"/>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a:extLst>
              <a:ext uri="{FF2B5EF4-FFF2-40B4-BE49-F238E27FC236}">
                <a16:creationId xmlns:a16="http://schemas.microsoft.com/office/drawing/2014/main" id="{49E476F3-BBFE-1A76-E3F7-B2591F1D0CC4}"/>
              </a:ext>
            </a:extLst>
          </p:cNvPr>
          <p:cNvSpPr/>
          <p:nvPr/>
        </p:nvSpPr>
        <p:spPr>
          <a:xfrm>
            <a:off x="1347661" y="1058946"/>
            <a:ext cx="725962" cy="639374"/>
          </a:xfrm>
          <a:custGeom>
            <a:avLst/>
            <a:gdLst/>
            <a:ahLst/>
            <a:cxnLst/>
            <a:rect l="l" t="t" r="r" b="b"/>
            <a:pathLst>
              <a:path w="725962" h="639374">
                <a:moveTo>
                  <a:pt x="0" y="0"/>
                </a:moveTo>
                <a:lnTo>
                  <a:pt x="725962" y="0"/>
                </a:lnTo>
                <a:lnTo>
                  <a:pt x="725962" y="639374"/>
                </a:lnTo>
                <a:lnTo>
                  <a:pt x="0" y="639374"/>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a:extLst>
              <a:ext uri="{FF2B5EF4-FFF2-40B4-BE49-F238E27FC236}">
                <a16:creationId xmlns:a16="http://schemas.microsoft.com/office/drawing/2014/main" id="{87ABB9C5-0153-FF9C-DE6E-35663721B889}"/>
              </a:ext>
            </a:extLst>
          </p:cNvPr>
          <p:cNvSpPr/>
          <p:nvPr/>
        </p:nvSpPr>
        <p:spPr>
          <a:xfrm>
            <a:off x="374372" y="412548"/>
            <a:ext cx="973289" cy="1241875"/>
          </a:xfrm>
          <a:custGeom>
            <a:avLst/>
            <a:gdLst/>
            <a:ahLst/>
            <a:cxnLst/>
            <a:rect l="l" t="t" r="r" b="b"/>
            <a:pathLst>
              <a:path w="973289" h="1241875">
                <a:moveTo>
                  <a:pt x="0" y="0"/>
                </a:moveTo>
                <a:lnTo>
                  <a:pt x="973289" y="0"/>
                </a:lnTo>
                <a:lnTo>
                  <a:pt x="973289" y="1241875"/>
                </a:lnTo>
                <a:lnTo>
                  <a:pt x="0" y="1241875"/>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3" name="Group 13">
            <a:extLst>
              <a:ext uri="{FF2B5EF4-FFF2-40B4-BE49-F238E27FC236}">
                <a16:creationId xmlns:a16="http://schemas.microsoft.com/office/drawing/2014/main" id="{7ACDA471-3E57-D0BD-C1FA-11F887783493}"/>
              </a:ext>
            </a:extLst>
          </p:cNvPr>
          <p:cNvGrpSpPr>
            <a:grpSpLocks noChangeAspect="1"/>
          </p:cNvGrpSpPr>
          <p:nvPr/>
        </p:nvGrpSpPr>
        <p:grpSpPr>
          <a:xfrm>
            <a:off x="13508182" y="267710"/>
            <a:ext cx="4309794" cy="535812"/>
            <a:chOff x="0" y="0"/>
            <a:chExt cx="5746392" cy="714416"/>
          </a:xfrm>
        </p:grpSpPr>
        <p:sp>
          <p:nvSpPr>
            <p:cNvPr id="14" name="Freeform 14">
              <a:extLst>
                <a:ext uri="{FF2B5EF4-FFF2-40B4-BE49-F238E27FC236}">
                  <a16:creationId xmlns:a16="http://schemas.microsoft.com/office/drawing/2014/main" id="{3452A981-ADD3-0DDB-B681-AB2830738D0C}"/>
                </a:ext>
              </a:extLst>
            </p:cNvPr>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10"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0" name="Group 39">
            <a:extLst>
              <a:ext uri="{FF2B5EF4-FFF2-40B4-BE49-F238E27FC236}">
                <a16:creationId xmlns:a16="http://schemas.microsoft.com/office/drawing/2014/main" id="{D589CD88-C612-60F0-5250-D11CF5FC1449}"/>
              </a:ext>
            </a:extLst>
          </p:cNvPr>
          <p:cNvGrpSpPr/>
          <p:nvPr/>
        </p:nvGrpSpPr>
        <p:grpSpPr>
          <a:xfrm>
            <a:off x="3917648" y="1450093"/>
            <a:ext cx="4728629" cy="1438543"/>
            <a:chOff x="3917648" y="1450093"/>
            <a:chExt cx="4728629" cy="1438543"/>
          </a:xfrm>
        </p:grpSpPr>
        <p:sp>
          <p:nvSpPr>
            <p:cNvPr id="21" name="Freeform 21">
              <a:extLst>
                <a:ext uri="{FF2B5EF4-FFF2-40B4-BE49-F238E27FC236}">
                  <a16:creationId xmlns:a16="http://schemas.microsoft.com/office/drawing/2014/main" id="{CC662C63-C96C-5E84-4497-9115AD0CB186}"/>
                </a:ext>
              </a:extLst>
            </p:cNvPr>
            <p:cNvSpPr/>
            <p:nvPr/>
          </p:nvSpPr>
          <p:spPr>
            <a:xfrm rot="723205">
              <a:off x="5828203" y="1450093"/>
              <a:ext cx="907520" cy="741384"/>
            </a:xfrm>
            <a:custGeom>
              <a:avLst/>
              <a:gdLst/>
              <a:ahLst/>
              <a:cxnLst/>
              <a:rect l="l" t="t" r="r" b="b"/>
              <a:pathLst>
                <a:path w="907520" h="741384">
                  <a:moveTo>
                    <a:pt x="0" y="0"/>
                  </a:moveTo>
                  <a:lnTo>
                    <a:pt x="907520" y="0"/>
                  </a:lnTo>
                  <a:lnTo>
                    <a:pt x="907520" y="741385"/>
                  </a:lnTo>
                  <a:lnTo>
                    <a:pt x="0" y="741385"/>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a:extLst>
                <a:ext uri="{FF2B5EF4-FFF2-40B4-BE49-F238E27FC236}">
                  <a16:creationId xmlns:a16="http://schemas.microsoft.com/office/drawing/2014/main" id="{5362F88D-6B43-1978-D352-04F662047302}"/>
                </a:ext>
              </a:extLst>
            </p:cNvPr>
            <p:cNvSpPr txBox="1"/>
            <p:nvPr/>
          </p:nvSpPr>
          <p:spPr>
            <a:xfrm>
              <a:off x="3917648" y="2174691"/>
              <a:ext cx="4728629" cy="470579"/>
            </a:xfrm>
            <a:prstGeom prst="rect">
              <a:avLst/>
            </a:prstGeom>
          </p:spPr>
          <p:txBody>
            <a:bodyPr lIns="0" tIns="0" rIns="0" bIns="0" rtlCol="0" anchor="t">
              <a:spAutoFit/>
            </a:bodyPr>
            <a:lstStyle/>
            <a:p>
              <a:pPr marL="0" marR="0" lvl="0" indent="0" algn="ctr" defTabSz="914400" rtl="0" eaLnBrk="1" fontAlgn="auto" latinLnBrk="0" hangingPunct="1">
                <a:lnSpc>
                  <a:spcPts val="3577"/>
                </a:lnSpc>
                <a:spcBef>
                  <a:spcPts val="0"/>
                </a:spcBef>
                <a:spcAft>
                  <a:spcPts val="0"/>
                </a:spcAft>
                <a:buClrTx/>
                <a:buSzTx/>
                <a:buFontTx/>
                <a:buNone/>
                <a:tabLst/>
                <a:defRPr/>
              </a:pPr>
              <a:r>
                <a:rPr kumimoji="0" lang="en-US" sz="3312" b="0" i="0" u="none" strike="noStrike" kern="1200" cap="none" spc="0" normalizeH="0" baseline="0" noProof="0">
                  <a:ln>
                    <a:noFill/>
                  </a:ln>
                  <a:solidFill>
                    <a:srgbClr val="2B5113"/>
                  </a:solidFill>
                  <a:effectLst/>
                  <a:uLnTx/>
                  <a:uFillTx/>
                  <a:latin typeface="Work Sans"/>
                  <a:ea typeface="Work Sans"/>
                  <a:cs typeface="Work Sans"/>
                  <a:sym typeface="Work Sans"/>
                </a:rPr>
                <a:t>Scamming på spel</a:t>
              </a:r>
            </a:p>
          </p:txBody>
        </p:sp>
        <p:sp>
          <p:nvSpPr>
            <p:cNvPr id="23" name="Freeform 23">
              <a:extLst>
                <a:ext uri="{FF2B5EF4-FFF2-40B4-BE49-F238E27FC236}">
                  <a16:creationId xmlns:a16="http://schemas.microsoft.com/office/drawing/2014/main" id="{0B825C31-7566-9338-6D5F-E3E5859EFAF3}"/>
                </a:ext>
              </a:extLst>
            </p:cNvPr>
            <p:cNvSpPr/>
            <p:nvPr/>
          </p:nvSpPr>
          <p:spPr>
            <a:xfrm>
              <a:off x="4803221" y="2677503"/>
              <a:ext cx="2957484" cy="211133"/>
            </a:xfrm>
            <a:custGeom>
              <a:avLst/>
              <a:gdLst/>
              <a:ahLst/>
              <a:cxnLst/>
              <a:rect l="l" t="t" r="r" b="b"/>
              <a:pathLst>
                <a:path w="2957484" h="211133">
                  <a:moveTo>
                    <a:pt x="0" y="0"/>
                  </a:moveTo>
                  <a:lnTo>
                    <a:pt x="2957484" y="0"/>
                  </a:lnTo>
                  <a:lnTo>
                    <a:pt x="2957484" y="211133"/>
                  </a:lnTo>
                  <a:lnTo>
                    <a:pt x="0" y="21113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9" name="Group 38">
            <a:extLst>
              <a:ext uri="{FF2B5EF4-FFF2-40B4-BE49-F238E27FC236}">
                <a16:creationId xmlns:a16="http://schemas.microsoft.com/office/drawing/2014/main" id="{9852905B-28F6-5C16-022E-D47DAD013B84}"/>
              </a:ext>
            </a:extLst>
          </p:cNvPr>
          <p:cNvGrpSpPr/>
          <p:nvPr/>
        </p:nvGrpSpPr>
        <p:grpSpPr>
          <a:xfrm>
            <a:off x="10702611" y="1435613"/>
            <a:ext cx="4728629" cy="1514135"/>
            <a:chOff x="10702611" y="1435613"/>
            <a:chExt cx="4728629" cy="1514135"/>
          </a:xfrm>
        </p:grpSpPr>
        <p:sp>
          <p:nvSpPr>
            <p:cNvPr id="24" name="Freeform 24">
              <a:extLst>
                <a:ext uri="{FF2B5EF4-FFF2-40B4-BE49-F238E27FC236}">
                  <a16:creationId xmlns:a16="http://schemas.microsoft.com/office/drawing/2014/main" id="{CB48AA69-AF5B-E640-B412-0F1CBE960053}"/>
                </a:ext>
              </a:extLst>
            </p:cNvPr>
            <p:cNvSpPr/>
            <p:nvPr/>
          </p:nvSpPr>
          <p:spPr>
            <a:xfrm rot="350134">
              <a:off x="12719378" y="1435613"/>
              <a:ext cx="846398" cy="812073"/>
            </a:xfrm>
            <a:custGeom>
              <a:avLst/>
              <a:gdLst/>
              <a:ahLst/>
              <a:cxnLst/>
              <a:rect l="l" t="t" r="r" b="b"/>
              <a:pathLst>
                <a:path w="846398" h="812073">
                  <a:moveTo>
                    <a:pt x="0" y="0"/>
                  </a:moveTo>
                  <a:lnTo>
                    <a:pt x="846398" y="0"/>
                  </a:lnTo>
                  <a:lnTo>
                    <a:pt x="846398" y="812073"/>
                  </a:lnTo>
                  <a:lnTo>
                    <a:pt x="0" y="812073"/>
                  </a:lnTo>
                  <a:lnTo>
                    <a:pt x="0" y="0"/>
                  </a:lnTo>
                  <a:close/>
                </a:path>
              </a:pathLst>
            </a:custGeom>
            <a:blipFill>
              <a:blip r:embed="rId12"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5">
              <a:extLst>
                <a:ext uri="{FF2B5EF4-FFF2-40B4-BE49-F238E27FC236}">
                  <a16:creationId xmlns:a16="http://schemas.microsoft.com/office/drawing/2014/main" id="{7BED953C-03BC-1805-30B5-5EEEEEE392D7}"/>
                </a:ext>
              </a:extLst>
            </p:cNvPr>
            <p:cNvSpPr txBox="1"/>
            <p:nvPr/>
          </p:nvSpPr>
          <p:spPr>
            <a:xfrm>
              <a:off x="10702611" y="2244058"/>
              <a:ext cx="4728629" cy="470579"/>
            </a:xfrm>
            <a:prstGeom prst="rect">
              <a:avLst/>
            </a:prstGeom>
          </p:spPr>
          <p:txBody>
            <a:bodyPr lIns="0" tIns="0" rIns="0" bIns="0" rtlCol="0" anchor="t">
              <a:spAutoFit/>
            </a:bodyPr>
            <a:lstStyle/>
            <a:p>
              <a:pPr marL="0" marR="0" lvl="0" indent="0" algn="ctr" defTabSz="914400" rtl="0" eaLnBrk="1" fontAlgn="auto" latinLnBrk="0" hangingPunct="1">
                <a:lnSpc>
                  <a:spcPts val="3577"/>
                </a:lnSpc>
                <a:spcBef>
                  <a:spcPts val="0"/>
                </a:spcBef>
                <a:spcAft>
                  <a:spcPts val="0"/>
                </a:spcAft>
                <a:buClrTx/>
                <a:buSzTx/>
                <a:buFontTx/>
                <a:buNone/>
                <a:tabLst/>
                <a:defRPr/>
              </a:pPr>
              <a:r>
                <a:rPr kumimoji="0" lang="en-US" sz="3312" b="0" i="0" u="none" strike="noStrike" kern="1200" cap="none" spc="0" normalizeH="0" baseline="0" noProof="0">
                  <a:ln>
                    <a:noFill/>
                  </a:ln>
                  <a:solidFill>
                    <a:srgbClr val="2B5113"/>
                  </a:solidFill>
                  <a:effectLst/>
                  <a:uLnTx/>
                  <a:uFillTx/>
                  <a:latin typeface="Work Sans"/>
                  <a:ea typeface="Work Sans"/>
                  <a:cs typeface="Work Sans"/>
                  <a:sym typeface="Work Sans"/>
                </a:rPr>
                <a:t>Chatta som dig</a:t>
              </a:r>
            </a:p>
          </p:txBody>
        </p:sp>
        <p:sp>
          <p:nvSpPr>
            <p:cNvPr id="26" name="Freeform 26">
              <a:extLst>
                <a:ext uri="{FF2B5EF4-FFF2-40B4-BE49-F238E27FC236}">
                  <a16:creationId xmlns:a16="http://schemas.microsoft.com/office/drawing/2014/main" id="{4E93BC5E-6F1F-B94C-EA27-73F3F59A2341}"/>
                </a:ext>
              </a:extLst>
            </p:cNvPr>
            <p:cNvSpPr/>
            <p:nvPr/>
          </p:nvSpPr>
          <p:spPr>
            <a:xfrm>
              <a:off x="11235819" y="2677503"/>
              <a:ext cx="3813515" cy="272245"/>
            </a:xfrm>
            <a:custGeom>
              <a:avLst/>
              <a:gdLst/>
              <a:ahLst/>
              <a:cxnLst/>
              <a:rect l="l" t="t" r="r" b="b"/>
              <a:pathLst>
                <a:path w="3813515" h="272245">
                  <a:moveTo>
                    <a:pt x="0" y="0"/>
                  </a:moveTo>
                  <a:lnTo>
                    <a:pt x="3813516" y="0"/>
                  </a:lnTo>
                  <a:lnTo>
                    <a:pt x="3813516" y="272245"/>
                  </a:lnTo>
                  <a:lnTo>
                    <a:pt x="0" y="27224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1" name="Freeform 31">
            <a:extLst>
              <a:ext uri="{FF2B5EF4-FFF2-40B4-BE49-F238E27FC236}">
                <a16:creationId xmlns:a16="http://schemas.microsoft.com/office/drawing/2014/main" id="{9D21DF1F-0C36-3384-EA4E-E33FC192BB01}"/>
              </a:ext>
            </a:extLst>
          </p:cNvPr>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TextBox 32">
            <a:extLst>
              <a:ext uri="{FF2B5EF4-FFF2-40B4-BE49-F238E27FC236}">
                <a16:creationId xmlns:a16="http://schemas.microsoft.com/office/drawing/2014/main" id="{D0FD7909-609C-5C45-65A4-784208F0697E}"/>
              </a:ext>
            </a:extLst>
          </p:cNvPr>
          <p:cNvSpPr txBox="1"/>
          <p:nvPr/>
        </p:nvSpPr>
        <p:spPr>
          <a:xfrm>
            <a:off x="14283376" y="9240514"/>
            <a:ext cx="2975924" cy="371475"/>
          </a:xfrm>
          <a:prstGeom prst="rect">
            <a:avLst/>
          </a:prstGeom>
        </p:spPr>
        <p:txBody>
          <a:bodyPr lIns="0" tIns="0" rIns="0" bIns="0" rtlCol="0" anchor="t">
            <a:spAutoFit/>
          </a:bodyPr>
          <a:lstStyle/>
          <a:p>
            <a:pPr marL="0" marR="0" lvl="0" indent="0" algn="r" defTabSz="914400" rtl="0" eaLnBrk="1" fontAlgn="auto" latinLnBrk="0" hangingPunct="1">
              <a:lnSpc>
                <a:spcPts val="2879"/>
              </a:lnSpc>
              <a:spcBef>
                <a:spcPts val="0"/>
              </a:spcBef>
              <a:spcAft>
                <a:spcPts val="0"/>
              </a:spcAft>
              <a:buClrTx/>
              <a:buSzTx/>
              <a:buFontTx/>
              <a:buNone/>
              <a:tabLst/>
              <a:defRPr/>
            </a:pPr>
            <a:r>
              <a:rPr kumimoji="0" lang="en-US" sz="2400" b="0" i="0" u="none" strike="noStrike" kern="1200" cap="none" spc="0" normalizeH="0" baseline="0" noProof="0">
                <a:ln>
                  <a:noFill/>
                </a:ln>
                <a:solidFill>
                  <a:srgbClr val="EA528E"/>
                </a:solidFill>
                <a:effectLst/>
                <a:uLnTx/>
                <a:uFillTx/>
                <a:latin typeface="Work Sans"/>
                <a:ea typeface="Work Sans"/>
                <a:cs typeface="Work Sans"/>
                <a:sym typeface="Work Sans"/>
              </a:rPr>
              <a:t>Vad Gör Hackaren?</a:t>
            </a:r>
          </a:p>
        </p:txBody>
      </p:sp>
      <p:sp>
        <p:nvSpPr>
          <p:cNvPr id="33" name="TextBox 33">
            <a:extLst>
              <a:ext uri="{FF2B5EF4-FFF2-40B4-BE49-F238E27FC236}">
                <a16:creationId xmlns:a16="http://schemas.microsoft.com/office/drawing/2014/main" id="{AF43E36E-736C-1B09-6ADE-B72C780485FA}"/>
              </a:ext>
            </a:extLst>
          </p:cNvPr>
          <p:cNvSpPr txBox="1"/>
          <p:nvPr/>
        </p:nvSpPr>
        <p:spPr>
          <a:xfrm>
            <a:off x="5261380" y="5526770"/>
            <a:ext cx="7523308" cy="362695"/>
          </a:xfrm>
          <a:prstGeom prst="rect">
            <a:avLst/>
          </a:prstGeom>
        </p:spPr>
        <p:txBody>
          <a:bodyPr lIns="0" tIns="0" rIns="0" bIns="0" rtlCol="0" anchor="t">
            <a:spAutoFit/>
          </a:bodyPr>
          <a:lstStyle/>
          <a:p>
            <a:pPr marL="0" marR="0" lvl="0" indent="0" algn="ctr" defTabSz="914400" rtl="0" eaLnBrk="1" fontAlgn="auto" latinLnBrk="0" hangingPunct="1">
              <a:lnSpc>
                <a:spcPts val="2752"/>
              </a:lnSpc>
              <a:spcBef>
                <a:spcPts val="0"/>
              </a:spcBef>
              <a:spcAft>
                <a:spcPts val="0"/>
              </a:spcAft>
              <a:buClrTx/>
              <a:buSzTx/>
              <a:buFontTx/>
              <a:buNone/>
              <a:tabLst/>
              <a:defRPr/>
            </a:pPr>
            <a:r>
              <a:rPr kumimoji="0" lang="en-US" sz="2548" b="0" i="0" u="none" strike="noStrike" kern="1200" cap="none" spc="0" normalizeH="0" baseline="0" noProof="0">
                <a:ln>
                  <a:noFill/>
                </a:ln>
                <a:solidFill>
                  <a:srgbClr val="2B5113"/>
                </a:solidFill>
                <a:effectLst/>
                <a:uLnTx/>
                <a:uFillTx/>
                <a:latin typeface="Work Sans"/>
                <a:ea typeface="Work Sans"/>
                <a:cs typeface="Work Sans"/>
                <a:sym typeface="Work Sans"/>
              </a:rPr>
              <a:t>Vad kan bedragare göra med din information?</a:t>
            </a:r>
          </a:p>
        </p:txBody>
      </p:sp>
    </p:spTree>
    <p:extLst>
      <p:ext uri="{BB962C8B-B14F-4D97-AF65-F5344CB8AC3E}">
        <p14:creationId xmlns:p14="http://schemas.microsoft.com/office/powerpoint/2010/main" val="15470211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B0C198"/>
        </a:solidFill>
        <a:effectLst/>
      </p:bgPr>
    </p:bg>
    <p:spTree>
      <p:nvGrpSpPr>
        <p:cNvPr id="1" name="">
          <a:extLst>
            <a:ext uri="{FF2B5EF4-FFF2-40B4-BE49-F238E27FC236}">
              <a16:creationId xmlns:a16="http://schemas.microsoft.com/office/drawing/2014/main" id="{78D56C43-9059-D073-6829-D928F275BCD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D83E727-5B2A-A6B8-06E6-3B64836CF2E4}"/>
              </a:ext>
            </a:extLst>
          </p:cNvPr>
          <p:cNvGrpSpPr/>
          <p:nvPr/>
        </p:nvGrpSpPr>
        <p:grpSpPr>
          <a:xfrm rot="5400000">
            <a:off x="2128447" y="-2291717"/>
            <a:ext cx="3200053" cy="7587098"/>
            <a:chOff x="0" y="0"/>
            <a:chExt cx="541098" cy="1282905"/>
          </a:xfrm>
        </p:grpSpPr>
        <p:sp>
          <p:nvSpPr>
            <p:cNvPr id="3" name="Freeform 3">
              <a:extLst>
                <a:ext uri="{FF2B5EF4-FFF2-40B4-BE49-F238E27FC236}">
                  <a16:creationId xmlns:a16="http://schemas.microsoft.com/office/drawing/2014/main" id="{78D1E206-3802-D40B-B25C-6F589094CB4E}"/>
                </a:ext>
              </a:extLst>
            </p:cNvPr>
            <p:cNvSpPr/>
            <p:nvPr/>
          </p:nvSpPr>
          <p:spPr>
            <a:xfrm>
              <a:off x="0" y="0"/>
              <a:ext cx="541098" cy="1282905"/>
            </a:xfrm>
            <a:custGeom>
              <a:avLst/>
              <a:gdLst/>
              <a:ahLst/>
              <a:cxnLst/>
              <a:rect l="l" t="t" r="r" b="b"/>
              <a:pathLst>
                <a:path w="541098" h="1282905">
                  <a:moveTo>
                    <a:pt x="541098" y="1282905"/>
                  </a:moveTo>
                  <a:lnTo>
                    <a:pt x="0" y="1282905"/>
                  </a:lnTo>
                  <a:lnTo>
                    <a:pt x="0" y="0"/>
                  </a:lnTo>
                  <a:lnTo>
                    <a:pt x="541098" y="1282905"/>
                  </a:lnTo>
                  <a:close/>
                </a:path>
              </a:pathLst>
            </a:custGeom>
            <a:solidFill>
              <a:srgbClr val="BDCDA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EC265978-935A-27B7-99C5-1AF5AC13E020}"/>
                </a:ext>
              </a:extLst>
            </p:cNvPr>
            <p:cNvSpPr txBox="1"/>
            <p:nvPr/>
          </p:nvSpPr>
          <p:spPr>
            <a:xfrm>
              <a:off x="0" y="631928"/>
              <a:ext cx="270549" cy="648248"/>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TextBox 5">
            <a:extLst>
              <a:ext uri="{FF2B5EF4-FFF2-40B4-BE49-F238E27FC236}">
                <a16:creationId xmlns:a16="http://schemas.microsoft.com/office/drawing/2014/main" id="{9045E142-39CC-4777-69C8-DF67848D0251}"/>
              </a:ext>
            </a:extLst>
          </p:cNvPr>
          <p:cNvSpPr txBox="1"/>
          <p:nvPr/>
        </p:nvSpPr>
        <p:spPr>
          <a:xfrm>
            <a:off x="4263825" y="4549658"/>
            <a:ext cx="9760350" cy="692795"/>
          </a:xfrm>
          <a:prstGeom prst="rect">
            <a:avLst/>
          </a:prstGeom>
        </p:spPr>
        <p:txBody>
          <a:bodyPr lIns="0" tIns="0" rIns="0" bIns="0" rtlCol="0" anchor="t">
            <a:spAutoFit/>
          </a:bodyPr>
          <a:lstStyle/>
          <a:p>
            <a:pPr marL="0" marR="0" lvl="0" indent="0" algn="ctr" defTabSz="914400" rtl="0" eaLnBrk="1" fontAlgn="auto" latinLnBrk="0" hangingPunct="1">
              <a:lnSpc>
                <a:spcPts val="5220"/>
              </a:lnSpc>
              <a:spcBef>
                <a:spcPts val="0"/>
              </a:spcBef>
              <a:spcAft>
                <a:spcPts val="0"/>
              </a:spcAft>
              <a:buClrTx/>
              <a:buSzTx/>
              <a:buFontTx/>
              <a:buNone/>
              <a:tabLst/>
              <a:defRPr/>
            </a:pPr>
            <a:r>
              <a:rPr kumimoji="0" lang="en-US" sz="4833" b="0" i="0" u="none" strike="noStrike" kern="1200" cap="none" spc="0" normalizeH="0" baseline="0" noProof="0">
                <a:ln>
                  <a:noFill/>
                </a:ln>
                <a:solidFill>
                  <a:srgbClr val="2B5113"/>
                </a:solidFill>
                <a:effectLst/>
                <a:uLnTx/>
                <a:uFillTx/>
                <a:latin typeface="Work Sans"/>
                <a:ea typeface="Work Sans"/>
                <a:cs typeface="Work Sans"/>
                <a:sym typeface="Work Sans"/>
              </a:rPr>
              <a:t>Hacking är </a:t>
            </a:r>
            <a:r>
              <a:rPr kumimoji="0" lang="en-US" sz="4833" b="1" i="0" u="none" strike="noStrike" kern="1200" cap="none" spc="0" normalizeH="0" baseline="0" noProof="0">
                <a:ln>
                  <a:noFill/>
                </a:ln>
                <a:solidFill>
                  <a:srgbClr val="2B5113"/>
                </a:solidFill>
                <a:effectLst/>
                <a:uLnTx/>
                <a:uFillTx/>
                <a:latin typeface="Work Sans Bold"/>
                <a:ea typeface="Work Sans Bold"/>
                <a:cs typeface="Work Sans Bold"/>
                <a:sym typeface="Work Sans Bold"/>
              </a:rPr>
              <a:t>inte som på film</a:t>
            </a:r>
            <a:r>
              <a:rPr kumimoji="0" lang="en-US" sz="4833" b="0" i="0" u="none" strike="noStrike" kern="1200" cap="none" spc="0" normalizeH="0" baseline="0" noProof="0">
                <a:ln>
                  <a:noFill/>
                </a:ln>
                <a:solidFill>
                  <a:srgbClr val="2B5113"/>
                </a:solidFill>
                <a:effectLst/>
                <a:uLnTx/>
                <a:uFillTx/>
                <a:latin typeface="Work Sans"/>
                <a:ea typeface="Work Sans"/>
                <a:cs typeface="Work Sans"/>
                <a:sym typeface="Work Sans"/>
              </a:rPr>
              <a:t>!</a:t>
            </a:r>
          </a:p>
        </p:txBody>
      </p:sp>
      <p:sp>
        <p:nvSpPr>
          <p:cNvPr id="6" name="Freeform 6">
            <a:extLst>
              <a:ext uri="{FF2B5EF4-FFF2-40B4-BE49-F238E27FC236}">
                <a16:creationId xmlns:a16="http://schemas.microsoft.com/office/drawing/2014/main" id="{70F750B7-2976-F7AE-C2B5-FDCAABE9E689}"/>
              </a:ext>
            </a:extLst>
          </p:cNvPr>
          <p:cNvSpPr/>
          <p:nvPr/>
        </p:nvSpPr>
        <p:spPr>
          <a:xfrm>
            <a:off x="8411304" y="5180570"/>
            <a:ext cx="4582614" cy="327151"/>
          </a:xfrm>
          <a:custGeom>
            <a:avLst/>
            <a:gdLst/>
            <a:ahLst/>
            <a:cxnLst/>
            <a:rect l="l" t="t" r="r" b="b"/>
            <a:pathLst>
              <a:path w="4582614" h="327151">
                <a:moveTo>
                  <a:pt x="0" y="0"/>
                </a:moveTo>
                <a:lnTo>
                  <a:pt x="4582614" y="0"/>
                </a:lnTo>
                <a:lnTo>
                  <a:pt x="4582614" y="327150"/>
                </a:lnTo>
                <a:lnTo>
                  <a:pt x="0" y="3271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a:extLst>
              <a:ext uri="{FF2B5EF4-FFF2-40B4-BE49-F238E27FC236}">
                <a16:creationId xmlns:a16="http://schemas.microsoft.com/office/drawing/2014/main" id="{2C8F0DF4-283A-E7F6-F2A2-E24D86A6EF2F}"/>
              </a:ext>
            </a:extLst>
          </p:cNvPr>
          <p:cNvSpPr/>
          <p:nvPr/>
        </p:nvSpPr>
        <p:spPr>
          <a:xfrm rot="-261364">
            <a:off x="16185543" y="1536903"/>
            <a:ext cx="952140" cy="753381"/>
          </a:xfrm>
          <a:custGeom>
            <a:avLst/>
            <a:gdLst/>
            <a:ahLst/>
            <a:cxnLst/>
            <a:rect l="l" t="t" r="r" b="b"/>
            <a:pathLst>
              <a:path w="952140" h="753381">
                <a:moveTo>
                  <a:pt x="0" y="0"/>
                </a:moveTo>
                <a:lnTo>
                  <a:pt x="952140" y="0"/>
                </a:lnTo>
                <a:lnTo>
                  <a:pt x="952140" y="753382"/>
                </a:lnTo>
                <a:lnTo>
                  <a:pt x="0" y="753382"/>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a:extLst>
              <a:ext uri="{FF2B5EF4-FFF2-40B4-BE49-F238E27FC236}">
                <a16:creationId xmlns:a16="http://schemas.microsoft.com/office/drawing/2014/main" id="{4697BC8B-9E62-EBF0-5437-82B0AB7587E7}"/>
              </a:ext>
            </a:extLst>
          </p:cNvPr>
          <p:cNvSpPr/>
          <p:nvPr/>
        </p:nvSpPr>
        <p:spPr>
          <a:xfrm rot="1421132">
            <a:off x="419417" y="8970936"/>
            <a:ext cx="1168599" cy="1128888"/>
          </a:xfrm>
          <a:custGeom>
            <a:avLst/>
            <a:gdLst/>
            <a:ahLst/>
            <a:cxnLst/>
            <a:rect l="l" t="t" r="r" b="b"/>
            <a:pathLst>
              <a:path w="1168599" h="1128888">
                <a:moveTo>
                  <a:pt x="0" y="0"/>
                </a:moveTo>
                <a:lnTo>
                  <a:pt x="1168599" y="0"/>
                </a:lnTo>
                <a:lnTo>
                  <a:pt x="1168599" y="1128888"/>
                </a:lnTo>
                <a:lnTo>
                  <a:pt x="0" y="1128888"/>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a:extLst>
              <a:ext uri="{FF2B5EF4-FFF2-40B4-BE49-F238E27FC236}">
                <a16:creationId xmlns:a16="http://schemas.microsoft.com/office/drawing/2014/main" id="{BF483295-2355-86EF-F07B-560EF2EF5988}"/>
              </a:ext>
            </a:extLst>
          </p:cNvPr>
          <p:cNvSpPr/>
          <p:nvPr/>
        </p:nvSpPr>
        <p:spPr>
          <a:xfrm rot="1421132">
            <a:off x="1327888" y="8699382"/>
            <a:ext cx="681077" cy="729941"/>
          </a:xfrm>
          <a:custGeom>
            <a:avLst/>
            <a:gdLst/>
            <a:ahLst/>
            <a:cxnLst/>
            <a:rect l="l" t="t" r="r" b="b"/>
            <a:pathLst>
              <a:path w="681077" h="729941">
                <a:moveTo>
                  <a:pt x="0" y="0"/>
                </a:moveTo>
                <a:lnTo>
                  <a:pt x="681078" y="0"/>
                </a:lnTo>
                <a:lnTo>
                  <a:pt x="681078" y="729941"/>
                </a:lnTo>
                <a:lnTo>
                  <a:pt x="0" y="729941"/>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a:extLst>
              <a:ext uri="{FF2B5EF4-FFF2-40B4-BE49-F238E27FC236}">
                <a16:creationId xmlns:a16="http://schemas.microsoft.com/office/drawing/2014/main" id="{6A0D0602-B895-1297-F0FD-7D561F0F137F}"/>
              </a:ext>
            </a:extLst>
          </p:cNvPr>
          <p:cNvSpPr/>
          <p:nvPr/>
        </p:nvSpPr>
        <p:spPr>
          <a:xfrm rot="1114030">
            <a:off x="16825132" y="1096876"/>
            <a:ext cx="515386" cy="533269"/>
          </a:xfrm>
          <a:custGeom>
            <a:avLst/>
            <a:gdLst/>
            <a:ahLst/>
            <a:cxnLst/>
            <a:rect l="l" t="t" r="r" b="b"/>
            <a:pathLst>
              <a:path w="515386" h="533269">
                <a:moveTo>
                  <a:pt x="0" y="0"/>
                </a:moveTo>
                <a:lnTo>
                  <a:pt x="515386" y="0"/>
                </a:lnTo>
                <a:lnTo>
                  <a:pt x="515386" y="533269"/>
                </a:lnTo>
                <a:lnTo>
                  <a:pt x="0" y="533269"/>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a:extLst>
              <a:ext uri="{FF2B5EF4-FFF2-40B4-BE49-F238E27FC236}">
                <a16:creationId xmlns:a16="http://schemas.microsoft.com/office/drawing/2014/main" id="{EAF89A6A-69E6-ED41-77F4-B8A464274EED}"/>
              </a:ext>
            </a:extLst>
          </p:cNvPr>
          <p:cNvSpPr/>
          <p:nvPr/>
        </p:nvSpPr>
        <p:spPr>
          <a:xfrm>
            <a:off x="1347661" y="1058946"/>
            <a:ext cx="725962" cy="639374"/>
          </a:xfrm>
          <a:custGeom>
            <a:avLst/>
            <a:gdLst/>
            <a:ahLst/>
            <a:cxnLst/>
            <a:rect l="l" t="t" r="r" b="b"/>
            <a:pathLst>
              <a:path w="725962" h="639374">
                <a:moveTo>
                  <a:pt x="0" y="0"/>
                </a:moveTo>
                <a:lnTo>
                  <a:pt x="725962" y="0"/>
                </a:lnTo>
                <a:lnTo>
                  <a:pt x="725962" y="639374"/>
                </a:lnTo>
                <a:lnTo>
                  <a:pt x="0" y="639374"/>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a:extLst>
              <a:ext uri="{FF2B5EF4-FFF2-40B4-BE49-F238E27FC236}">
                <a16:creationId xmlns:a16="http://schemas.microsoft.com/office/drawing/2014/main" id="{10C65927-48E9-137F-706E-C258FA802C97}"/>
              </a:ext>
            </a:extLst>
          </p:cNvPr>
          <p:cNvSpPr/>
          <p:nvPr/>
        </p:nvSpPr>
        <p:spPr>
          <a:xfrm>
            <a:off x="374372" y="412548"/>
            <a:ext cx="973289" cy="1241875"/>
          </a:xfrm>
          <a:custGeom>
            <a:avLst/>
            <a:gdLst/>
            <a:ahLst/>
            <a:cxnLst/>
            <a:rect l="l" t="t" r="r" b="b"/>
            <a:pathLst>
              <a:path w="973289" h="1241875">
                <a:moveTo>
                  <a:pt x="0" y="0"/>
                </a:moveTo>
                <a:lnTo>
                  <a:pt x="973289" y="0"/>
                </a:lnTo>
                <a:lnTo>
                  <a:pt x="973289" y="1241875"/>
                </a:lnTo>
                <a:lnTo>
                  <a:pt x="0" y="1241875"/>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3" name="Group 13">
            <a:extLst>
              <a:ext uri="{FF2B5EF4-FFF2-40B4-BE49-F238E27FC236}">
                <a16:creationId xmlns:a16="http://schemas.microsoft.com/office/drawing/2014/main" id="{3CC4A2BA-0D2F-B2F2-982F-CD11F2B429A4}"/>
              </a:ext>
            </a:extLst>
          </p:cNvPr>
          <p:cNvGrpSpPr>
            <a:grpSpLocks noChangeAspect="1"/>
          </p:cNvGrpSpPr>
          <p:nvPr/>
        </p:nvGrpSpPr>
        <p:grpSpPr>
          <a:xfrm>
            <a:off x="13508182" y="267710"/>
            <a:ext cx="4309794" cy="535812"/>
            <a:chOff x="0" y="0"/>
            <a:chExt cx="5746392" cy="714416"/>
          </a:xfrm>
        </p:grpSpPr>
        <p:sp>
          <p:nvSpPr>
            <p:cNvPr id="14" name="Freeform 14">
              <a:extLst>
                <a:ext uri="{FF2B5EF4-FFF2-40B4-BE49-F238E27FC236}">
                  <a16:creationId xmlns:a16="http://schemas.microsoft.com/office/drawing/2014/main" id="{B9A0EDFE-B72C-A95F-9BD1-9D95B0A9CB1F}"/>
                </a:ext>
              </a:extLst>
            </p:cNvPr>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10"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0" name="Group 39">
            <a:extLst>
              <a:ext uri="{FF2B5EF4-FFF2-40B4-BE49-F238E27FC236}">
                <a16:creationId xmlns:a16="http://schemas.microsoft.com/office/drawing/2014/main" id="{57889FBA-8327-1461-B329-4A74D30DD097}"/>
              </a:ext>
            </a:extLst>
          </p:cNvPr>
          <p:cNvGrpSpPr/>
          <p:nvPr/>
        </p:nvGrpSpPr>
        <p:grpSpPr>
          <a:xfrm>
            <a:off x="3917648" y="1450093"/>
            <a:ext cx="4728629" cy="1438543"/>
            <a:chOff x="3917648" y="1450093"/>
            <a:chExt cx="4728629" cy="1438543"/>
          </a:xfrm>
        </p:grpSpPr>
        <p:sp>
          <p:nvSpPr>
            <p:cNvPr id="21" name="Freeform 21">
              <a:extLst>
                <a:ext uri="{FF2B5EF4-FFF2-40B4-BE49-F238E27FC236}">
                  <a16:creationId xmlns:a16="http://schemas.microsoft.com/office/drawing/2014/main" id="{EDD1E5FB-61FA-0153-9B7F-EB01BACADD47}"/>
                </a:ext>
              </a:extLst>
            </p:cNvPr>
            <p:cNvSpPr/>
            <p:nvPr/>
          </p:nvSpPr>
          <p:spPr>
            <a:xfrm rot="723205">
              <a:off x="5828203" y="1450093"/>
              <a:ext cx="907520" cy="741384"/>
            </a:xfrm>
            <a:custGeom>
              <a:avLst/>
              <a:gdLst/>
              <a:ahLst/>
              <a:cxnLst/>
              <a:rect l="l" t="t" r="r" b="b"/>
              <a:pathLst>
                <a:path w="907520" h="741384">
                  <a:moveTo>
                    <a:pt x="0" y="0"/>
                  </a:moveTo>
                  <a:lnTo>
                    <a:pt x="907520" y="0"/>
                  </a:lnTo>
                  <a:lnTo>
                    <a:pt x="907520" y="741385"/>
                  </a:lnTo>
                  <a:lnTo>
                    <a:pt x="0" y="741385"/>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a:extLst>
                <a:ext uri="{FF2B5EF4-FFF2-40B4-BE49-F238E27FC236}">
                  <a16:creationId xmlns:a16="http://schemas.microsoft.com/office/drawing/2014/main" id="{5C9F758E-549D-517C-BF36-0527E577A2C0}"/>
                </a:ext>
              </a:extLst>
            </p:cNvPr>
            <p:cNvSpPr txBox="1"/>
            <p:nvPr/>
          </p:nvSpPr>
          <p:spPr>
            <a:xfrm>
              <a:off x="3917648" y="2174691"/>
              <a:ext cx="4728629" cy="470579"/>
            </a:xfrm>
            <a:prstGeom prst="rect">
              <a:avLst/>
            </a:prstGeom>
          </p:spPr>
          <p:txBody>
            <a:bodyPr lIns="0" tIns="0" rIns="0" bIns="0" rtlCol="0" anchor="t">
              <a:spAutoFit/>
            </a:bodyPr>
            <a:lstStyle/>
            <a:p>
              <a:pPr marL="0" marR="0" lvl="0" indent="0" algn="ctr" defTabSz="914400" rtl="0" eaLnBrk="1" fontAlgn="auto" latinLnBrk="0" hangingPunct="1">
                <a:lnSpc>
                  <a:spcPts val="3577"/>
                </a:lnSpc>
                <a:spcBef>
                  <a:spcPts val="0"/>
                </a:spcBef>
                <a:spcAft>
                  <a:spcPts val="0"/>
                </a:spcAft>
                <a:buClrTx/>
                <a:buSzTx/>
                <a:buFontTx/>
                <a:buNone/>
                <a:tabLst/>
                <a:defRPr/>
              </a:pPr>
              <a:r>
                <a:rPr kumimoji="0" lang="en-US" sz="3312" b="0" i="0" u="none" strike="noStrike" kern="1200" cap="none" spc="0" normalizeH="0" baseline="0" noProof="0">
                  <a:ln>
                    <a:noFill/>
                  </a:ln>
                  <a:solidFill>
                    <a:srgbClr val="2B5113"/>
                  </a:solidFill>
                  <a:effectLst/>
                  <a:uLnTx/>
                  <a:uFillTx/>
                  <a:latin typeface="Work Sans"/>
                  <a:ea typeface="Work Sans"/>
                  <a:cs typeface="Work Sans"/>
                  <a:sym typeface="Work Sans"/>
                </a:rPr>
                <a:t>Scamming på spel</a:t>
              </a:r>
            </a:p>
          </p:txBody>
        </p:sp>
        <p:sp>
          <p:nvSpPr>
            <p:cNvPr id="23" name="Freeform 23">
              <a:extLst>
                <a:ext uri="{FF2B5EF4-FFF2-40B4-BE49-F238E27FC236}">
                  <a16:creationId xmlns:a16="http://schemas.microsoft.com/office/drawing/2014/main" id="{EC900213-766B-C576-A6F2-50E99CAA0B0A}"/>
                </a:ext>
              </a:extLst>
            </p:cNvPr>
            <p:cNvSpPr/>
            <p:nvPr/>
          </p:nvSpPr>
          <p:spPr>
            <a:xfrm>
              <a:off x="4803221" y="2677503"/>
              <a:ext cx="2957484" cy="211133"/>
            </a:xfrm>
            <a:custGeom>
              <a:avLst/>
              <a:gdLst/>
              <a:ahLst/>
              <a:cxnLst/>
              <a:rect l="l" t="t" r="r" b="b"/>
              <a:pathLst>
                <a:path w="2957484" h="211133">
                  <a:moveTo>
                    <a:pt x="0" y="0"/>
                  </a:moveTo>
                  <a:lnTo>
                    <a:pt x="2957484" y="0"/>
                  </a:lnTo>
                  <a:lnTo>
                    <a:pt x="2957484" y="211133"/>
                  </a:lnTo>
                  <a:lnTo>
                    <a:pt x="0" y="21113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9" name="Group 38">
            <a:extLst>
              <a:ext uri="{FF2B5EF4-FFF2-40B4-BE49-F238E27FC236}">
                <a16:creationId xmlns:a16="http://schemas.microsoft.com/office/drawing/2014/main" id="{BFDB1ED4-6572-3FE0-000E-4AA0581E2EE8}"/>
              </a:ext>
            </a:extLst>
          </p:cNvPr>
          <p:cNvGrpSpPr/>
          <p:nvPr/>
        </p:nvGrpSpPr>
        <p:grpSpPr>
          <a:xfrm>
            <a:off x="10702611" y="1435613"/>
            <a:ext cx="4728629" cy="1514135"/>
            <a:chOff x="10702611" y="1435613"/>
            <a:chExt cx="4728629" cy="1514135"/>
          </a:xfrm>
        </p:grpSpPr>
        <p:sp>
          <p:nvSpPr>
            <p:cNvPr id="24" name="Freeform 24">
              <a:extLst>
                <a:ext uri="{FF2B5EF4-FFF2-40B4-BE49-F238E27FC236}">
                  <a16:creationId xmlns:a16="http://schemas.microsoft.com/office/drawing/2014/main" id="{2E186BE4-6425-26AD-3C69-8B22F9CF617F}"/>
                </a:ext>
              </a:extLst>
            </p:cNvPr>
            <p:cNvSpPr/>
            <p:nvPr/>
          </p:nvSpPr>
          <p:spPr>
            <a:xfrm rot="350134">
              <a:off x="12719378" y="1435613"/>
              <a:ext cx="846398" cy="812073"/>
            </a:xfrm>
            <a:custGeom>
              <a:avLst/>
              <a:gdLst/>
              <a:ahLst/>
              <a:cxnLst/>
              <a:rect l="l" t="t" r="r" b="b"/>
              <a:pathLst>
                <a:path w="846398" h="812073">
                  <a:moveTo>
                    <a:pt x="0" y="0"/>
                  </a:moveTo>
                  <a:lnTo>
                    <a:pt x="846398" y="0"/>
                  </a:lnTo>
                  <a:lnTo>
                    <a:pt x="846398" y="812073"/>
                  </a:lnTo>
                  <a:lnTo>
                    <a:pt x="0" y="812073"/>
                  </a:lnTo>
                  <a:lnTo>
                    <a:pt x="0" y="0"/>
                  </a:lnTo>
                  <a:close/>
                </a:path>
              </a:pathLst>
            </a:custGeom>
            <a:blipFill>
              <a:blip r:embed="rId12"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5">
              <a:extLst>
                <a:ext uri="{FF2B5EF4-FFF2-40B4-BE49-F238E27FC236}">
                  <a16:creationId xmlns:a16="http://schemas.microsoft.com/office/drawing/2014/main" id="{7E8558C7-5794-5F44-4AFF-B5EC8CBB97B2}"/>
                </a:ext>
              </a:extLst>
            </p:cNvPr>
            <p:cNvSpPr txBox="1"/>
            <p:nvPr/>
          </p:nvSpPr>
          <p:spPr>
            <a:xfrm>
              <a:off x="10702611" y="2244058"/>
              <a:ext cx="4728629" cy="470579"/>
            </a:xfrm>
            <a:prstGeom prst="rect">
              <a:avLst/>
            </a:prstGeom>
          </p:spPr>
          <p:txBody>
            <a:bodyPr lIns="0" tIns="0" rIns="0" bIns="0" rtlCol="0" anchor="t">
              <a:spAutoFit/>
            </a:bodyPr>
            <a:lstStyle/>
            <a:p>
              <a:pPr marL="0" marR="0" lvl="0" indent="0" algn="ctr" defTabSz="914400" rtl="0" eaLnBrk="1" fontAlgn="auto" latinLnBrk="0" hangingPunct="1">
                <a:lnSpc>
                  <a:spcPts val="3577"/>
                </a:lnSpc>
                <a:spcBef>
                  <a:spcPts val="0"/>
                </a:spcBef>
                <a:spcAft>
                  <a:spcPts val="0"/>
                </a:spcAft>
                <a:buClrTx/>
                <a:buSzTx/>
                <a:buFontTx/>
                <a:buNone/>
                <a:tabLst/>
                <a:defRPr/>
              </a:pPr>
              <a:r>
                <a:rPr kumimoji="0" lang="en-US" sz="3312" b="0" i="0" u="none" strike="noStrike" kern="1200" cap="none" spc="0" normalizeH="0" baseline="0" noProof="0">
                  <a:ln>
                    <a:noFill/>
                  </a:ln>
                  <a:solidFill>
                    <a:srgbClr val="2B5113"/>
                  </a:solidFill>
                  <a:effectLst/>
                  <a:uLnTx/>
                  <a:uFillTx/>
                  <a:latin typeface="Work Sans"/>
                  <a:ea typeface="Work Sans"/>
                  <a:cs typeface="Work Sans"/>
                  <a:sym typeface="Work Sans"/>
                </a:rPr>
                <a:t>Chatta som dig</a:t>
              </a:r>
            </a:p>
          </p:txBody>
        </p:sp>
        <p:sp>
          <p:nvSpPr>
            <p:cNvPr id="26" name="Freeform 26">
              <a:extLst>
                <a:ext uri="{FF2B5EF4-FFF2-40B4-BE49-F238E27FC236}">
                  <a16:creationId xmlns:a16="http://schemas.microsoft.com/office/drawing/2014/main" id="{8A16F647-DF49-10BC-A2C1-A4941E7634DA}"/>
                </a:ext>
              </a:extLst>
            </p:cNvPr>
            <p:cNvSpPr/>
            <p:nvPr/>
          </p:nvSpPr>
          <p:spPr>
            <a:xfrm>
              <a:off x="11235819" y="2677503"/>
              <a:ext cx="3813515" cy="272245"/>
            </a:xfrm>
            <a:custGeom>
              <a:avLst/>
              <a:gdLst/>
              <a:ahLst/>
              <a:cxnLst/>
              <a:rect l="l" t="t" r="r" b="b"/>
              <a:pathLst>
                <a:path w="3813515" h="272245">
                  <a:moveTo>
                    <a:pt x="0" y="0"/>
                  </a:moveTo>
                  <a:lnTo>
                    <a:pt x="3813516" y="0"/>
                  </a:lnTo>
                  <a:lnTo>
                    <a:pt x="3813516" y="272245"/>
                  </a:lnTo>
                  <a:lnTo>
                    <a:pt x="0" y="27224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6" name="Group 35">
            <a:extLst>
              <a:ext uri="{FF2B5EF4-FFF2-40B4-BE49-F238E27FC236}">
                <a16:creationId xmlns:a16="http://schemas.microsoft.com/office/drawing/2014/main" id="{8F834A9A-1530-9062-77FC-1D3434554E41}"/>
              </a:ext>
            </a:extLst>
          </p:cNvPr>
          <p:cNvGrpSpPr/>
          <p:nvPr/>
        </p:nvGrpSpPr>
        <p:grpSpPr>
          <a:xfrm>
            <a:off x="1263891" y="5588838"/>
            <a:ext cx="4728629" cy="2085071"/>
            <a:chOff x="1263891" y="5588838"/>
            <a:chExt cx="4728629" cy="2085071"/>
          </a:xfrm>
        </p:grpSpPr>
        <p:sp>
          <p:nvSpPr>
            <p:cNvPr id="15" name="Freeform 15">
              <a:extLst>
                <a:ext uri="{FF2B5EF4-FFF2-40B4-BE49-F238E27FC236}">
                  <a16:creationId xmlns:a16="http://schemas.microsoft.com/office/drawing/2014/main" id="{FA1ADE0C-D3D3-832F-3BF8-226C8729166F}"/>
                </a:ext>
              </a:extLst>
            </p:cNvPr>
            <p:cNvSpPr/>
            <p:nvPr/>
          </p:nvSpPr>
          <p:spPr>
            <a:xfrm rot="687102">
              <a:off x="3782089" y="5588838"/>
              <a:ext cx="609950" cy="601254"/>
            </a:xfrm>
            <a:custGeom>
              <a:avLst/>
              <a:gdLst/>
              <a:ahLst/>
              <a:cxnLst/>
              <a:rect l="l" t="t" r="r" b="b"/>
              <a:pathLst>
                <a:path w="609950" h="601254">
                  <a:moveTo>
                    <a:pt x="0" y="0"/>
                  </a:moveTo>
                  <a:lnTo>
                    <a:pt x="609950" y="0"/>
                  </a:lnTo>
                  <a:lnTo>
                    <a:pt x="609950" y="601254"/>
                  </a:lnTo>
                  <a:lnTo>
                    <a:pt x="0" y="601254"/>
                  </a:lnTo>
                  <a:lnTo>
                    <a:pt x="0" y="0"/>
                  </a:lnTo>
                  <a:close/>
                </a:path>
              </a:pathLst>
            </a:custGeom>
            <a:blipFill>
              <a:blip r:embed="rId1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7" name="Group 27">
              <a:extLst>
                <a:ext uri="{FF2B5EF4-FFF2-40B4-BE49-F238E27FC236}">
                  <a16:creationId xmlns:a16="http://schemas.microsoft.com/office/drawing/2014/main" id="{6DEBE38D-D5EE-94C3-DA69-95E4DA21D437}"/>
                </a:ext>
              </a:extLst>
            </p:cNvPr>
            <p:cNvGrpSpPr/>
            <p:nvPr/>
          </p:nvGrpSpPr>
          <p:grpSpPr>
            <a:xfrm>
              <a:off x="1263891" y="6043931"/>
              <a:ext cx="4728629" cy="1629978"/>
              <a:chOff x="0" y="0"/>
              <a:chExt cx="6304839" cy="2173304"/>
            </a:xfrm>
          </p:grpSpPr>
          <p:sp>
            <p:nvSpPr>
              <p:cNvPr id="28" name="TextBox 28">
                <a:extLst>
                  <a:ext uri="{FF2B5EF4-FFF2-40B4-BE49-F238E27FC236}">
                    <a16:creationId xmlns:a16="http://schemas.microsoft.com/office/drawing/2014/main" id="{E7BE81F6-A73B-7D11-DC10-32EB9C1C3C1F}"/>
                  </a:ext>
                </a:extLst>
              </p:cNvPr>
              <p:cNvSpPr txBox="1"/>
              <p:nvPr/>
            </p:nvSpPr>
            <p:spPr>
              <a:xfrm>
                <a:off x="0" y="924762"/>
                <a:ext cx="6304839" cy="636963"/>
              </a:xfrm>
              <a:prstGeom prst="rect">
                <a:avLst/>
              </a:prstGeom>
            </p:spPr>
            <p:txBody>
              <a:bodyPr lIns="0" tIns="0" rIns="0" bIns="0" rtlCol="0" anchor="t">
                <a:spAutoFit/>
              </a:bodyPr>
              <a:lstStyle/>
              <a:p>
                <a:pPr marL="0" marR="0" lvl="0" indent="0" algn="ctr" defTabSz="914400" rtl="0" eaLnBrk="1" fontAlgn="auto" latinLnBrk="0" hangingPunct="1">
                  <a:lnSpc>
                    <a:spcPts val="3577"/>
                  </a:lnSpc>
                  <a:spcBef>
                    <a:spcPts val="0"/>
                  </a:spcBef>
                  <a:spcAft>
                    <a:spcPts val="0"/>
                  </a:spcAft>
                  <a:buClrTx/>
                  <a:buSzTx/>
                  <a:buFontTx/>
                  <a:buNone/>
                  <a:tabLst/>
                  <a:defRPr/>
                </a:pPr>
                <a:r>
                  <a:rPr kumimoji="0" lang="en-US" sz="3312" b="0" i="0" u="none" strike="noStrike" kern="1200" cap="none" spc="0" normalizeH="0" baseline="0" noProof="0" dirty="0" err="1">
                    <a:ln>
                      <a:noFill/>
                    </a:ln>
                    <a:solidFill>
                      <a:srgbClr val="2B5113"/>
                    </a:solidFill>
                    <a:effectLst/>
                    <a:uLnTx/>
                    <a:uFillTx/>
                    <a:latin typeface="Work Sans"/>
                    <a:ea typeface="Work Sans"/>
                    <a:cs typeface="Work Sans"/>
                    <a:sym typeface="Work Sans"/>
                  </a:rPr>
                  <a:t>Köpa</a:t>
                </a:r>
                <a:r>
                  <a:rPr kumimoji="0" lang="en-US" sz="3312" b="0" i="0" u="none" strike="noStrike" kern="1200" cap="none" spc="0" normalizeH="0" baseline="0" noProof="0" dirty="0">
                    <a:ln>
                      <a:noFill/>
                    </a:ln>
                    <a:solidFill>
                      <a:srgbClr val="2B5113"/>
                    </a:solidFill>
                    <a:effectLst/>
                    <a:uLnTx/>
                    <a:uFillTx/>
                    <a:latin typeface="Work Sans"/>
                    <a:ea typeface="Work Sans"/>
                    <a:cs typeface="Work Sans"/>
                    <a:sym typeface="Work Sans"/>
                  </a:rPr>
                  <a:t> saker </a:t>
                </a:r>
                <a:r>
                  <a:rPr kumimoji="0" lang="en-US" sz="3312" b="0" i="0" u="none" strike="noStrike" kern="1200" cap="none" spc="0" normalizeH="0" baseline="0" noProof="0" dirty="0" err="1">
                    <a:ln>
                      <a:noFill/>
                    </a:ln>
                    <a:solidFill>
                      <a:srgbClr val="2B5113"/>
                    </a:solidFill>
                    <a:effectLst/>
                    <a:uLnTx/>
                    <a:uFillTx/>
                    <a:latin typeface="Work Sans"/>
                    <a:ea typeface="Work Sans"/>
                    <a:cs typeface="Work Sans"/>
                    <a:sym typeface="Work Sans"/>
                  </a:rPr>
                  <a:t>utan</a:t>
                </a:r>
                <a:r>
                  <a:rPr kumimoji="0" lang="en-US" sz="3312" b="0"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3312" b="0" i="0" u="none" strike="noStrike" kern="1200" cap="none" spc="0" normalizeH="0" baseline="0" noProof="0" dirty="0" err="1">
                    <a:ln>
                      <a:noFill/>
                    </a:ln>
                    <a:solidFill>
                      <a:srgbClr val="2B5113"/>
                    </a:solidFill>
                    <a:effectLst/>
                    <a:uLnTx/>
                    <a:uFillTx/>
                    <a:latin typeface="Work Sans"/>
                    <a:ea typeface="Work Sans"/>
                    <a:cs typeface="Work Sans"/>
                    <a:sym typeface="Work Sans"/>
                  </a:rPr>
                  <a:t>lov</a:t>
                </a:r>
                <a:endParaRPr kumimoji="0" lang="en-US" sz="3312" b="0" i="0" u="none" strike="noStrike" kern="1200" cap="none" spc="0" normalizeH="0" baseline="0" noProof="0" dirty="0">
                  <a:ln>
                    <a:noFill/>
                  </a:ln>
                  <a:solidFill>
                    <a:srgbClr val="2B5113"/>
                  </a:solidFill>
                  <a:effectLst/>
                  <a:uLnTx/>
                  <a:uFillTx/>
                  <a:latin typeface="Work Sans"/>
                  <a:ea typeface="Work Sans"/>
                  <a:cs typeface="Work Sans"/>
                  <a:sym typeface="Work Sans"/>
                </a:endParaRPr>
              </a:p>
            </p:txBody>
          </p:sp>
          <p:sp>
            <p:nvSpPr>
              <p:cNvPr id="29" name="Freeform 29">
                <a:extLst>
                  <a:ext uri="{FF2B5EF4-FFF2-40B4-BE49-F238E27FC236}">
                    <a16:creationId xmlns:a16="http://schemas.microsoft.com/office/drawing/2014/main" id="{E50482D3-2A89-F79B-8F8B-7CC51D86F75D}"/>
                  </a:ext>
                </a:extLst>
              </p:cNvPr>
              <p:cNvSpPr/>
              <p:nvPr/>
            </p:nvSpPr>
            <p:spPr>
              <a:xfrm rot="-360842">
                <a:off x="2720289" y="48872"/>
                <a:ext cx="977436" cy="847315"/>
              </a:xfrm>
              <a:custGeom>
                <a:avLst/>
                <a:gdLst/>
                <a:ahLst/>
                <a:cxnLst/>
                <a:rect l="l" t="t" r="r" b="b"/>
                <a:pathLst>
                  <a:path w="977436" h="847315">
                    <a:moveTo>
                      <a:pt x="0" y="0"/>
                    </a:moveTo>
                    <a:lnTo>
                      <a:pt x="977436" y="0"/>
                    </a:lnTo>
                    <a:lnTo>
                      <a:pt x="977436" y="847315"/>
                    </a:lnTo>
                    <a:lnTo>
                      <a:pt x="0" y="847315"/>
                    </a:lnTo>
                    <a:lnTo>
                      <a:pt x="0" y="0"/>
                    </a:lnTo>
                    <a:close/>
                  </a:path>
                </a:pathLst>
              </a:custGeom>
              <a:blipFill>
                <a:blip r:embed="rId1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Freeform 30">
                <a:extLst>
                  <a:ext uri="{FF2B5EF4-FFF2-40B4-BE49-F238E27FC236}">
                    <a16:creationId xmlns:a16="http://schemas.microsoft.com/office/drawing/2014/main" id="{932111C2-4040-E50D-CE79-DFA6E492D5CA}"/>
                  </a:ext>
                </a:extLst>
              </p:cNvPr>
              <p:cNvSpPr/>
              <p:nvPr/>
            </p:nvSpPr>
            <p:spPr>
              <a:xfrm rot="-268063" flipH="1">
                <a:off x="610076" y="1612820"/>
                <a:ext cx="5084687" cy="362993"/>
              </a:xfrm>
              <a:custGeom>
                <a:avLst/>
                <a:gdLst/>
                <a:ahLst/>
                <a:cxnLst/>
                <a:rect l="l" t="t" r="r" b="b"/>
                <a:pathLst>
                  <a:path w="5084687" h="362993">
                    <a:moveTo>
                      <a:pt x="5084687" y="0"/>
                    </a:moveTo>
                    <a:lnTo>
                      <a:pt x="0" y="0"/>
                    </a:lnTo>
                    <a:lnTo>
                      <a:pt x="0" y="362993"/>
                    </a:lnTo>
                    <a:lnTo>
                      <a:pt x="5084687" y="362993"/>
                    </a:lnTo>
                    <a:lnTo>
                      <a:pt x="5084687"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31" name="Freeform 31">
            <a:extLst>
              <a:ext uri="{FF2B5EF4-FFF2-40B4-BE49-F238E27FC236}">
                <a16:creationId xmlns:a16="http://schemas.microsoft.com/office/drawing/2014/main" id="{0E1E19E1-E17F-B698-9AF9-167BEEB8EB3F}"/>
              </a:ext>
            </a:extLst>
          </p:cNvPr>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TextBox 32">
            <a:extLst>
              <a:ext uri="{FF2B5EF4-FFF2-40B4-BE49-F238E27FC236}">
                <a16:creationId xmlns:a16="http://schemas.microsoft.com/office/drawing/2014/main" id="{D5AA3AEF-8834-67A8-B6DE-0903FF515118}"/>
              </a:ext>
            </a:extLst>
          </p:cNvPr>
          <p:cNvSpPr txBox="1"/>
          <p:nvPr/>
        </p:nvSpPr>
        <p:spPr>
          <a:xfrm>
            <a:off x="14283376" y="9240514"/>
            <a:ext cx="2975924" cy="371475"/>
          </a:xfrm>
          <a:prstGeom prst="rect">
            <a:avLst/>
          </a:prstGeom>
        </p:spPr>
        <p:txBody>
          <a:bodyPr lIns="0" tIns="0" rIns="0" bIns="0" rtlCol="0" anchor="t">
            <a:spAutoFit/>
          </a:bodyPr>
          <a:lstStyle/>
          <a:p>
            <a:pPr marL="0" marR="0" lvl="0" indent="0" algn="r" defTabSz="914400" rtl="0" eaLnBrk="1" fontAlgn="auto" latinLnBrk="0" hangingPunct="1">
              <a:lnSpc>
                <a:spcPts val="2879"/>
              </a:lnSpc>
              <a:spcBef>
                <a:spcPts val="0"/>
              </a:spcBef>
              <a:spcAft>
                <a:spcPts val="0"/>
              </a:spcAft>
              <a:buClrTx/>
              <a:buSzTx/>
              <a:buFontTx/>
              <a:buNone/>
              <a:tabLst/>
              <a:defRPr/>
            </a:pPr>
            <a:r>
              <a:rPr kumimoji="0" lang="en-US" sz="2400" b="0" i="0" u="none" strike="noStrike" kern="1200" cap="none" spc="0" normalizeH="0" baseline="0" noProof="0">
                <a:ln>
                  <a:noFill/>
                </a:ln>
                <a:solidFill>
                  <a:srgbClr val="EA528E"/>
                </a:solidFill>
                <a:effectLst/>
                <a:uLnTx/>
                <a:uFillTx/>
                <a:latin typeface="Work Sans"/>
                <a:ea typeface="Work Sans"/>
                <a:cs typeface="Work Sans"/>
                <a:sym typeface="Work Sans"/>
              </a:rPr>
              <a:t>Vad Gör Hackaren?</a:t>
            </a:r>
          </a:p>
        </p:txBody>
      </p:sp>
      <p:sp>
        <p:nvSpPr>
          <p:cNvPr id="33" name="TextBox 33">
            <a:extLst>
              <a:ext uri="{FF2B5EF4-FFF2-40B4-BE49-F238E27FC236}">
                <a16:creationId xmlns:a16="http://schemas.microsoft.com/office/drawing/2014/main" id="{8EC56CC1-97DE-9D35-384D-FBB4D237B0F9}"/>
              </a:ext>
            </a:extLst>
          </p:cNvPr>
          <p:cNvSpPr txBox="1"/>
          <p:nvPr/>
        </p:nvSpPr>
        <p:spPr>
          <a:xfrm>
            <a:off x="5261380" y="5526770"/>
            <a:ext cx="7523308" cy="362695"/>
          </a:xfrm>
          <a:prstGeom prst="rect">
            <a:avLst/>
          </a:prstGeom>
        </p:spPr>
        <p:txBody>
          <a:bodyPr lIns="0" tIns="0" rIns="0" bIns="0" rtlCol="0" anchor="t">
            <a:spAutoFit/>
          </a:bodyPr>
          <a:lstStyle/>
          <a:p>
            <a:pPr marL="0" marR="0" lvl="0" indent="0" algn="ctr" defTabSz="914400" rtl="0" eaLnBrk="1" fontAlgn="auto" latinLnBrk="0" hangingPunct="1">
              <a:lnSpc>
                <a:spcPts val="2752"/>
              </a:lnSpc>
              <a:spcBef>
                <a:spcPts val="0"/>
              </a:spcBef>
              <a:spcAft>
                <a:spcPts val="0"/>
              </a:spcAft>
              <a:buClrTx/>
              <a:buSzTx/>
              <a:buFontTx/>
              <a:buNone/>
              <a:tabLst/>
              <a:defRPr/>
            </a:pPr>
            <a:r>
              <a:rPr kumimoji="0" lang="en-US" sz="2548" b="0" i="0" u="none" strike="noStrike" kern="1200" cap="none" spc="0" normalizeH="0" baseline="0" noProof="0">
                <a:ln>
                  <a:noFill/>
                </a:ln>
                <a:solidFill>
                  <a:srgbClr val="2B5113"/>
                </a:solidFill>
                <a:effectLst/>
                <a:uLnTx/>
                <a:uFillTx/>
                <a:latin typeface="Work Sans"/>
                <a:ea typeface="Work Sans"/>
                <a:cs typeface="Work Sans"/>
                <a:sym typeface="Work Sans"/>
              </a:rPr>
              <a:t>Vad kan bedragare göra med din information?</a:t>
            </a:r>
          </a:p>
        </p:txBody>
      </p:sp>
    </p:spTree>
    <p:extLst>
      <p:ext uri="{BB962C8B-B14F-4D97-AF65-F5344CB8AC3E}">
        <p14:creationId xmlns:p14="http://schemas.microsoft.com/office/powerpoint/2010/main" val="33401581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B0C198"/>
        </a:solidFill>
        <a:effectLst/>
      </p:bgPr>
    </p:bg>
    <p:spTree>
      <p:nvGrpSpPr>
        <p:cNvPr id="1" name="">
          <a:extLst>
            <a:ext uri="{FF2B5EF4-FFF2-40B4-BE49-F238E27FC236}">
              <a16:creationId xmlns:a16="http://schemas.microsoft.com/office/drawing/2014/main" id="{F95CB0B9-477F-26A2-4D64-3C6892AD218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0DED4CE-D6A1-24DB-61CB-719708278807}"/>
              </a:ext>
            </a:extLst>
          </p:cNvPr>
          <p:cNvGrpSpPr/>
          <p:nvPr/>
        </p:nvGrpSpPr>
        <p:grpSpPr>
          <a:xfrm rot="5400000">
            <a:off x="2128447" y="-2291717"/>
            <a:ext cx="3200053" cy="7587098"/>
            <a:chOff x="0" y="0"/>
            <a:chExt cx="541098" cy="1282905"/>
          </a:xfrm>
        </p:grpSpPr>
        <p:sp>
          <p:nvSpPr>
            <p:cNvPr id="3" name="Freeform 3">
              <a:extLst>
                <a:ext uri="{FF2B5EF4-FFF2-40B4-BE49-F238E27FC236}">
                  <a16:creationId xmlns:a16="http://schemas.microsoft.com/office/drawing/2014/main" id="{DEEBBBFD-7129-A01D-CD28-12423EF08552}"/>
                </a:ext>
              </a:extLst>
            </p:cNvPr>
            <p:cNvSpPr/>
            <p:nvPr/>
          </p:nvSpPr>
          <p:spPr>
            <a:xfrm>
              <a:off x="0" y="0"/>
              <a:ext cx="541098" cy="1282905"/>
            </a:xfrm>
            <a:custGeom>
              <a:avLst/>
              <a:gdLst/>
              <a:ahLst/>
              <a:cxnLst/>
              <a:rect l="l" t="t" r="r" b="b"/>
              <a:pathLst>
                <a:path w="541098" h="1282905">
                  <a:moveTo>
                    <a:pt x="541098" y="1282905"/>
                  </a:moveTo>
                  <a:lnTo>
                    <a:pt x="0" y="1282905"/>
                  </a:lnTo>
                  <a:lnTo>
                    <a:pt x="0" y="0"/>
                  </a:lnTo>
                  <a:lnTo>
                    <a:pt x="541098" y="1282905"/>
                  </a:lnTo>
                  <a:close/>
                </a:path>
              </a:pathLst>
            </a:custGeom>
            <a:solidFill>
              <a:srgbClr val="BDCDA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4C92BB44-CC57-86CE-07F7-392EB57D3B06}"/>
                </a:ext>
              </a:extLst>
            </p:cNvPr>
            <p:cNvSpPr txBox="1"/>
            <p:nvPr/>
          </p:nvSpPr>
          <p:spPr>
            <a:xfrm>
              <a:off x="0" y="631928"/>
              <a:ext cx="270549" cy="648248"/>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TextBox 5">
            <a:extLst>
              <a:ext uri="{FF2B5EF4-FFF2-40B4-BE49-F238E27FC236}">
                <a16:creationId xmlns:a16="http://schemas.microsoft.com/office/drawing/2014/main" id="{2F9359F6-E8CE-B8A0-7D72-F40028FE949C}"/>
              </a:ext>
            </a:extLst>
          </p:cNvPr>
          <p:cNvSpPr txBox="1"/>
          <p:nvPr/>
        </p:nvSpPr>
        <p:spPr>
          <a:xfrm>
            <a:off x="4263825" y="4549658"/>
            <a:ext cx="9760350" cy="692795"/>
          </a:xfrm>
          <a:prstGeom prst="rect">
            <a:avLst/>
          </a:prstGeom>
        </p:spPr>
        <p:txBody>
          <a:bodyPr lIns="0" tIns="0" rIns="0" bIns="0" rtlCol="0" anchor="t">
            <a:spAutoFit/>
          </a:bodyPr>
          <a:lstStyle/>
          <a:p>
            <a:pPr marL="0" marR="0" lvl="0" indent="0" algn="ctr" defTabSz="914400" rtl="0" eaLnBrk="1" fontAlgn="auto" latinLnBrk="0" hangingPunct="1">
              <a:lnSpc>
                <a:spcPts val="5220"/>
              </a:lnSpc>
              <a:spcBef>
                <a:spcPts val="0"/>
              </a:spcBef>
              <a:spcAft>
                <a:spcPts val="0"/>
              </a:spcAft>
              <a:buClrTx/>
              <a:buSzTx/>
              <a:buFontTx/>
              <a:buNone/>
              <a:tabLst/>
              <a:defRPr/>
            </a:pPr>
            <a:r>
              <a:rPr kumimoji="0" lang="en-US" sz="4833" b="0" i="0" u="none" strike="noStrike" kern="1200" cap="none" spc="0" normalizeH="0" baseline="0" noProof="0">
                <a:ln>
                  <a:noFill/>
                </a:ln>
                <a:solidFill>
                  <a:srgbClr val="2B5113"/>
                </a:solidFill>
                <a:effectLst/>
                <a:uLnTx/>
                <a:uFillTx/>
                <a:latin typeface="Work Sans"/>
                <a:ea typeface="Work Sans"/>
                <a:cs typeface="Work Sans"/>
                <a:sym typeface="Work Sans"/>
              </a:rPr>
              <a:t>Hacking är </a:t>
            </a:r>
            <a:r>
              <a:rPr kumimoji="0" lang="en-US" sz="4833" b="1" i="0" u="none" strike="noStrike" kern="1200" cap="none" spc="0" normalizeH="0" baseline="0" noProof="0">
                <a:ln>
                  <a:noFill/>
                </a:ln>
                <a:solidFill>
                  <a:srgbClr val="2B5113"/>
                </a:solidFill>
                <a:effectLst/>
                <a:uLnTx/>
                <a:uFillTx/>
                <a:latin typeface="Work Sans Bold"/>
                <a:ea typeface="Work Sans Bold"/>
                <a:cs typeface="Work Sans Bold"/>
                <a:sym typeface="Work Sans Bold"/>
              </a:rPr>
              <a:t>inte som på film</a:t>
            </a:r>
            <a:r>
              <a:rPr kumimoji="0" lang="en-US" sz="4833" b="0" i="0" u="none" strike="noStrike" kern="1200" cap="none" spc="0" normalizeH="0" baseline="0" noProof="0">
                <a:ln>
                  <a:noFill/>
                </a:ln>
                <a:solidFill>
                  <a:srgbClr val="2B5113"/>
                </a:solidFill>
                <a:effectLst/>
                <a:uLnTx/>
                <a:uFillTx/>
                <a:latin typeface="Work Sans"/>
                <a:ea typeface="Work Sans"/>
                <a:cs typeface="Work Sans"/>
                <a:sym typeface="Work Sans"/>
              </a:rPr>
              <a:t>!</a:t>
            </a:r>
          </a:p>
        </p:txBody>
      </p:sp>
      <p:sp>
        <p:nvSpPr>
          <p:cNvPr id="6" name="Freeform 6">
            <a:extLst>
              <a:ext uri="{FF2B5EF4-FFF2-40B4-BE49-F238E27FC236}">
                <a16:creationId xmlns:a16="http://schemas.microsoft.com/office/drawing/2014/main" id="{2D3807CE-0B6E-A813-AB86-57A0F40A7F42}"/>
              </a:ext>
            </a:extLst>
          </p:cNvPr>
          <p:cNvSpPr/>
          <p:nvPr/>
        </p:nvSpPr>
        <p:spPr>
          <a:xfrm>
            <a:off x="8411304" y="5180570"/>
            <a:ext cx="4582614" cy="327151"/>
          </a:xfrm>
          <a:custGeom>
            <a:avLst/>
            <a:gdLst/>
            <a:ahLst/>
            <a:cxnLst/>
            <a:rect l="l" t="t" r="r" b="b"/>
            <a:pathLst>
              <a:path w="4582614" h="327151">
                <a:moveTo>
                  <a:pt x="0" y="0"/>
                </a:moveTo>
                <a:lnTo>
                  <a:pt x="4582614" y="0"/>
                </a:lnTo>
                <a:lnTo>
                  <a:pt x="4582614" y="327150"/>
                </a:lnTo>
                <a:lnTo>
                  <a:pt x="0" y="3271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a:extLst>
              <a:ext uri="{FF2B5EF4-FFF2-40B4-BE49-F238E27FC236}">
                <a16:creationId xmlns:a16="http://schemas.microsoft.com/office/drawing/2014/main" id="{35B6227C-E228-1FA3-528E-1750DFD5846B}"/>
              </a:ext>
            </a:extLst>
          </p:cNvPr>
          <p:cNvSpPr/>
          <p:nvPr/>
        </p:nvSpPr>
        <p:spPr>
          <a:xfrm rot="-261364">
            <a:off x="16185543" y="1536903"/>
            <a:ext cx="952140" cy="753381"/>
          </a:xfrm>
          <a:custGeom>
            <a:avLst/>
            <a:gdLst/>
            <a:ahLst/>
            <a:cxnLst/>
            <a:rect l="l" t="t" r="r" b="b"/>
            <a:pathLst>
              <a:path w="952140" h="753381">
                <a:moveTo>
                  <a:pt x="0" y="0"/>
                </a:moveTo>
                <a:lnTo>
                  <a:pt x="952140" y="0"/>
                </a:lnTo>
                <a:lnTo>
                  <a:pt x="952140" y="753382"/>
                </a:lnTo>
                <a:lnTo>
                  <a:pt x="0" y="753382"/>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a:extLst>
              <a:ext uri="{FF2B5EF4-FFF2-40B4-BE49-F238E27FC236}">
                <a16:creationId xmlns:a16="http://schemas.microsoft.com/office/drawing/2014/main" id="{E74A9311-1954-2328-9E95-BC95288229C7}"/>
              </a:ext>
            </a:extLst>
          </p:cNvPr>
          <p:cNvSpPr/>
          <p:nvPr/>
        </p:nvSpPr>
        <p:spPr>
          <a:xfrm rot="1421132">
            <a:off x="419417" y="8970936"/>
            <a:ext cx="1168599" cy="1128888"/>
          </a:xfrm>
          <a:custGeom>
            <a:avLst/>
            <a:gdLst/>
            <a:ahLst/>
            <a:cxnLst/>
            <a:rect l="l" t="t" r="r" b="b"/>
            <a:pathLst>
              <a:path w="1168599" h="1128888">
                <a:moveTo>
                  <a:pt x="0" y="0"/>
                </a:moveTo>
                <a:lnTo>
                  <a:pt x="1168599" y="0"/>
                </a:lnTo>
                <a:lnTo>
                  <a:pt x="1168599" y="1128888"/>
                </a:lnTo>
                <a:lnTo>
                  <a:pt x="0" y="1128888"/>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a:extLst>
              <a:ext uri="{FF2B5EF4-FFF2-40B4-BE49-F238E27FC236}">
                <a16:creationId xmlns:a16="http://schemas.microsoft.com/office/drawing/2014/main" id="{B847484B-D49D-9E6D-BED4-94E945E57D14}"/>
              </a:ext>
            </a:extLst>
          </p:cNvPr>
          <p:cNvSpPr/>
          <p:nvPr/>
        </p:nvSpPr>
        <p:spPr>
          <a:xfrm rot="1421132">
            <a:off x="1327888" y="8699382"/>
            <a:ext cx="681077" cy="729941"/>
          </a:xfrm>
          <a:custGeom>
            <a:avLst/>
            <a:gdLst/>
            <a:ahLst/>
            <a:cxnLst/>
            <a:rect l="l" t="t" r="r" b="b"/>
            <a:pathLst>
              <a:path w="681077" h="729941">
                <a:moveTo>
                  <a:pt x="0" y="0"/>
                </a:moveTo>
                <a:lnTo>
                  <a:pt x="681078" y="0"/>
                </a:lnTo>
                <a:lnTo>
                  <a:pt x="681078" y="729941"/>
                </a:lnTo>
                <a:lnTo>
                  <a:pt x="0" y="729941"/>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a:extLst>
              <a:ext uri="{FF2B5EF4-FFF2-40B4-BE49-F238E27FC236}">
                <a16:creationId xmlns:a16="http://schemas.microsoft.com/office/drawing/2014/main" id="{C1ED4806-2837-F373-2265-3573F1758E65}"/>
              </a:ext>
            </a:extLst>
          </p:cNvPr>
          <p:cNvSpPr/>
          <p:nvPr/>
        </p:nvSpPr>
        <p:spPr>
          <a:xfrm rot="1114030">
            <a:off x="16825132" y="1096876"/>
            <a:ext cx="515386" cy="533269"/>
          </a:xfrm>
          <a:custGeom>
            <a:avLst/>
            <a:gdLst/>
            <a:ahLst/>
            <a:cxnLst/>
            <a:rect l="l" t="t" r="r" b="b"/>
            <a:pathLst>
              <a:path w="515386" h="533269">
                <a:moveTo>
                  <a:pt x="0" y="0"/>
                </a:moveTo>
                <a:lnTo>
                  <a:pt x="515386" y="0"/>
                </a:lnTo>
                <a:lnTo>
                  <a:pt x="515386" y="533269"/>
                </a:lnTo>
                <a:lnTo>
                  <a:pt x="0" y="533269"/>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a:extLst>
              <a:ext uri="{FF2B5EF4-FFF2-40B4-BE49-F238E27FC236}">
                <a16:creationId xmlns:a16="http://schemas.microsoft.com/office/drawing/2014/main" id="{1797AE3A-898E-4B10-3F76-FFD0603C870B}"/>
              </a:ext>
            </a:extLst>
          </p:cNvPr>
          <p:cNvSpPr/>
          <p:nvPr/>
        </p:nvSpPr>
        <p:spPr>
          <a:xfrm>
            <a:off x="1347661" y="1058946"/>
            <a:ext cx="725962" cy="639374"/>
          </a:xfrm>
          <a:custGeom>
            <a:avLst/>
            <a:gdLst/>
            <a:ahLst/>
            <a:cxnLst/>
            <a:rect l="l" t="t" r="r" b="b"/>
            <a:pathLst>
              <a:path w="725962" h="639374">
                <a:moveTo>
                  <a:pt x="0" y="0"/>
                </a:moveTo>
                <a:lnTo>
                  <a:pt x="725962" y="0"/>
                </a:lnTo>
                <a:lnTo>
                  <a:pt x="725962" y="639374"/>
                </a:lnTo>
                <a:lnTo>
                  <a:pt x="0" y="639374"/>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a:extLst>
              <a:ext uri="{FF2B5EF4-FFF2-40B4-BE49-F238E27FC236}">
                <a16:creationId xmlns:a16="http://schemas.microsoft.com/office/drawing/2014/main" id="{5F4BD783-BCF8-CE4D-9D11-918282DC7FA5}"/>
              </a:ext>
            </a:extLst>
          </p:cNvPr>
          <p:cNvSpPr/>
          <p:nvPr/>
        </p:nvSpPr>
        <p:spPr>
          <a:xfrm>
            <a:off x="374372" y="412548"/>
            <a:ext cx="973289" cy="1241875"/>
          </a:xfrm>
          <a:custGeom>
            <a:avLst/>
            <a:gdLst/>
            <a:ahLst/>
            <a:cxnLst/>
            <a:rect l="l" t="t" r="r" b="b"/>
            <a:pathLst>
              <a:path w="973289" h="1241875">
                <a:moveTo>
                  <a:pt x="0" y="0"/>
                </a:moveTo>
                <a:lnTo>
                  <a:pt x="973289" y="0"/>
                </a:lnTo>
                <a:lnTo>
                  <a:pt x="973289" y="1241875"/>
                </a:lnTo>
                <a:lnTo>
                  <a:pt x="0" y="1241875"/>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3" name="Group 13">
            <a:extLst>
              <a:ext uri="{FF2B5EF4-FFF2-40B4-BE49-F238E27FC236}">
                <a16:creationId xmlns:a16="http://schemas.microsoft.com/office/drawing/2014/main" id="{443AEBD7-9020-05AA-ACDE-91C46AA81FFB}"/>
              </a:ext>
            </a:extLst>
          </p:cNvPr>
          <p:cNvGrpSpPr>
            <a:grpSpLocks noChangeAspect="1"/>
          </p:cNvGrpSpPr>
          <p:nvPr/>
        </p:nvGrpSpPr>
        <p:grpSpPr>
          <a:xfrm>
            <a:off x="13508182" y="267710"/>
            <a:ext cx="4309794" cy="535812"/>
            <a:chOff x="0" y="0"/>
            <a:chExt cx="5746392" cy="714416"/>
          </a:xfrm>
        </p:grpSpPr>
        <p:sp>
          <p:nvSpPr>
            <p:cNvPr id="14" name="Freeform 14">
              <a:extLst>
                <a:ext uri="{FF2B5EF4-FFF2-40B4-BE49-F238E27FC236}">
                  <a16:creationId xmlns:a16="http://schemas.microsoft.com/office/drawing/2014/main" id="{38C5E875-3C07-D9FA-F003-2B7F63EC1C6C}"/>
                </a:ext>
              </a:extLst>
            </p:cNvPr>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10"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0" name="Group 39">
            <a:extLst>
              <a:ext uri="{FF2B5EF4-FFF2-40B4-BE49-F238E27FC236}">
                <a16:creationId xmlns:a16="http://schemas.microsoft.com/office/drawing/2014/main" id="{7ED8F102-6453-66EE-1A9E-9AC8929DF8CE}"/>
              </a:ext>
            </a:extLst>
          </p:cNvPr>
          <p:cNvGrpSpPr/>
          <p:nvPr/>
        </p:nvGrpSpPr>
        <p:grpSpPr>
          <a:xfrm>
            <a:off x="3917648" y="1450093"/>
            <a:ext cx="4728629" cy="1438543"/>
            <a:chOff x="3917648" y="1450093"/>
            <a:chExt cx="4728629" cy="1438543"/>
          </a:xfrm>
        </p:grpSpPr>
        <p:sp>
          <p:nvSpPr>
            <p:cNvPr id="21" name="Freeform 21">
              <a:extLst>
                <a:ext uri="{FF2B5EF4-FFF2-40B4-BE49-F238E27FC236}">
                  <a16:creationId xmlns:a16="http://schemas.microsoft.com/office/drawing/2014/main" id="{03382A03-46EF-52B5-CD31-60DA19910FB4}"/>
                </a:ext>
              </a:extLst>
            </p:cNvPr>
            <p:cNvSpPr/>
            <p:nvPr/>
          </p:nvSpPr>
          <p:spPr>
            <a:xfrm rot="723205">
              <a:off x="5828203" y="1450093"/>
              <a:ext cx="907520" cy="741384"/>
            </a:xfrm>
            <a:custGeom>
              <a:avLst/>
              <a:gdLst/>
              <a:ahLst/>
              <a:cxnLst/>
              <a:rect l="l" t="t" r="r" b="b"/>
              <a:pathLst>
                <a:path w="907520" h="741384">
                  <a:moveTo>
                    <a:pt x="0" y="0"/>
                  </a:moveTo>
                  <a:lnTo>
                    <a:pt x="907520" y="0"/>
                  </a:lnTo>
                  <a:lnTo>
                    <a:pt x="907520" y="741385"/>
                  </a:lnTo>
                  <a:lnTo>
                    <a:pt x="0" y="741385"/>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a:extLst>
                <a:ext uri="{FF2B5EF4-FFF2-40B4-BE49-F238E27FC236}">
                  <a16:creationId xmlns:a16="http://schemas.microsoft.com/office/drawing/2014/main" id="{4201E390-167A-CBFD-42CD-6847CDAB5475}"/>
                </a:ext>
              </a:extLst>
            </p:cNvPr>
            <p:cNvSpPr txBox="1"/>
            <p:nvPr/>
          </p:nvSpPr>
          <p:spPr>
            <a:xfrm>
              <a:off x="3917648" y="2174691"/>
              <a:ext cx="4728629" cy="470579"/>
            </a:xfrm>
            <a:prstGeom prst="rect">
              <a:avLst/>
            </a:prstGeom>
          </p:spPr>
          <p:txBody>
            <a:bodyPr lIns="0" tIns="0" rIns="0" bIns="0" rtlCol="0" anchor="t">
              <a:spAutoFit/>
            </a:bodyPr>
            <a:lstStyle/>
            <a:p>
              <a:pPr marL="0" marR="0" lvl="0" indent="0" algn="ctr" defTabSz="914400" rtl="0" eaLnBrk="1" fontAlgn="auto" latinLnBrk="0" hangingPunct="1">
                <a:lnSpc>
                  <a:spcPts val="3577"/>
                </a:lnSpc>
                <a:spcBef>
                  <a:spcPts val="0"/>
                </a:spcBef>
                <a:spcAft>
                  <a:spcPts val="0"/>
                </a:spcAft>
                <a:buClrTx/>
                <a:buSzTx/>
                <a:buFontTx/>
                <a:buNone/>
                <a:tabLst/>
                <a:defRPr/>
              </a:pPr>
              <a:r>
                <a:rPr kumimoji="0" lang="en-US" sz="3312" b="0" i="0" u="none" strike="noStrike" kern="1200" cap="none" spc="0" normalizeH="0" baseline="0" noProof="0">
                  <a:ln>
                    <a:noFill/>
                  </a:ln>
                  <a:solidFill>
                    <a:srgbClr val="2B5113"/>
                  </a:solidFill>
                  <a:effectLst/>
                  <a:uLnTx/>
                  <a:uFillTx/>
                  <a:latin typeface="Work Sans"/>
                  <a:ea typeface="Work Sans"/>
                  <a:cs typeface="Work Sans"/>
                  <a:sym typeface="Work Sans"/>
                </a:rPr>
                <a:t>Scamming på spel</a:t>
              </a:r>
            </a:p>
          </p:txBody>
        </p:sp>
        <p:sp>
          <p:nvSpPr>
            <p:cNvPr id="23" name="Freeform 23">
              <a:extLst>
                <a:ext uri="{FF2B5EF4-FFF2-40B4-BE49-F238E27FC236}">
                  <a16:creationId xmlns:a16="http://schemas.microsoft.com/office/drawing/2014/main" id="{1EDE75A1-FEAE-1E55-96A4-938B5E0E1168}"/>
                </a:ext>
              </a:extLst>
            </p:cNvPr>
            <p:cNvSpPr/>
            <p:nvPr/>
          </p:nvSpPr>
          <p:spPr>
            <a:xfrm>
              <a:off x="4803221" y="2677503"/>
              <a:ext cx="2957484" cy="211133"/>
            </a:xfrm>
            <a:custGeom>
              <a:avLst/>
              <a:gdLst/>
              <a:ahLst/>
              <a:cxnLst/>
              <a:rect l="l" t="t" r="r" b="b"/>
              <a:pathLst>
                <a:path w="2957484" h="211133">
                  <a:moveTo>
                    <a:pt x="0" y="0"/>
                  </a:moveTo>
                  <a:lnTo>
                    <a:pt x="2957484" y="0"/>
                  </a:lnTo>
                  <a:lnTo>
                    <a:pt x="2957484" y="211133"/>
                  </a:lnTo>
                  <a:lnTo>
                    <a:pt x="0" y="21113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9" name="Group 38">
            <a:extLst>
              <a:ext uri="{FF2B5EF4-FFF2-40B4-BE49-F238E27FC236}">
                <a16:creationId xmlns:a16="http://schemas.microsoft.com/office/drawing/2014/main" id="{BDF0B6AC-5D1D-9D6E-592E-C5C627A19B3E}"/>
              </a:ext>
            </a:extLst>
          </p:cNvPr>
          <p:cNvGrpSpPr/>
          <p:nvPr/>
        </p:nvGrpSpPr>
        <p:grpSpPr>
          <a:xfrm>
            <a:off x="10702611" y="1435613"/>
            <a:ext cx="4728629" cy="1514135"/>
            <a:chOff x="10702611" y="1435613"/>
            <a:chExt cx="4728629" cy="1514135"/>
          </a:xfrm>
        </p:grpSpPr>
        <p:sp>
          <p:nvSpPr>
            <p:cNvPr id="24" name="Freeform 24">
              <a:extLst>
                <a:ext uri="{FF2B5EF4-FFF2-40B4-BE49-F238E27FC236}">
                  <a16:creationId xmlns:a16="http://schemas.microsoft.com/office/drawing/2014/main" id="{28928ADC-D69E-1451-C5EC-DAE102A6E221}"/>
                </a:ext>
              </a:extLst>
            </p:cNvPr>
            <p:cNvSpPr/>
            <p:nvPr/>
          </p:nvSpPr>
          <p:spPr>
            <a:xfrm rot="350134">
              <a:off x="12719378" y="1435613"/>
              <a:ext cx="846398" cy="812073"/>
            </a:xfrm>
            <a:custGeom>
              <a:avLst/>
              <a:gdLst/>
              <a:ahLst/>
              <a:cxnLst/>
              <a:rect l="l" t="t" r="r" b="b"/>
              <a:pathLst>
                <a:path w="846398" h="812073">
                  <a:moveTo>
                    <a:pt x="0" y="0"/>
                  </a:moveTo>
                  <a:lnTo>
                    <a:pt x="846398" y="0"/>
                  </a:lnTo>
                  <a:lnTo>
                    <a:pt x="846398" y="812073"/>
                  </a:lnTo>
                  <a:lnTo>
                    <a:pt x="0" y="812073"/>
                  </a:lnTo>
                  <a:lnTo>
                    <a:pt x="0" y="0"/>
                  </a:lnTo>
                  <a:close/>
                </a:path>
              </a:pathLst>
            </a:custGeom>
            <a:blipFill>
              <a:blip r:embed="rId12"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5">
              <a:extLst>
                <a:ext uri="{FF2B5EF4-FFF2-40B4-BE49-F238E27FC236}">
                  <a16:creationId xmlns:a16="http://schemas.microsoft.com/office/drawing/2014/main" id="{545EF846-9353-5000-725F-8E69651F09C8}"/>
                </a:ext>
              </a:extLst>
            </p:cNvPr>
            <p:cNvSpPr txBox="1"/>
            <p:nvPr/>
          </p:nvSpPr>
          <p:spPr>
            <a:xfrm>
              <a:off x="10702611" y="2244058"/>
              <a:ext cx="4728629" cy="470579"/>
            </a:xfrm>
            <a:prstGeom prst="rect">
              <a:avLst/>
            </a:prstGeom>
          </p:spPr>
          <p:txBody>
            <a:bodyPr lIns="0" tIns="0" rIns="0" bIns="0" rtlCol="0" anchor="t">
              <a:spAutoFit/>
            </a:bodyPr>
            <a:lstStyle/>
            <a:p>
              <a:pPr marL="0" marR="0" lvl="0" indent="0" algn="ctr" defTabSz="914400" rtl="0" eaLnBrk="1" fontAlgn="auto" latinLnBrk="0" hangingPunct="1">
                <a:lnSpc>
                  <a:spcPts val="3577"/>
                </a:lnSpc>
                <a:spcBef>
                  <a:spcPts val="0"/>
                </a:spcBef>
                <a:spcAft>
                  <a:spcPts val="0"/>
                </a:spcAft>
                <a:buClrTx/>
                <a:buSzTx/>
                <a:buFontTx/>
                <a:buNone/>
                <a:tabLst/>
                <a:defRPr/>
              </a:pPr>
              <a:r>
                <a:rPr kumimoji="0" lang="en-US" sz="3312" b="0" i="0" u="none" strike="noStrike" kern="1200" cap="none" spc="0" normalizeH="0" baseline="0" noProof="0">
                  <a:ln>
                    <a:noFill/>
                  </a:ln>
                  <a:solidFill>
                    <a:srgbClr val="2B5113"/>
                  </a:solidFill>
                  <a:effectLst/>
                  <a:uLnTx/>
                  <a:uFillTx/>
                  <a:latin typeface="Work Sans"/>
                  <a:ea typeface="Work Sans"/>
                  <a:cs typeface="Work Sans"/>
                  <a:sym typeface="Work Sans"/>
                </a:rPr>
                <a:t>Chatta som dig</a:t>
              </a:r>
            </a:p>
          </p:txBody>
        </p:sp>
        <p:sp>
          <p:nvSpPr>
            <p:cNvPr id="26" name="Freeform 26">
              <a:extLst>
                <a:ext uri="{FF2B5EF4-FFF2-40B4-BE49-F238E27FC236}">
                  <a16:creationId xmlns:a16="http://schemas.microsoft.com/office/drawing/2014/main" id="{36730539-4916-10B2-A625-E0EB00228FCB}"/>
                </a:ext>
              </a:extLst>
            </p:cNvPr>
            <p:cNvSpPr/>
            <p:nvPr/>
          </p:nvSpPr>
          <p:spPr>
            <a:xfrm>
              <a:off x="11235819" y="2677503"/>
              <a:ext cx="3813515" cy="272245"/>
            </a:xfrm>
            <a:custGeom>
              <a:avLst/>
              <a:gdLst/>
              <a:ahLst/>
              <a:cxnLst/>
              <a:rect l="l" t="t" r="r" b="b"/>
              <a:pathLst>
                <a:path w="3813515" h="272245">
                  <a:moveTo>
                    <a:pt x="0" y="0"/>
                  </a:moveTo>
                  <a:lnTo>
                    <a:pt x="3813516" y="0"/>
                  </a:lnTo>
                  <a:lnTo>
                    <a:pt x="3813516" y="272245"/>
                  </a:lnTo>
                  <a:lnTo>
                    <a:pt x="0" y="27224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6" name="Group 35">
            <a:extLst>
              <a:ext uri="{FF2B5EF4-FFF2-40B4-BE49-F238E27FC236}">
                <a16:creationId xmlns:a16="http://schemas.microsoft.com/office/drawing/2014/main" id="{687EC38E-3E43-48AD-6821-944889984AEE}"/>
              </a:ext>
            </a:extLst>
          </p:cNvPr>
          <p:cNvGrpSpPr/>
          <p:nvPr/>
        </p:nvGrpSpPr>
        <p:grpSpPr>
          <a:xfrm>
            <a:off x="1263891" y="5588838"/>
            <a:ext cx="4728629" cy="2085071"/>
            <a:chOff x="1263891" y="5588838"/>
            <a:chExt cx="4728629" cy="2085071"/>
          </a:xfrm>
        </p:grpSpPr>
        <p:sp>
          <p:nvSpPr>
            <p:cNvPr id="15" name="Freeform 15">
              <a:extLst>
                <a:ext uri="{FF2B5EF4-FFF2-40B4-BE49-F238E27FC236}">
                  <a16:creationId xmlns:a16="http://schemas.microsoft.com/office/drawing/2014/main" id="{B4F584D3-89F9-01E2-48D1-6B2D280F3ECE}"/>
                </a:ext>
              </a:extLst>
            </p:cNvPr>
            <p:cNvSpPr/>
            <p:nvPr/>
          </p:nvSpPr>
          <p:spPr>
            <a:xfrm rot="687102">
              <a:off x="3782089" y="5588838"/>
              <a:ext cx="609950" cy="601254"/>
            </a:xfrm>
            <a:custGeom>
              <a:avLst/>
              <a:gdLst/>
              <a:ahLst/>
              <a:cxnLst/>
              <a:rect l="l" t="t" r="r" b="b"/>
              <a:pathLst>
                <a:path w="609950" h="601254">
                  <a:moveTo>
                    <a:pt x="0" y="0"/>
                  </a:moveTo>
                  <a:lnTo>
                    <a:pt x="609950" y="0"/>
                  </a:lnTo>
                  <a:lnTo>
                    <a:pt x="609950" y="601254"/>
                  </a:lnTo>
                  <a:lnTo>
                    <a:pt x="0" y="601254"/>
                  </a:lnTo>
                  <a:lnTo>
                    <a:pt x="0" y="0"/>
                  </a:lnTo>
                  <a:close/>
                </a:path>
              </a:pathLst>
            </a:custGeom>
            <a:blipFill>
              <a:blip r:embed="rId1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7" name="Group 27">
              <a:extLst>
                <a:ext uri="{FF2B5EF4-FFF2-40B4-BE49-F238E27FC236}">
                  <a16:creationId xmlns:a16="http://schemas.microsoft.com/office/drawing/2014/main" id="{C5258C07-0D08-4155-9CFC-B5A87E9EFEB4}"/>
                </a:ext>
              </a:extLst>
            </p:cNvPr>
            <p:cNvGrpSpPr/>
            <p:nvPr/>
          </p:nvGrpSpPr>
          <p:grpSpPr>
            <a:xfrm>
              <a:off x="1263891" y="6043931"/>
              <a:ext cx="4728629" cy="1629978"/>
              <a:chOff x="0" y="0"/>
              <a:chExt cx="6304839" cy="2173304"/>
            </a:xfrm>
          </p:grpSpPr>
          <p:sp>
            <p:nvSpPr>
              <p:cNvPr id="28" name="TextBox 28">
                <a:extLst>
                  <a:ext uri="{FF2B5EF4-FFF2-40B4-BE49-F238E27FC236}">
                    <a16:creationId xmlns:a16="http://schemas.microsoft.com/office/drawing/2014/main" id="{40842F7D-B62E-BFA4-5C63-A262F5F82913}"/>
                  </a:ext>
                </a:extLst>
              </p:cNvPr>
              <p:cNvSpPr txBox="1"/>
              <p:nvPr/>
            </p:nvSpPr>
            <p:spPr>
              <a:xfrm>
                <a:off x="0" y="924762"/>
                <a:ext cx="6304839" cy="636963"/>
              </a:xfrm>
              <a:prstGeom prst="rect">
                <a:avLst/>
              </a:prstGeom>
            </p:spPr>
            <p:txBody>
              <a:bodyPr lIns="0" tIns="0" rIns="0" bIns="0" rtlCol="0" anchor="t">
                <a:spAutoFit/>
              </a:bodyPr>
              <a:lstStyle/>
              <a:p>
                <a:pPr marL="0" marR="0" lvl="0" indent="0" algn="ctr" defTabSz="914400" rtl="0" eaLnBrk="1" fontAlgn="auto" latinLnBrk="0" hangingPunct="1">
                  <a:lnSpc>
                    <a:spcPts val="3577"/>
                  </a:lnSpc>
                  <a:spcBef>
                    <a:spcPts val="0"/>
                  </a:spcBef>
                  <a:spcAft>
                    <a:spcPts val="0"/>
                  </a:spcAft>
                  <a:buClrTx/>
                  <a:buSzTx/>
                  <a:buFontTx/>
                  <a:buNone/>
                  <a:tabLst/>
                  <a:defRPr/>
                </a:pPr>
                <a:r>
                  <a:rPr kumimoji="0" lang="en-US" sz="3312" b="0" i="0" u="none" strike="noStrike" kern="1200" cap="none" spc="0" normalizeH="0" baseline="0" noProof="0" dirty="0" err="1">
                    <a:ln>
                      <a:noFill/>
                    </a:ln>
                    <a:solidFill>
                      <a:srgbClr val="2B5113"/>
                    </a:solidFill>
                    <a:effectLst/>
                    <a:uLnTx/>
                    <a:uFillTx/>
                    <a:latin typeface="Work Sans"/>
                    <a:ea typeface="Work Sans"/>
                    <a:cs typeface="Work Sans"/>
                    <a:sym typeface="Work Sans"/>
                  </a:rPr>
                  <a:t>Köpa</a:t>
                </a:r>
                <a:r>
                  <a:rPr kumimoji="0" lang="en-US" sz="3312" b="0" i="0" u="none" strike="noStrike" kern="1200" cap="none" spc="0" normalizeH="0" baseline="0" noProof="0" dirty="0">
                    <a:ln>
                      <a:noFill/>
                    </a:ln>
                    <a:solidFill>
                      <a:srgbClr val="2B5113"/>
                    </a:solidFill>
                    <a:effectLst/>
                    <a:uLnTx/>
                    <a:uFillTx/>
                    <a:latin typeface="Work Sans"/>
                    <a:ea typeface="Work Sans"/>
                    <a:cs typeface="Work Sans"/>
                    <a:sym typeface="Work Sans"/>
                  </a:rPr>
                  <a:t> saker </a:t>
                </a:r>
                <a:r>
                  <a:rPr kumimoji="0" lang="en-US" sz="3312" b="0" i="0" u="none" strike="noStrike" kern="1200" cap="none" spc="0" normalizeH="0" baseline="0" noProof="0" dirty="0" err="1">
                    <a:ln>
                      <a:noFill/>
                    </a:ln>
                    <a:solidFill>
                      <a:srgbClr val="2B5113"/>
                    </a:solidFill>
                    <a:effectLst/>
                    <a:uLnTx/>
                    <a:uFillTx/>
                    <a:latin typeface="Work Sans"/>
                    <a:ea typeface="Work Sans"/>
                    <a:cs typeface="Work Sans"/>
                    <a:sym typeface="Work Sans"/>
                  </a:rPr>
                  <a:t>utan</a:t>
                </a:r>
                <a:r>
                  <a:rPr kumimoji="0" lang="en-US" sz="3312" b="0"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3312" b="0" i="0" u="none" strike="noStrike" kern="1200" cap="none" spc="0" normalizeH="0" baseline="0" noProof="0" dirty="0" err="1">
                    <a:ln>
                      <a:noFill/>
                    </a:ln>
                    <a:solidFill>
                      <a:srgbClr val="2B5113"/>
                    </a:solidFill>
                    <a:effectLst/>
                    <a:uLnTx/>
                    <a:uFillTx/>
                    <a:latin typeface="Work Sans"/>
                    <a:ea typeface="Work Sans"/>
                    <a:cs typeface="Work Sans"/>
                    <a:sym typeface="Work Sans"/>
                  </a:rPr>
                  <a:t>lov</a:t>
                </a:r>
                <a:endParaRPr kumimoji="0" lang="en-US" sz="3312" b="0" i="0" u="none" strike="noStrike" kern="1200" cap="none" spc="0" normalizeH="0" baseline="0" noProof="0" dirty="0">
                  <a:ln>
                    <a:noFill/>
                  </a:ln>
                  <a:solidFill>
                    <a:srgbClr val="2B5113"/>
                  </a:solidFill>
                  <a:effectLst/>
                  <a:uLnTx/>
                  <a:uFillTx/>
                  <a:latin typeface="Work Sans"/>
                  <a:ea typeface="Work Sans"/>
                  <a:cs typeface="Work Sans"/>
                  <a:sym typeface="Work Sans"/>
                </a:endParaRPr>
              </a:p>
            </p:txBody>
          </p:sp>
          <p:sp>
            <p:nvSpPr>
              <p:cNvPr id="29" name="Freeform 29">
                <a:extLst>
                  <a:ext uri="{FF2B5EF4-FFF2-40B4-BE49-F238E27FC236}">
                    <a16:creationId xmlns:a16="http://schemas.microsoft.com/office/drawing/2014/main" id="{D721BAAE-69E0-0D7F-DE3C-C70931FCBB73}"/>
                  </a:ext>
                </a:extLst>
              </p:cNvPr>
              <p:cNvSpPr/>
              <p:nvPr/>
            </p:nvSpPr>
            <p:spPr>
              <a:xfrm rot="-360842">
                <a:off x="2720289" y="48872"/>
                <a:ext cx="977436" cy="847315"/>
              </a:xfrm>
              <a:custGeom>
                <a:avLst/>
                <a:gdLst/>
                <a:ahLst/>
                <a:cxnLst/>
                <a:rect l="l" t="t" r="r" b="b"/>
                <a:pathLst>
                  <a:path w="977436" h="847315">
                    <a:moveTo>
                      <a:pt x="0" y="0"/>
                    </a:moveTo>
                    <a:lnTo>
                      <a:pt x="977436" y="0"/>
                    </a:lnTo>
                    <a:lnTo>
                      <a:pt x="977436" y="847315"/>
                    </a:lnTo>
                    <a:lnTo>
                      <a:pt x="0" y="847315"/>
                    </a:lnTo>
                    <a:lnTo>
                      <a:pt x="0" y="0"/>
                    </a:lnTo>
                    <a:close/>
                  </a:path>
                </a:pathLst>
              </a:custGeom>
              <a:blipFill>
                <a:blip r:embed="rId1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Freeform 30">
                <a:extLst>
                  <a:ext uri="{FF2B5EF4-FFF2-40B4-BE49-F238E27FC236}">
                    <a16:creationId xmlns:a16="http://schemas.microsoft.com/office/drawing/2014/main" id="{96744926-C8E7-0E61-2DF3-6874B8B0AAB4}"/>
                  </a:ext>
                </a:extLst>
              </p:cNvPr>
              <p:cNvSpPr/>
              <p:nvPr/>
            </p:nvSpPr>
            <p:spPr>
              <a:xfrm rot="-268063" flipH="1">
                <a:off x="610076" y="1612820"/>
                <a:ext cx="5084687" cy="362993"/>
              </a:xfrm>
              <a:custGeom>
                <a:avLst/>
                <a:gdLst/>
                <a:ahLst/>
                <a:cxnLst/>
                <a:rect l="l" t="t" r="r" b="b"/>
                <a:pathLst>
                  <a:path w="5084687" h="362993">
                    <a:moveTo>
                      <a:pt x="5084687" y="0"/>
                    </a:moveTo>
                    <a:lnTo>
                      <a:pt x="0" y="0"/>
                    </a:lnTo>
                    <a:lnTo>
                      <a:pt x="0" y="362993"/>
                    </a:lnTo>
                    <a:lnTo>
                      <a:pt x="5084687" y="362993"/>
                    </a:lnTo>
                    <a:lnTo>
                      <a:pt x="5084687"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31" name="Freeform 31">
            <a:extLst>
              <a:ext uri="{FF2B5EF4-FFF2-40B4-BE49-F238E27FC236}">
                <a16:creationId xmlns:a16="http://schemas.microsoft.com/office/drawing/2014/main" id="{01DA9990-A5E9-EB24-7580-8A8F04CBF8D3}"/>
              </a:ext>
            </a:extLst>
          </p:cNvPr>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TextBox 32">
            <a:extLst>
              <a:ext uri="{FF2B5EF4-FFF2-40B4-BE49-F238E27FC236}">
                <a16:creationId xmlns:a16="http://schemas.microsoft.com/office/drawing/2014/main" id="{FCB75763-A2D0-9221-B881-6CBF642E26AC}"/>
              </a:ext>
            </a:extLst>
          </p:cNvPr>
          <p:cNvSpPr txBox="1"/>
          <p:nvPr/>
        </p:nvSpPr>
        <p:spPr>
          <a:xfrm>
            <a:off x="14283376" y="9240514"/>
            <a:ext cx="2975924" cy="371475"/>
          </a:xfrm>
          <a:prstGeom prst="rect">
            <a:avLst/>
          </a:prstGeom>
        </p:spPr>
        <p:txBody>
          <a:bodyPr lIns="0" tIns="0" rIns="0" bIns="0" rtlCol="0" anchor="t">
            <a:spAutoFit/>
          </a:bodyPr>
          <a:lstStyle/>
          <a:p>
            <a:pPr marL="0" marR="0" lvl="0" indent="0" algn="r" defTabSz="914400" rtl="0" eaLnBrk="1" fontAlgn="auto" latinLnBrk="0" hangingPunct="1">
              <a:lnSpc>
                <a:spcPts val="2879"/>
              </a:lnSpc>
              <a:spcBef>
                <a:spcPts val="0"/>
              </a:spcBef>
              <a:spcAft>
                <a:spcPts val="0"/>
              </a:spcAft>
              <a:buClrTx/>
              <a:buSzTx/>
              <a:buFontTx/>
              <a:buNone/>
              <a:tabLst/>
              <a:defRPr/>
            </a:pPr>
            <a:r>
              <a:rPr kumimoji="0" lang="en-US" sz="2400" b="0" i="0" u="none" strike="noStrike" kern="1200" cap="none" spc="0" normalizeH="0" baseline="0" noProof="0">
                <a:ln>
                  <a:noFill/>
                </a:ln>
                <a:solidFill>
                  <a:srgbClr val="EA528E"/>
                </a:solidFill>
                <a:effectLst/>
                <a:uLnTx/>
                <a:uFillTx/>
                <a:latin typeface="Work Sans"/>
                <a:ea typeface="Work Sans"/>
                <a:cs typeface="Work Sans"/>
                <a:sym typeface="Work Sans"/>
              </a:rPr>
              <a:t>Vad Gör Hackaren?</a:t>
            </a:r>
          </a:p>
        </p:txBody>
      </p:sp>
      <p:sp>
        <p:nvSpPr>
          <p:cNvPr id="33" name="TextBox 33">
            <a:extLst>
              <a:ext uri="{FF2B5EF4-FFF2-40B4-BE49-F238E27FC236}">
                <a16:creationId xmlns:a16="http://schemas.microsoft.com/office/drawing/2014/main" id="{105B9542-68DB-6D05-06BA-7D0232E0044F}"/>
              </a:ext>
            </a:extLst>
          </p:cNvPr>
          <p:cNvSpPr txBox="1"/>
          <p:nvPr/>
        </p:nvSpPr>
        <p:spPr>
          <a:xfrm>
            <a:off x="5261380" y="5526770"/>
            <a:ext cx="7523308" cy="362695"/>
          </a:xfrm>
          <a:prstGeom prst="rect">
            <a:avLst/>
          </a:prstGeom>
        </p:spPr>
        <p:txBody>
          <a:bodyPr lIns="0" tIns="0" rIns="0" bIns="0" rtlCol="0" anchor="t">
            <a:spAutoFit/>
          </a:bodyPr>
          <a:lstStyle/>
          <a:p>
            <a:pPr marL="0" marR="0" lvl="0" indent="0" algn="ctr" defTabSz="914400" rtl="0" eaLnBrk="1" fontAlgn="auto" latinLnBrk="0" hangingPunct="1">
              <a:lnSpc>
                <a:spcPts val="2752"/>
              </a:lnSpc>
              <a:spcBef>
                <a:spcPts val="0"/>
              </a:spcBef>
              <a:spcAft>
                <a:spcPts val="0"/>
              </a:spcAft>
              <a:buClrTx/>
              <a:buSzTx/>
              <a:buFontTx/>
              <a:buNone/>
              <a:tabLst/>
              <a:defRPr/>
            </a:pPr>
            <a:r>
              <a:rPr kumimoji="0" lang="en-US" sz="2548" b="0" i="0" u="none" strike="noStrike" kern="1200" cap="none" spc="0" normalizeH="0" baseline="0" noProof="0">
                <a:ln>
                  <a:noFill/>
                </a:ln>
                <a:solidFill>
                  <a:srgbClr val="2B5113"/>
                </a:solidFill>
                <a:effectLst/>
                <a:uLnTx/>
                <a:uFillTx/>
                <a:latin typeface="Work Sans"/>
                <a:ea typeface="Work Sans"/>
                <a:cs typeface="Work Sans"/>
                <a:sym typeface="Work Sans"/>
              </a:rPr>
              <a:t>Vad kan bedragare göra med din information?</a:t>
            </a:r>
          </a:p>
        </p:txBody>
      </p:sp>
      <p:sp>
        <p:nvSpPr>
          <p:cNvPr id="34" name="Freeform 34">
            <a:extLst>
              <a:ext uri="{FF2B5EF4-FFF2-40B4-BE49-F238E27FC236}">
                <a16:creationId xmlns:a16="http://schemas.microsoft.com/office/drawing/2014/main" id="{BBBDC95C-2FC7-7E76-B374-6C25485A2A36}"/>
              </a:ext>
            </a:extLst>
          </p:cNvPr>
          <p:cNvSpPr/>
          <p:nvPr/>
        </p:nvSpPr>
        <p:spPr>
          <a:xfrm rot="-1693601">
            <a:off x="14026293" y="5912898"/>
            <a:ext cx="825659" cy="1042267"/>
          </a:xfrm>
          <a:custGeom>
            <a:avLst/>
            <a:gdLst/>
            <a:ahLst/>
            <a:cxnLst/>
            <a:rect l="l" t="t" r="r" b="b"/>
            <a:pathLst>
              <a:path w="825659" h="1042267">
                <a:moveTo>
                  <a:pt x="0" y="0"/>
                </a:moveTo>
                <a:lnTo>
                  <a:pt x="825658" y="0"/>
                </a:lnTo>
                <a:lnTo>
                  <a:pt x="825658" y="1042267"/>
                </a:lnTo>
                <a:lnTo>
                  <a:pt x="0" y="1042267"/>
                </a:lnTo>
                <a:lnTo>
                  <a:pt x="0" y="0"/>
                </a:lnTo>
                <a:close/>
              </a:path>
            </a:pathLst>
          </a:custGeom>
          <a:blipFill>
            <a:blip r:embed="rId16"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8" name="Group 37">
            <a:extLst>
              <a:ext uri="{FF2B5EF4-FFF2-40B4-BE49-F238E27FC236}">
                <a16:creationId xmlns:a16="http://schemas.microsoft.com/office/drawing/2014/main" id="{9873BFD1-A283-9953-5DE8-B497DBD89BB3}"/>
              </a:ext>
            </a:extLst>
          </p:cNvPr>
          <p:cNvGrpSpPr/>
          <p:nvPr/>
        </p:nvGrpSpPr>
        <p:grpSpPr>
          <a:xfrm>
            <a:off x="12224774" y="6315512"/>
            <a:ext cx="4728629" cy="1258973"/>
            <a:chOff x="12224774" y="6315512"/>
            <a:chExt cx="4728629" cy="1258973"/>
          </a:xfrm>
        </p:grpSpPr>
        <p:sp>
          <p:nvSpPr>
            <p:cNvPr id="16" name="TextBox 16">
              <a:extLst>
                <a:ext uri="{FF2B5EF4-FFF2-40B4-BE49-F238E27FC236}">
                  <a16:creationId xmlns:a16="http://schemas.microsoft.com/office/drawing/2014/main" id="{A8A9F0B9-E357-D2E1-4869-382899E7F6E4}"/>
                </a:ext>
              </a:extLst>
            </p:cNvPr>
            <p:cNvSpPr txBox="1"/>
            <p:nvPr/>
          </p:nvSpPr>
          <p:spPr>
            <a:xfrm>
              <a:off x="12224774" y="6867444"/>
              <a:ext cx="4728629" cy="470579"/>
            </a:xfrm>
            <a:prstGeom prst="rect">
              <a:avLst/>
            </a:prstGeom>
          </p:spPr>
          <p:txBody>
            <a:bodyPr lIns="0" tIns="0" rIns="0" bIns="0" rtlCol="0" anchor="t">
              <a:spAutoFit/>
            </a:bodyPr>
            <a:lstStyle/>
            <a:p>
              <a:pPr marL="0" marR="0" lvl="0" indent="0" algn="ctr" defTabSz="914400" rtl="0" eaLnBrk="1" fontAlgn="auto" latinLnBrk="0" hangingPunct="1">
                <a:lnSpc>
                  <a:spcPts val="3577"/>
                </a:lnSpc>
                <a:spcBef>
                  <a:spcPts val="0"/>
                </a:spcBef>
                <a:spcAft>
                  <a:spcPts val="0"/>
                </a:spcAft>
                <a:buClrTx/>
                <a:buSzTx/>
                <a:buFontTx/>
                <a:buNone/>
                <a:tabLst/>
                <a:defRPr/>
              </a:pPr>
              <a:r>
                <a:rPr kumimoji="0" lang="en-US" sz="3312" b="0" i="0" u="none" strike="noStrike" kern="1200" cap="none" spc="0" normalizeH="0" baseline="0" noProof="0" dirty="0" err="1">
                  <a:ln>
                    <a:noFill/>
                  </a:ln>
                  <a:solidFill>
                    <a:srgbClr val="2B5113"/>
                  </a:solidFill>
                  <a:effectLst/>
                  <a:uLnTx/>
                  <a:uFillTx/>
                  <a:latin typeface="Work Sans"/>
                  <a:ea typeface="Work Sans"/>
                  <a:cs typeface="Work Sans"/>
                  <a:sym typeface="Work Sans"/>
                </a:rPr>
                <a:t>Reklam</a:t>
              </a:r>
              <a:endParaRPr kumimoji="0" lang="en-US" sz="3312" b="0" i="0" u="none" strike="noStrike" kern="1200" cap="none" spc="0" normalizeH="0" baseline="0" noProof="0" dirty="0">
                <a:ln>
                  <a:noFill/>
                </a:ln>
                <a:solidFill>
                  <a:srgbClr val="2B5113"/>
                </a:solidFill>
                <a:effectLst/>
                <a:uLnTx/>
                <a:uFillTx/>
                <a:latin typeface="Work Sans"/>
                <a:ea typeface="Work Sans"/>
                <a:cs typeface="Work Sans"/>
                <a:sym typeface="Work Sans"/>
              </a:endParaRPr>
            </a:p>
          </p:txBody>
        </p:sp>
        <p:sp>
          <p:nvSpPr>
            <p:cNvPr id="17" name="Freeform 17">
              <a:extLst>
                <a:ext uri="{FF2B5EF4-FFF2-40B4-BE49-F238E27FC236}">
                  <a16:creationId xmlns:a16="http://schemas.microsoft.com/office/drawing/2014/main" id="{A77A194F-49D6-536E-BEDD-B10967EC8F1F}"/>
                </a:ext>
              </a:extLst>
            </p:cNvPr>
            <p:cNvSpPr/>
            <p:nvPr/>
          </p:nvSpPr>
          <p:spPr>
            <a:xfrm flipH="1">
              <a:off x="12932946" y="7338023"/>
              <a:ext cx="3312285" cy="236462"/>
            </a:xfrm>
            <a:custGeom>
              <a:avLst/>
              <a:gdLst/>
              <a:ahLst/>
              <a:cxnLst/>
              <a:rect l="l" t="t" r="r" b="b"/>
              <a:pathLst>
                <a:path w="3312285" h="236462">
                  <a:moveTo>
                    <a:pt x="3312285" y="0"/>
                  </a:moveTo>
                  <a:lnTo>
                    <a:pt x="0" y="0"/>
                  </a:lnTo>
                  <a:lnTo>
                    <a:pt x="0" y="236462"/>
                  </a:lnTo>
                  <a:lnTo>
                    <a:pt x="3312285" y="236462"/>
                  </a:lnTo>
                  <a:lnTo>
                    <a:pt x="3312285"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TextBox 35">
              <a:extLst>
                <a:ext uri="{FF2B5EF4-FFF2-40B4-BE49-F238E27FC236}">
                  <a16:creationId xmlns:a16="http://schemas.microsoft.com/office/drawing/2014/main" id="{EA645A6D-4405-F965-452A-08A77BC5F2B3}"/>
                </a:ext>
              </a:extLst>
            </p:cNvPr>
            <p:cNvSpPr txBox="1"/>
            <p:nvPr/>
          </p:nvSpPr>
          <p:spPr>
            <a:xfrm rot="216391">
              <a:off x="14070644" y="6315512"/>
              <a:ext cx="890747" cy="352870"/>
            </a:xfrm>
            <a:prstGeom prst="rect">
              <a:avLst/>
            </a:prstGeom>
          </p:spPr>
          <p:txBody>
            <a:bodyPr lIns="0" tIns="0" rIns="0" bIns="0" rtlCol="0" anchor="t">
              <a:spAutoFit/>
            </a:bodyPr>
            <a:lstStyle/>
            <a:p>
              <a:pPr marL="0" marR="0" lvl="0" indent="0" algn="ctr" defTabSz="914400" rtl="0" eaLnBrk="1" fontAlgn="auto" latinLnBrk="0" hangingPunct="1">
                <a:lnSpc>
                  <a:spcPts val="2602"/>
                </a:lnSpc>
                <a:spcBef>
                  <a:spcPts val="0"/>
                </a:spcBef>
                <a:spcAft>
                  <a:spcPts val="0"/>
                </a:spcAft>
                <a:buClrTx/>
                <a:buSzTx/>
                <a:buFontTx/>
                <a:buNone/>
                <a:tabLst/>
                <a:defRPr/>
              </a:pPr>
              <a:r>
                <a:rPr kumimoji="0" lang="en-US" sz="2409" b="1" i="0" u="none" strike="noStrike" kern="1200" cap="none" spc="0" normalizeH="0" baseline="0" noProof="0">
                  <a:ln>
                    <a:noFill/>
                  </a:ln>
                  <a:solidFill>
                    <a:srgbClr val="2B5113"/>
                  </a:solidFill>
                  <a:effectLst/>
                  <a:uLnTx/>
                  <a:uFillTx/>
                  <a:latin typeface="Work Sans Bold"/>
                  <a:ea typeface="Work Sans Bold"/>
                  <a:cs typeface="Work Sans Bold"/>
                  <a:sym typeface="Work Sans Bold"/>
                </a:rPr>
                <a:t>...</a:t>
              </a:r>
            </a:p>
          </p:txBody>
        </p:sp>
      </p:grpSp>
    </p:spTree>
    <p:extLst>
      <p:ext uri="{BB962C8B-B14F-4D97-AF65-F5344CB8AC3E}">
        <p14:creationId xmlns:p14="http://schemas.microsoft.com/office/powerpoint/2010/main" val="11480315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B0C198"/>
        </a:solidFill>
        <a:effectLst/>
      </p:bgPr>
    </p:bg>
    <p:spTree>
      <p:nvGrpSpPr>
        <p:cNvPr id="1" name="">
          <a:extLst>
            <a:ext uri="{FF2B5EF4-FFF2-40B4-BE49-F238E27FC236}">
              <a16:creationId xmlns:a16="http://schemas.microsoft.com/office/drawing/2014/main" id="{021EC390-76B0-24F7-8D06-9D24B1EA1DC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6F842B9-1FC1-E20C-C11E-416EAF5AB284}"/>
              </a:ext>
            </a:extLst>
          </p:cNvPr>
          <p:cNvGrpSpPr/>
          <p:nvPr/>
        </p:nvGrpSpPr>
        <p:grpSpPr>
          <a:xfrm rot="5400000">
            <a:off x="2128447" y="-2291717"/>
            <a:ext cx="3200053" cy="7587098"/>
            <a:chOff x="0" y="0"/>
            <a:chExt cx="541098" cy="1282905"/>
          </a:xfrm>
        </p:grpSpPr>
        <p:sp>
          <p:nvSpPr>
            <p:cNvPr id="3" name="Freeform 3">
              <a:extLst>
                <a:ext uri="{FF2B5EF4-FFF2-40B4-BE49-F238E27FC236}">
                  <a16:creationId xmlns:a16="http://schemas.microsoft.com/office/drawing/2014/main" id="{E54127C1-E197-F7BA-1A0E-8741FED7FDB1}"/>
                </a:ext>
              </a:extLst>
            </p:cNvPr>
            <p:cNvSpPr/>
            <p:nvPr/>
          </p:nvSpPr>
          <p:spPr>
            <a:xfrm>
              <a:off x="0" y="0"/>
              <a:ext cx="541098" cy="1282905"/>
            </a:xfrm>
            <a:custGeom>
              <a:avLst/>
              <a:gdLst/>
              <a:ahLst/>
              <a:cxnLst/>
              <a:rect l="l" t="t" r="r" b="b"/>
              <a:pathLst>
                <a:path w="541098" h="1282905">
                  <a:moveTo>
                    <a:pt x="541098" y="1282905"/>
                  </a:moveTo>
                  <a:lnTo>
                    <a:pt x="0" y="1282905"/>
                  </a:lnTo>
                  <a:lnTo>
                    <a:pt x="0" y="0"/>
                  </a:lnTo>
                  <a:lnTo>
                    <a:pt x="541098" y="1282905"/>
                  </a:lnTo>
                  <a:close/>
                </a:path>
              </a:pathLst>
            </a:custGeom>
            <a:solidFill>
              <a:srgbClr val="BDCDA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703BC8C6-CD53-C44F-1D6F-740401F7B371}"/>
                </a:ext>
              </a:extLst>
            </p:cNvPr>
            <p:cNvSpPr txBox="1"/>
            <p:nvPr/>
          </p:nvSpPr>
          <p:spPr>
            <a:xfrm>
              <a:off x="0" y="631928"/>
              <a:ext cx="270549" cy="648248"/>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TextBox 5">
            <a:extLst>
              <a:ext uri="{FF2B5EF4-FFF2-40B4-BE49-F238E27FC236}">
                <a16:creationId xmlns:a16="http://schemas.microsoft.com/office/drawing/2014/main" id="{A941526C-90DD-3A9F-1824-0AD9C76DF386}"/>
              </a:ext>
            </a:extLst>
          </p:cNvPr>
          <p:cNvSpPr txBox="1"/>
          <p:nvPr/>
        </p:nvSpPr>
        <p:spPr>
          <a:xfrm>
            <a:off x="4263825" y="4549658"/>
            <a:ext cx="9760350" cy="692795"/>
          </a:xfrm>
          <a:prstGeom prst="rect">
            <a:avLst/>
          </a:prstGeom>
        </p:spPr>
        <p:txBody>
          <a:bodyPr lIns="0" tIns="0" rIns="0" bIns="0" rtlCol="0" anchor="t">
            <a:spAutoFit/>
          </a:bodyPr>
          <a:lstStyle/>
          <a:p>
            <a:pPr marL="0" marR="0" lvl="0" indent="0" algn="ctr" defTabSz="914400" rtl="0" eaLnBrk="1" fontAlgn="auto" latinLnBrk="0" hangingPunct="1">
              <a:lnSpc>
                <a:spcPts val="5220"/>
              </a:lnSpc>
              <a:spcBef>
                <a:spcPts val="0"/>
              </a:spcBef>
              <a:spcAft>
                <a:spcPts val="0"/>
              </a:spcAft>
              <a:buClrTx/>
              <a:buSzTx/>
              <a:buFontTx/>
              <a:buNone/>
              <a:tabLst/>
              <a:defRPr/>
            </a:pPr>
            <a:r>
              <a:rPr kumimoji="0" lang="en-US" sz="4833" b="0" i="0" u="none" strike="noStrike" kern="1200" cap="none" spc="0" normalizeH="0" baseline="0" noProof="0">
                <a:ln>
                  <a:noFill/>
                </a:ln>
                <a:solidFill>
                  <a:srgbClr val="2B5113"/>
                </a:solidFill>
                <a:effectLst/>
                <a:uLnTx/>
                <a:uFillTx/>
                <a:latin typeface="Work Sans"/>
                <a:ea typeface="Work Sans"/>
                <a:cs typeface="Work Sans"/>
                <a:sym typeface="Work Sans"/>
              </a:rPr>
              <a:t>Hacking är </a:t>
            </a:r>
            <a:r>
              <a:rPr kumimoji="0" lang="en-US" sz="4833" b="1" i="0" u="none" strike="noStrike" kern="1200" cap="none" spc="0" normalizeH="0" baseline="0" noProof="0">
                <a:ln>
                  <a:noFill/>
                </a:ln>
                <a:solidFill>
                  <a:srgbClr val="2B5113"/>
                </a:solidFill>
                <a:effectLst/>
                <a:uLnTx/>
                <a:uFillTx/>
                <a:latin typeface="Work Sans Bold"/>
                <a:ea typeface="Work Sans Bold"/>
                <a:cs typeface="Work Sans Bold"/>
                <a:sym typeface="Work Sans Bold"/>
              </a:rPr>
              <a:t>inte som på film</a:t>
            </a:r>
            <a:r>
              <a:rPr kumimoji="0" lang="en-US" sz="4833" b="0" i="0" u="none" strike="noStrike" kern="1200" cap="none" spc="0" normalizeH="0" baseline="0" noProof="0">
                <a:ln>
                  <a:noFill/>
                </a:ln>
                <a:solidFill>
                  <a:srgbClr val="2B5113"/>
                </a:solidFill>
                <a:effectLst/>
                <a:uLnTx/>
                <a:uFillTx/>
                <a:latin typeface="Work Sans"/>
                <a:ea typeface="Work Sans"/>
                <a:cs typeface="Work Sans"/>
                <a:sym typeface="Work Sans"/>
              </a:rPr>
              <a:t>!</a:t>
            </a:r>
          </a:p>
        </p:txBody>
      </p:sp>
      <p:sp>
        <p:nvSpPr>
          <p:cNvPr id="6" name="Freeform 6">
            <a:extLst>
              <a:ext uri="{FF2B5EF4-FFF2-40B4-BE49-F238E27FC236}">
                <a16:creationId xmlns:a16="http://schemas.microsoft.com/office/drawing/2014/main" id="{033D62E2-888D-0668-48F0-905FB45A97EB}"/>
              </a:ext>
            </a:extLst>
          </p:cNvPr>
          <p:cNvSpPr/>
          <p:nvPr/>
        </p:nvSpPr>
        <p:spPr>
          <a:xfrm>
            <a:off x="8411304" y="5180570"/>
            <a:ext cx="4582614" cy="327151"/>
          </a:xfrm>
          <a:custGeom>
            <a:avLst/>
            <a:gdLst/>
            <a:ahLst/>
            <a:cxnLst/>
            <a:rect l="l" t="t" r="r" b="b"/>
            <a:pathLst>
              <a:path w="4582614" h="327151">
                <a:moveTo>
                  <a:pt x="0" y="0"/>
                </a:moveTo>
                <a:lnTo>
                  <a:pt x="4582614" y="0"/>
                </a:lnTo>
                <a:lnTo>
                  <a:pt x="4582614" y="327150"/>
                </a:lnTo>
                <a:lnTo>
                  <a:pt x="0" y="3271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a:extLst>
              <a:ext uri="{FF2B5EF4-FFF2-40B4-BE49-F238E27FC236}">
                <a16:creationId xmlns:a16="http://schemas.microsoft.com/office/drawing/2014/main" id="{21E02FA3-18BD-76EE-926F-C3B673EE4578}"/>
              </a:ext>
            </a:extLst>
          </p:cNvPr>
          <p:cNvSpPr/>
          <p:nvPr/>
        </p:nvSpPr>
        <p:spPr>
          <a:xfrm rot="-261364">
            <a:off x="16185543" y="1536903"/>
            <a:ext cx="952140" cy="753381"/>
          </a:xfrm>
          <a:custGeom>
            <a:avLst/>
            <a:gdLst/>
            <a:ahLst/>
            <a:cxnLst/>
            <a:rect l="l" t="t" r="r" b="b"/>
            <a:pathLst>
              <a:path w="952140" h="753381">
                <a:moveTo>
                  <a:pt x="0" y="0"/>
                </a:moveTo>
                <a:lnTo>
                  <a:pt x="952140" y="0"/>
                </a:lnTo>
                <a:lnTo>
                  <a:pt x="952140" y="753382"/>
                </a:lnTo>
                <a:lnTo>
                  <a:pt x="0" y="753382"/>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a:extLst>
              <a:ext uri="{FF2B5EF4-FFF2-40B4-BE49-F238E27FC236}">
                <a16:creationId xmlns:a16="http://schemas.microsoft.com/office/drawing/2014/main" id="{1D3B1A03-7185-3672-3F3F-F63223C23ECB}"/>
              </a:ext>
            </a:extLst>
          </p:cNvPr>
          <p:cNvSpPr/>
          <p:nvPr/>
        </p:nvSpPr>
        <p:spPr>
          <a:xfrm rot="1421132">
            <a:off x="419417" y="8970936"/>
            <a:ext cx="1168599" cy="1128888"/>
          </a:xfrm>
          <a:custGeom>
            <a:avLst/>
            <a:gdLst/>
            <a:ahLst/>
            <a:cxnLst/>
            <a:rect l="l" t="t" r="r" b="b"/>
            <a:pathLst>
              <a:path w="1168599" h="1128888">
                <a:moveTo>
                  <a:pt x="0" y="0"/>
                </a:moveTo>
                <a:lnTo>
                  <a:pt x="1168599" y="0"/>
                </a:lnTo>
                <a:lnTo>
                  <a:pt x="1168599" y="1128888"/>
                </a:lnTo>
                <a:lnTo>
                  <a:pt x="0" y="1128888"/>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a:extLst>
              <a:ext uri="{FF2B5EF4-FFF2-40B4-BE49-F238E27FC236}">
                <a16:creationId xmlns:a16="http://schemas.microsoft.com/office/drawing/2014/main" id="{A8122E9F-35B6-4F2D-C156-78B609E963EB}"/>
              </a:ext>
            </a:extLst>
          </p:cNvPr>
          <p:cNvSpPr/>
          <p:nvPr/>
        </p:nvSpPr>
        <p:spPr>
          <a:xfrm rot="1421132">
            <a:off x="1327888" y="8699382"/>
            <a:ext cx="681077" cy="729941"/>
          </a:xfrm>
          <a:custGeom>
            <a:avLst/>
            <a:gdLst/>
            <a:ahLst/>
            <a:cxnLst/>
            <a:rect l="l" t="t" r="r" b="b"/>
            <a:pathLst>
              <a:path w="681077" h="729941">
                <a:moveTo>
                  <a:pt x="0" y="0"/>
                </a:moveTo>
                <a:lnTo>
                  <a:pt x="681078" y="0"/>
                </a:lnTo>
                <a:lnTo>
                  <a:pt x="681078" y="729941"/>
                </a:lnTo>
                <a:lnTo>
                  <a:pt x="0" y="729941"/>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a:extLst>
              <a:ext uri="{FF2B5EF4-FFF2-40B4-BE49-F238E27FC236}">
                <a16:creationId xmlns:a16="http://schemas.microsoft.com/office/drawing/2014/main" id="{4D33ED2A-9A2E-91A4-79C8-E6137D011836}"/>
              </a:ext>
            </a:extLst>
          </p:cNvPr>
          <p:cNvSpPr/>
          <p:nvPr/>
        </p:nvSpPr>
        <p:spPr>
          <a:xfrm rot="1114030">
            <a:off x="16825132" y="1096876"/>
            <a:ext cx="515386" cy="533269"/>
          </a:xfrm>
          <a:custGeom>
            <a:avLst/>
            <a:gdLst/>
            <a:ahLst/>
            <a:cxnLst/>
            <a:rect l="l" t="t" r="r" b="b"/>
            <a:pathLst>
              <a:path w="515386" h="533269">
                <a:moveTo>
                  <a:pt x="0" y="0"/>
                </a:moveTo>
                <a:lnTo>
                  <a:pt x="515386" y="0"/>
                </a:lnTo>
                <a:lnTo>
                  <a:pt x="515386" y="533269"/>
                </a:lnTo>
                <a:lnTo>
                  <a:pt x="0" y="533269"/>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a:extLst>
              <a:ext uri="{FF2B5EF4-FFF2-40B4-BE49-F238E27FC236}">
                <a16:creationId xmlns:a16="http://schemas.microsoft.com/office/drawing/2014/main" id="{9817A7BB-8296-AEFA-5507-5357A5134E5C}"/>
              </a:ext>
            </a:extLst>
          </p:cNvPr>
          <p:cNvSpPr/>
          <p:nvPr/>
        </p:nvSpPr>
        <p:spPr>
          <a:xfrm>
            <a:off x="1347661" y="1058946"/>
            <a:ext cx="725962" cy="639374"/>
          </a:xfrm>
          <a:custGeom>
            <a:avLst/>
            <a:gdLst/>
            <a:ahLst/>
            <a:cxnLst/>
            <a:rect l="l" t="t" r="r" b="b"/>
            <a:pathLst>
              <a:path w="725962" h="639374">
                <a:moveTo>
                  <a:pt x="0" y="0"/>
                </a:moveTo>
                <a:lnTo>
                  <a:pt x="725962" y="0"/>
                </a:lnTo>
                <a:lnTo>
                  <a:pt x="725962" y="639374"/>
                </a:lnTo>
                <a:lnTo>
                  <a:pt x="0" y="639374"/>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a:extLst>
              <a:ext uri="{FF2B5EF4-FFF2-40B4-BE49-F238E27FC236}">
                <a16:creationId xmlns:a16="http://schemas.microsoft.com/office/drawing/2014/main" id="{A7B121E3-397C-A5EF-B7BB-D8E57B83F6DA}"/>
              </a:ext>
            </a:extLst>
          </p:cNvPr>
          <p:cNvSpPr/>
          <p:nvPr/>
        </p:nvSpPr>
        <p:spPr>
          <a:xfrm>
            <a:off x="374372" y="412548"/>
            <a:ext cx="973289" cy="1241875"/>
          </a:xfrm>
          <a:custGeom>
            <a:avLst/>
            <a:gdLst/>
            <a:ahLst/>
            <a:cxnLst/>
            <a:rect l="l" t="t" r="r" b="b"/>
            <a:pathLst>
              <a:path w="973289" h="1241875">
                <a:moveTo>
                  <a:pt x="0" y="0"/>
                </a:moveTo>
                <a:lnTo>
                  <a:pt x="973289" y="0"/>
                </a:lnTo>
                <a:lnTo>
                  <a:pt x="973289" y="1241875"/>
                </a:lnTo>
                <a:lnTo>
                  <a:pt x="0" y="1241875"/>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3" name="Group 13">
            <a:extLst>
              <a:ext uri="{FF2B5EF4-FFF2-40B4-BE49-F238E27FC236}">
                <a16:creationId xmlns:a16="http://schemas.microsoft.com/office/drawing/2014/main" id="{75694A01-CFFD-2743-6098-83A1F8123BFC}"/>
              </a:ext>
            </a:extLst>
          </p:cNvPr>
          <p:cNvGrpSpPr>
            <a:grpSpLocks noChangeAspect="1"/>
          </p:cNvGrpSpPr>
          <p:nvPr/>
        </p:nvGrpSpPr>
        <p:grpSpPr>
          <a:xfrm>
            <a:off x="13508182" y="267710"/>
            <a:ext cx="4309794" cy="535812"/>
            <a:chOff x="0" y="0"/>
            <a:chExt cx="5746392" cy="714416"/>
          </a:xfrm>
        </p:grpSpPr>
        <p:sp>
          <p:nvSpPr>
            <p:cNvPr id="14" name="Freeform 14">
              <a:extLst>
                <a:ext uri="{FF2B5EF4-FFF2-40B4-BE49-F238E27FC236}">
                  <a16:creationId xmlns:a16="http://schemas.microsoft.com/office/drawing/2014/main" id="{C24C0155-1497-61BD-1825-34FAAE02B68E}"/>
                </a:ext>
              </a:extLst>
            </p:cNvPr>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10"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7" name="Group 36">
            <a:extLst>
              <a:ext uri="{FF2B5EF4-FFF2-40B4-BE49-F238E27FC236}">
                <a16:creationId xmlns:a16="http://schemas.microsoft.com/office/drawing/2014/main" id="{EF1DC125-8672-567B-FD7E-CB1AD0882B6E}"/>
              </a:ext>
            </a:extLst>
          </p:cNvPr>
          <p:cNvGrpSpPr/>
          <p:nvPr/>
        </p:nvGrpSpPr>
        <p:grpSpPr>
          <a:xfrm>
            <a:off x="7397209" y="7987877"/>
            <a:ext cx="2957484" cy="1443137"/>
            <a:chOff x="7397209" y="7987877"/>
            <a:chExt cx="2957484" cy="1443137"/>
          </a:xfrm>
        </p:grpSpPr>
        <p:sp>
          <p:nvSpPr>
            <p:cNvPr id="18" name="Freeform 18">
              <a:extLst>
                <a:ext uri="{FF2B5EF4-FFF2-40B4-BE49-F238E27FC236}">
                  <a16:creationId xmlns:a16="http://schemas.microsoft.com/office/drawing/2014/main" id="{1D569308-DB36-3FAB-45AF-0DCD62E6036C}"/>
                </a:ext>
              </a:extLst>
            </p:cNvPr>
            <p:cNvSpPr/>
            <p:nvPr/>
          </p:nvSpPr>
          <p:spPr>
            <a:xfrm rot="579359">
              <a:off x="8634194" y="7987877"/>
              <a:ext cx="530477" cy="754229"/>
            </a:xfrm>
            <a:custGeom>
              <a:avLst/>
              <a:gdLst/>
              <a:ahLst/>
              <a:cxnLst/>
              <a:rect l="l" t="t" r="r" b="b"/>
              <a:pathLst>
                <a:path w="530477" h="754229">
                  <a:moveTo>
                    <a:pt x="0" y="0"/>
                  </a:moveTo>
                  <a:lnTo>
                    <a:pt x="530477" y="0"/>
                  </a:lnTo>
                  <a:lnTo>
                    <a:pt x="530477" y="754229"/>
                  </a:lnTo>
                  <a:lnTo>
                    <a:pt x="0" y="754229"/>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a:extLst>
                <a:ext uri="{FF2B5EF4-FFF2-40B4-BE49-F238E27FC236}">
                  <a16:creationId xmlns:a16="http://schemas.microsoft.com/office/drawing/2014/main" id="{AF906925-20F0-F733-F41F-7D1184965429}"/>
                </a:ext>
              </a:extLst>
            </p:cNvPr>
            <p:cNvSpPr txBox="1"/>
            <p:nvPr/>
          </p:nvSpPr>
          <p:spPr>
            <a:xfrm>
              <a:off x="7438490" y="8696296"/>
              <a:ext cx="2916203" cy="470579"/>
            </a:xfrm>
            <a:prstGeom prst="rect">
              <a:avLst/>
            </a:prstGeom>
          </p:spPr>
          <p:txBody>
            <a:bodyPr lIns="0" tIns="0" rIns="0" bIns="0" rtlCol="0" anchor="t">
              <a:spAutoFit/>
            </a:bodyPr>
            <a:lstStyle/>
            <a:p>
              <a:pPr marL="0" marR="0" lvl="0" indent="0" algn="ctr" defTabSz="914400" rtl="0" eaLnBrk="1" fontAlgn="auto" latinLnBrk="0" hangingPunct="1">
                <a:lnSpc>
                  <a:spcPts val="3577"/>
                </a:lnSpc>
                <a:spcBef>
                  <a:spcPts val="0"/>
                </a:spcBef>
                <a:spcAft>
                  <a:spcPts val="0"/>
                </a:spcAft>
                <a:buClrTx/>
                <a:buSzTx/>
                <a:buFontTx/>
                <a:buNone/>
                <a:tabLst/>
                <a:defRPr/>
              </a:pPr>
              <a:r>
                <a:rPr kumimoji="0" lang="en-US" sz="3312" b="0" i="0" u="none" strike="noStrike" kern="1200" cap="none" spc="0" normalizeH="0" baseline="0" noProof="0" dirty="0" err="1">
                  <a:ln>
                    <a:noFill/>
                  </a:ln>
                  <a:solidFill>
                    <a:srgbClr val="2B5113"/>
                  </a:solidFill>
                  <a:effectLst/>
                  <a:uLnTx/>
                  <a:uFillTx/>
                  <a:latin typeface="Work Sans"/>
                  <a:ea typeface="Work Sans"/>
                  <a:cs typeface="Work Sans"/>
                  <a:sym typeface="Work Sans"/>
                </a:rPr>
                <a:t>Utpressning</a:t>
              </a:r>
              <a:endParaRPr kumimoji="0" lang="en-US" sz="3312" b="0" i="0" u="none" strike="noStrike" kern="1200" cap="none" spc="0" normalizeH="0" baseline="0" noProof="0" dirty="0">
                <a:ln>
                  <a:noFill/>
                </a:ln>
                <a:solidFill>
                  <a:srgbClr val="2B5113"/>
                </a:solidFill>
                <a:effectLst/>
                <a:uLnTx/>
                <a:uFillTx/>
                <a:latin typeface="Work Sans"/>
                <a:ea typeface="Work Sans"/>
                <a:cs typeface="Work Sans"/>
                <a:sym typeface="Work Sans"/>
              </a:endParaRPr>
            </a:p>
          </p:txBody>
        </p:sp>
        <p:sp>
          <p:nvSpPr>
            <p:cNvPr id="20" name="Freeform 20">
              <a:extLst>
                <a:ext uri="{FF2B5EF4-FFF2-40B4-BE49-F238E27FC236}">
                  <a16:creationId xmlns:a16="http://schemas.microsoft.com/office/drawing/2014/main" id="{655845AF-05D6-BEC9-DFD1-9B19689705AE}"/>
                </a:ext>
              </a:extLst>
            </p:cNvPr>
            <p:cNvSpPr/>
            <p:nvPr/>
          </p:nvSpPr>
          <p:spPr>
            <a:xfrm>
              <a:off x="7397209" y="9219881"/>
              <a:ext cx="2957484" cy="211133"/>
            </a:xfrm>
            <a:custGeom>
              <a:avLst/>
              <a:gdLst/>
              <a:ahLst/>
              <a:cxnLst/>
              <a:rect l="l" t="t" r="r" b="b"/>
              <a:pathLst>
                <a:path w="2957484" h="211133">
                  <a:moveTo>
                    <a:pt x="0" y="0"/>
                  </a:moveTo>
                  <a:lnTo>
                    <a:pt x="2957484" y="0"/>
                  </a:lnTo>
                  <a:lnTo>
                    <a:pt x="2957484" y="211133"/>
                  </a:lnTo>
                  <a:lnTo>
                    <a:pt x="0" y="21113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0" name="Group 39">
            <a:extLst>
              <a:ext uri="{FF2B5EF4-FFF2-40B4-BE49-F238E27FC236}">
                <a16:creationId xmlns:a16="http://schemas.microsoft.com/office/drawing/2014/main" id="{32E2367E-2017-62E6-6AD9-6C99FD318799}"/>
              </a:ext>
            </a:extLst>
          </p:cNvPr>
          <p:cNvGrpSpPr/>
          <p:nvPr/>
        </p:nvGrpSpPr>
        <p:grpSpPr>
          <a:xfrm>
            <a:off x="3917648" y="1450093"/>
            <a:ext cx="4728629" cy="1438543"/>
            <a:chOff x="3917648" y="1450093"/>
            <a:chExt cx="4728629" cy="1438543"/>
          </a:xfrm>
        </p:grpSpPr>
        <p:sp>
          <p:nvSpPr>
            <p:cNvPr id="21" name="Freeform 21">
              <a:extLst>
                <a:ext uri="{FF2B5EF4-FFF2-40B4-BE49-F238E27FC236}">
                  <a16:creationId xmlns:a16="http://schemas.microsoft.com/office/drawing/2014/main" id="{01AD2CA0-DD88-517C-2551-B252A383D91A}"/>
                </a:ext>
              </a:extLst>
            </p:cNvPr>
            <p:cNvSpPr/>
            <p:nvPr/>
          </p:nvSpPr>
          <p:spPr>
            <a:xfrm rot="723205">
              <a:off x="5828203" y="1450093"/>
              <a:ext cx="907520" cy="741384"/>
            </a:xfrm>
            <a:custGeom>
              <a:avLst/>
              <a:gdLst/>
              <a:ahLst/>
              <a:cxnLst/>
              <a:rect l="l" t="t" r="r" b="b"/>
              <a:pathLst>
                <a:path w="907520" h="741384">
                  <a:moveTo>
                    <a:pt x="0" y="0"/>
                  </a:moveTo>
                  <a:lnTo>
                    <a:pt x="907520" y="0"/>
                  </a:lnTo>
                  <a:lnTo>
                    <a:pt x="907520" y="741385"/>
                  </a:lnTo>
                  <a:lnTo>
                    <a:pt x="0" y="741385"/>
                  </a:lnTo>
                  <a:lnTo>
                    <a:pt x="0" y="0"/>
                  </a:lnTo>
                  <a:close/>
                </a:path>
              </a:pathLst>
            </a:custGeom>
            <a:blipFill>
              <a:blip r:embed="rId12"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a:extLst>
                <a:ext uri="{FF2B5EF4-FFF2-40B4-BE49-F238E27FC236}">
                  <a16:creationId xmlns:a16="http://schemas.microsoft.com/office/drawing/2014/main" id="{804368E4-45B5-25AF-1F3A-0408C438C289}"/>
                </a:ext>
              </a:extLst>
            </p:cNvPr>
            <p:cNvSpPr txBox="1"/>
            <p:nvPr/>
          </p:nvSpPr>
          <p:spPr>
            <a:xfrm>
              <a:off x="3917648" y="2174691"/>
              <a:ext cx="4728629" cy="470579"/>
            </a:xfrm>
            <a:prstGeom prst="rect">
              <a:avLst/>
            </a:prstGeom>
          </p:spPr>
          <p:txBody>
            <a:bodyPr lIns="0" tIns="0" rIns="0" bIns="0" rtlCol="0" anchor="t">
              <a:spAutoFit/>
            </a:bodyPr>
            <a:lstStyle/>
            <a:p>
              <a:pPr marL="0" marR="0" lvl="0" indent="0" algn="ctr" defTabSz="914400" rtl="0" eaLnBrk="1" fontAlgn="auto" latinLnBrk="0" hangingPunct="1">
                <a:lnSpc>
                  <a:spcPts val="3577"/>
                </a:lnSpc>
                <a:spcBef>
                  <a:spcPts val="0"/>
                </a:spcBef>
                <a:spcAft>
                  <a:spcPts val="0"/>
                </a:spcAft>
                <a:buClrTx/>
                <a:buSzTx/>
                <a:buFontTx/>
                <a:buNone/>
                <a:tabLst/>
                <a:defRPr/>
              </a:pPr>
              <a:r>
                <a:rPr kumimoji="0" lang="en-US" sz="3312" b="0" i="0" u="none" strike="noStrike" kern="1200" cap="none" spc="0" normalizeH="0" baseline="0" noProof="0">
                  <a:ln>
                    <a:noFill/>
                  </a:ln>
                  <a:solidFill>
                    <a:srgbClr val="2B5113"/>
                  </a:solidFill>
                  <a:effectLst/>
                  <a:uLnTx/>
                  <a:uFillTx/>
                  <a:latin typeface="Work Sans"/>
                  <a:ea typeface="Work Sans"/>
                  <a:cs typeface="Work Sans"/>
                  <a:sym typeface="Work Sans"/>
                </a:rPr>
                <a:t>Scamming på spel</a:t>
              </a:r>
            </a:p>
          </p:txBody>
        </p:sp>
        <p:sp>
          <p:nvSpPr>
            <p:cNvPr id="23" name="Freeform 23">
              <a:extLst>
                <a:ext uri="{FF2B5EF4-FFF2-40B4-BE49-F238E27FC236}">
                  <a16:creationId xmlns:a16="http://schemas.microsoft.com/office/drawing/2014/main" id="{32564D53-74D4-D116-28DE-702378DC5F38}"/>
                </a:ext>
              </a:extLst>
            </p:cNvPr>
            <p:cNvSpPr/>
            <p:nvPr/>
          </p:nvSpPr>
          <p:spPr>
            <a:xfrm>
              <a:off x="4803221" y="2677503"/>
              <a:ext cx="2957484" cy="211133"/>
            </a:xfrm>
            <a:custGeom>
              <a:avLst/>
              <a:gdLst/>
              <a:ahLst/>
              <a:cxnLst/>
              <a:rect l="l" t="t" r="r" b="b"/>
              <a:pathLst>
                <a:path w="2957484" h="211133">
                  <a:moveTo>
                    <a:pt x="0" y="0"/>
                  </a:moveTo>
                  <a:lnTo>
                    <a:pt x="2957484" y="0"/>
                  </a:lnTo>
                  <a:lnTo>
                    <a:pt x="2957484" y="211133"/>
                  </a:lnTo>
                  <a:lnTo>
                    <a:pt x="0" y="21113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9" name="Group 38">
            <a:extLst>
              <a:ext uri="{FF2B5EF4-FFF2-40B4-BE49-F238E27FC236}">
                <a16:creationId xmlns:a16="http://schemas.microsoft.com/office/drawing/2014/main" id="{DB632600-DCD6-0E8F-5651-AFC817711ECD}"/>
              </a:ext>
            </a:extLst>
          </p:cNvPr>
          <p:cNvGrpSpPr/>
          <p:nvPr/>
        </p:nvGrpSpPr>
        <p:grpSpPr>
          <a:xfrm>
            <a:off x="10702611" y="1435613"/>
            <a:ext cx="4728629" cy="1514135"/>
            <a:chOff x="10702611" y="1435613"/>
            <a:chExt cx="4728629" cy="1514135"/>
          </a:xfrm>
        </p:grpSpPr>
        <p:sp>
          <p:nvSpPr>
            <p:cNvPr id="24" name="Freeform 24">
              <a:extLst>
                <a:ext uri="{FF2B5EF4-FFF2-40B4-BE49-F238E27FC236}">
                  <a16:creationId xmlns:a16="http://schemas.microsoft.com/office/drawing/2014/main" id="{6664B88B-5EC6-FC1B-B909-4EEC802BA467}"/>
                </a:ext>
              </a:extLst>
            </p:cNvPr>
            <p:cNvSpPr/>
            <p:nvPr/>
          </p:nvSpPr>
          <p:spPr>
            <a:xfrm rot="350134">
              <a:off x="12719378" y="1435613"/>
              <a:ext cx="846398" cy="812073"/>
            </a:xfrm>
            <a:custGeom>
              <a:avLst/>
              <a:gdLst/>
              <a:ahLst/>
              <a:cxnLst/>
              <a:rect l="l" t="t" r="r" b="b"/>
              <a:pathLst>
                <a:path w="846398" h="812073">
                  <a:moveTo>
                    <a:pt x="0" y="0"/>
                  </a:moveTo>
                  <a:lnTo>
                    <a:pt x="846398" y="0"/>
                  </a:lnTo>
                  <a:lnTo>
                    <a:pt x="846398" y="812073"/>
                  </a:lnTo>
                  <a:lnTo>
                    <a:pt x="0" y="812073"/>
                  </a:lnTo>
                  <a:lnTo>
                    <a:pt x="0" y="0"/>
                  </a:lnTo>
                  <a:close/>
                </a:path>
              </a:pathLst>
            </a:custGeom>
            <a:blipFill>
              <a:blip r:embed="rId1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5">
              <a:extLst>
                <a:ext uri="{FF2B5EF4-FFF2-40B4-BE49-F238E27FC236}">
                  <a16:creationId xmlns:a16="http://schemas.microsoft.com/office/drawing/2014/main" id="{82431013-D0F6-98DC-2D43-F349C5670D9B}"/>
                </a:ext>
              </a:extLst>
            </p:cNvPr>
            <p:cNvSpPr txBox="1"/>
            <p:nvPr/>
          </p:nvSpPr>
          <p:spPr>
            <a:xfrm>
              <a:off x="10702611" y="2244058"/>
              <a:ext cx="4728629" cy="470579"/>
            </a:xfrm>
            <a:prstGeom prst="rect">
              <a:avLst/>
            </a:prstGeom>
          </p:spPr>
          <p:txBody>
            <a:bodyPr lIns="0" tIns="0" rIns="0" bIns="0" rtlCol="0" anchor="t">
              <a:spAutoFit/>
            </a:bodyPr>
            <a:lstStyle/>
            <a:p>
              <a:pPr marL="0" marR="0" lvl="0" indent="0" algn="ctr" defTabSz="914400" rtl="0" eaLnBrk="1" fontAlgn="auto" latinLnBrk="0" hangingPunct="1">
                <a:lnSpc>
                  <a:spcPts val="3577"/>
                </a:lnSpc>
                <a:spcBef>
                  <a:spcPts val="0"/>
                </a:spcBef>
                <a:spcAft>
                  <a:spcPts val="0"/>
                </a:spcAft>
                <a:buClrTx/>
                <a:buSzTx/>
                <a:buFontTx/>
                <a:buNone/>
                <a:tabLst/>
                <a:defRPr/>
              </a:pPr>
              <a:r>
                <a:rPr kumimoji="0" lang="en-US" sz="3312" b="0" i="0" u="none" strike="noStrike" kern="1200" cap="none" spc="0" normalizeH="0" baseline="0" noProof="0">
                  <a:ln>
                    <a:noFill/>
                  </a:ln>
                  <a:solidFill>
                    <a:srgbClr val="2B5113"/>
                  </a:solidFill>
                  <a:effectLst/>
                  <a:uLnTx/>
                  <a:uFillTx/>
                  <a:latin typeface="Work Sans"/>
                  <a:ea typeface="Work Sans"/>
                  <a:cs typeface="Work Sans"/>
                  <a:sym typeface="Work Sans"/>
                </a:rPr>
                <a:t>Chatta som dig</a:t>
              </a:r>
            </a:p>
          </p:txBody>
        </p:sp>
        <p:sp>
          <p:nvSpPr>
            <p:cNvPr id="26" name="Freeform 26">
              <a:extLst>
                <a:ext uri="{FF2B5EF4-FFF2-40B4-BE49-F238E27FC236}">
                  <a16:creationId xmlns:a16="http://schemas.microsoft.com/office/drawing/2014/main" id="{A25F1780-FC9B-DE3B-7D94-A69680812B95}"/>
                </a:ext>
              </a:extLst>
            </p:cNvPr>
            <p:cNvSpPr/>
            <p:nvPr/>
          </p:nvSpPr>
          <p:spPr>
            <a:xfrm>
              <a:off x="11235819" y="2677503"/>
              <a:ext cx="3813515" cy="272245"/>
            </a:xfrm>
            <a:custGeom>
              <a:avLst/>
              <a:gdLst/>
              <a:ahLst/>
              <a:cxnLst/>
              <a:rect l="l" t="t" r="r" b="b"/>
              <a:pathLst>
                <a:path w="3813515" h="272245">
                  <a:moveTo>
                    <a:pt x="0" y="0"/>
                  </a:moveTo>
                  <a:lnTo>
                    <a:pt x="3813516" y="0"/>
                  </a:lnTo>
                  <a:lnTo>
                    <a:pt x="3813516" y="272245"/>
                  </a:lnTo>
                  <a:lnTo>
                    <a:pt x="0" y="27224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6" name="Group 35">
            <a:extLst>
              <a:ext uri="{FF2B5EF4-FFF2-40B4-BE49-F238E27FC236}">
                <a16:creationId xmlns:a16="http://schemas.microsoft.com/office/drawing/2014/main" id="{7317A6F6-541F-0325-CF72-4E71524E0154}"/>
              </a:ext>
            </a:extLst>
          </p:cNvPr>
          <p:cNvGrpSpPr/>
          <p:nvPr/>
        </p:nvGrpSpPr>
        <p:grpSpPr>
          <a:xfrm>
            <a:off x="1263891" y="5588838"/>
            <a:ext cx="4728629" cy="2085071"/>
            <a:chOff x="1263891" y="5588838"/>
            <a:chExt cx="4728629" cy="2085071"/>
          </a:xfrm>
        </p:grpSpPr>
        <p:sp>
          <p:nvSpPr>
            <p:cNvPr id="15" name="Freeform 15">
              <a:extLst>
                <a:ext uri="{FF2B5EF4-FFF2-40B4-BE49-F238E27FC236}">
                  <a16:creationId xmlns:a16="http://schemas.microsoft.com/office/drawing/2014/main" id="{15654414-0999-431A-C3FC-B02A2F6B4B31}"/>
                </a:ext>
              </a:extLst>
            </p:cNvPr>
            <p:cNvSpPr/>
            <p:nvPr/>
          </p:nvSpPr>
          <p:spPr>
            <a:xfrm rot="687102">
              <a:off x="3782089" y="5588838"/>
              <a:ext cx="609950" cy="601254"/>
            </a:xfrm>
            <a:custGeom>
              <a:avLst/>
              <a:gdLst/>
              <a:ahLst/>
              <a:cxnLst/>
              <a:rect l="l" t="t" r="r" b="b"/>
              <a:pathLst>
                <a:path w="609950" h="601254">
                  <a:moveTo>
                    <a:pt x="0" y="0"/>
                  </a:moveTo>
                  <a:lnTo>
                    <a:pt x="609950" y="0"/>
                  </a:lnTo>
                  <a:lnTo>
                    <a:pt x="609950" y="601254"/>
                  </a:lnTo>
                  <a:lnTo>
                    <a:pt x="0" y="601254"/>
                  </a:lnTo>
                  <a:lnTo>
                    <a:pt x="0" y="0"/>
                  </a:lnTo>
                  <a:close/>
                </a:path>
              </a:pathLst>
            </a:custGeom>
            <a:blipFill>
              <a:blip r:embed="rId1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7" name="Group 27">
              <a:extLst>
                <a:ext uri="{FF2B5EF4-FFF2-40B4-BE49-F238E27FC236}">
                  <a16:creationId xmlns:a16="http://schemas.microsoft.com/office/drawing/2014/main" id="{6DFCB5BA-310D-E775-E06E-B3EAECBB1E20}"/>
                </a:ext>
              </a:extLst>
            </p:cNvPr>
            <p:cNvGrpSpPr/>
            <p:nvPr/>
          </p:nvGrpSpPr>
          <p:grpSpPr>
            <a:xfrm>
              <a:off x="1263891" y="6043931"/>
              <a:ext cx="4728629" cy="1629978"/>
              <a:chOff x="0" y="0"/>
              <a:chExt cx="6304839" cy="2173304"/>
            </a:xfrm>
          </p:grpSpPr>
          <p:sp>
            <p:nvSpPr>
              <p:cNvPr id="28" name="TextBox 28">
                <a:extLst>
                  <a:ext uri="{FF2B5EF4-FFF2-40B4-BE49-F238E27FC236}">
                    <a16:creationId xmlns:a16="http://schemas.microsoft.com/office/drawing/2014/main" id="{59EA6A16-E8DF-AC79-CF3B-535EA65DC384}"/>
                  </a:ext>
                </a:extLst>
              </p:cNvPr>
              <p:cNvSpPr txBox="1"/>
              <p:nvPr/>
            </p:nvSpPr>
            <p:spPr>
              <a:xfrm>
                <a:off x="0" y="924762"/>
                <a:ext cx="6304839" cy="636963"/>
              </a:xfrm>
              <a:prstGeom prst="rect">
                <a:avLst/>
              </a:prstGeom>
            </p:spPr>
            <p:txBody>
              <a:bodyPr lIns="0" tIns="0" rIns="0" bIns="0" rtlCol="0" anchor="t">
                <a:spAutoFit/>
              </a:bodyPr>
              <a:lstStyle/>
              <a:p>
                <a:pPr marL="0" marR="0" lvl="0" indent="0" algn="ctr" defTabSz="914400" rtl="0" eaLnBrk="1" fontAlgn="auto" latinLnBrk="0" hangingPunct="1">
                  <a:lnSpc>
                    <a:spcPts val="3577"/>
                  </a:lnSpc>
                  <a:spcBef>
                    <a:spcPts val="0"/>
                  </a:spcBef>
                  <a:spcAft>
                    <a:spcPts val="0"/>
                  </a:spcAft>
                  <a:buClrTx/>
                  <a:buSzTx/>
                  <a:buFontTx/>
                  <a:buNone/>
                  <a:tabLst/>
                  <a:defRPr/>
                </a:pPr>
                <a:r>
                  <a:rPr kumimoji="0" lang="en-US" sz="3312" b="0" i="0" u="none" strike="noStrike" kern="1200" cap="none" spc="0" normalizeH="0" baseline="0" noProof="0" dirty="0" err="1">
                    <a:ln>
                      <a:noFill/>
                    </a:ln>
                    <a:solidFill>
                      <a:srgbClr val="2B5113"/>
                    </a:solidFill>
                    <a:effectLst/>
                    <a:uLnTx/>
                    <a:uFillTx/>
                    <a:latin typeface="Work Sans"/>
                    <a:ea typeface="Work Sans"/>
                    <a:cs typeface="Work Sans"/>
                    <a:sym typeface="Work Sans"/>
                  </a:rPr>
                  <a:t>Köpa</a:t>
                </a:r>
                <a:r>
                  <a:rPr kumimoji="0" lang="en-US" sz="3312" b="0" i="0" u="none" strike="noStrike" kern="1200" cap="none" spc="0" normalizeH="0" baseline="0" noProof="0" dirty="0">
                    <a:ln>
                      <a:noFill/>
                    </a:ln>
                    <a:solidFill>
                      <a:srgbClr val="2B5113"/>
                    </a:solidFill>
                    <a:effectLst/>
                    <a:uLnTx/>
                    <a:uFillTx/>
                    <a:latin typeface="Work Sans"/>
                    <a:ea typeface="Work Sans"/>
                    <a:cs typeface="Work Sans"/>
                    <a:sym typeface="Work Sans"/>
                  </a:rPr>
                  <a:t> saker </a:t>
                </a:r>
                <a:r>
                  <a:rPr kumimoji="0" lang="en-US" sz="3312" b="0" i="0" u="none" strike="noStrike" kern="1200" cap="none" spc="0" normalizeH="0" baseline="0" noProof="0" dirty="0" err="1">
                    <a:ln>
                      <a:noFill/>
                    </a:ln>
                    <a:solidFill>
                      <a:srgbClr val="2B5113"/>
                    </a:solidFill>
                    <a:effectLst/>
                    <a:uLnTx/>
                    <a:uFillTx/>
                    <a:latin typeface="Work Sans"/>
                    <a:ea typeface="Work Sans"/>
                    <a:cs typeface="Work Sans"/>
                    <a:sym typeface="Work Sans"/>
                  </a:rPr>
                  <a:t>utan</a:t>
                </a:r>
                <a:r>
                  <a:rPr kumimoji="0" lang="en-US" sz="3312" b="0"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3312" b="0" i="0" u="none" strike="noStrike" kern="1200" cap="none" spc="0" normalizeH="0" baseline="0" noProof="0" dirty="0" err="1">
                    <a:ln>
                      <a:noFill/>
                    </a:ln>
                    <a:solidFill>
                      <a:srgbClr val="2B5113"/>
                    </a:solidFill>
                    <a:effectLst/>
                    <a:uLnTx/>
                    <a:uFillTx/>
                    <a:latin typeface="Work Sans"/>
                    <a:ea typeface="Work Sans"/>
                    <a:cs typeface="Work Sans"/>
                    <a:sym typeface="Work Sans"/>
                  </a:rPr>
                  <a:t>lov</a:t>
                </a:r>
                <a:endParaRPr kumimoji="0" lang="en-US" sz="3312" b="0" i="0" u="none" strike="noStrike" kern="1200" cap="none" spc="0" normalizeH="0" baseline="0" noProof="0" dirty="0">
                  <a:ln>
                    <a:noFill/>
                  </a:ln>
                  <a:solidFill>
                    <a:srgbClr val="2B5113"/>
                  </a:solidFill>
                  <a:effectLst/>
                  <a:uLnTx/>
                  <a:uFillTx/>
                  <a:latin typeface="Work Sans"/>
                  <a:ea typeface="Work Sans"/>
                  <a:cs typeface="Work Sans"/>
                  <a:sym typeface="Work Sans"/>
                </a:endParaRPr>
              </a:p>
            </p:txBody>
          </p:sp>
          <p:sp>
            <p:nvSpPr>
              <p:cNvPr id="29" name="Freeform 29">
                <a:extLst>
                  <a:ext uri="{FF2B5EF4-FFF2-40B4-BE49-F238E27FC236}">
                    <a16:creationId xmlns:a16="http://schemas.microsoft.com/office/drawing/2014/main" id="{96CB527A-72F9-EC1C-F387-80B59E88FAAA}"/>
                  </a:ext>
                </a:extLst>
              </p:cNvPr>
              <p:cNvSpPr/>
              <p:nvPr/>
            </p:nvSpPr>
            <p:spPr>
              <a:xfrm rot="-360842">
                <a:off x="2720289" y="48872"/>
                <a:ext cx="977436" cy="847315"/>
              </a:xfrm>
              <a:custGeom>
                <a:avLst/>
                <a:gdLst/>
                <a:ahLst/>
                <a:cxnLst/>
                <a:rect l="l" t="t" r="r" b="b"/>
                <a:pathLst>
                  <a:path w="977436" h="847315">
                    <a:moveTo>
                      <a:pt x="0" y="0"/>
                    </a:moveTo>
                    <a:lnTo>
                      <a:pt x="977436" y="0"/>
                    </a:lnTo>
                    <a:lnTo>
                      <a:pt x="977436" y="847315"/>
                    </a:lnTo>
                    <a:lnTo>
                      <a:pt x="0" y="847315"/>
                    </a:lnTo>
                    <a:lnTo>
                      <a:pt x="0" y="0"/>
                    </a:lnTo>
                    <a:close/>
                  </a:path>
                </a:pathLst>
              </a:custGeom>
              <a:blipFill>
                <a:blip r:embed="rId15"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Freeform 30">
                <a:extLst>
                  <a:ext uri="{FF2B5EF4-FFF2-40B4-BE49-F238E27FC236}">
                    <a16:creationId xmlns:a16="http://schemas.microsoft.com/office/drawing/2014/main" id="{EBE00CB3-2C8E-527E-9CF6-DF66B9224D18}"/>
                  </a:ext>
                </a:extLst>
              </p:cNvPr>
              <p:cNvSpPr/>
              <p:nvPr/>
            </p:nvSpPr>
            <p:spPr>
              <a:xfrm rot="-268063" flipH="1">
                <a:off x="610076" y="1612820"/>
                <a:ext cx="5084687" cy="362993"/>
              </a:xfrm>
              <a:custGeom>
                <a:avLst/>
                <a:gdLst/>
                <a:ahLst/>
                <a:cxnLst/>
                <a:rect l="l" t="t" r="r" b="b"/>
                <a:pathLst>
                  <a:path w="5084687" h="362993">
                    <a:moveTo>
                      <a:pt x="5084687" y="0"/>
                    </a:moveTo>
                    <a:lnTo>
                      <a:pt x="0" y="0"/>
                    </a:lnTo>
                    <a:lnTo>
                      <a:pt x="0" y="362993"/>
                    </a:lnTo>
                    <a:lnTo>
                      <a:pt x="5084687" y="362993"/>
                    </a:lnTo>
                    <a:lnTo>
                      <a:pt x="5084687"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31" name="Freeform 31">
            <a:extLst>
              <a:ext uri="{FF2B5EF4-FFF2-40B4-BE49-F238E27FC236}">
                <a16:creationId xmlns:a16="http://schemas.microsoft.com/office/drawing/2014/main" id="{24E5EF81-A1D8-D481-353D-5A7624A28A46}"/>
              </a:ext>
            </a:extLst>
          </p:cNvPr>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TextBox 32">
            <a:extLst>
              <a:ext uri="{FF2B5EF4-FFF2-40B4-BE49-F238E27FC236}">
                <a16:creationId xmlns:a16="http://schemas.microsoft.com/office/drawing/2014/main" id="{0B06AD9A-1B36-9EC9-B570-D413416C49AF}"/>
              </a:ext>
            </a:extLst>
          </p:cNvPr>
          <p:cNvSpPr txBox="1"/>
          <p:nvPr/>
        </p:nvSpPr>
        <p:spPr>
          <a:xfrm>
            <a:off x="14283376" y="9240514"/>
            <a:ext cx="2975924" cy="371475"/>
          </a:xfrm>
          <a:prstGeom prst="rect">
            <a:avLst/>
          </a:prstGeom>
        </p:spPr>
        <p:txBody>
          <a:bodyPr lIns="0" tIns="0" rIns="0" bIns="0" rtlCol="0" anchor="t">
            <a:spAutoFit/>
          </a:bodyPr>
          <a:lstStyle/>
          <a:p>
            <a:pPr marL="0" marR="0" lvl="0" indent="0" algn="r" defTabSz="914400" rtl="0" eaLnBrk="1" fontAlgn="auto" latinLnBrk="0" hangingPunct="1">
              <a:lnSpc>
                <a:spcPts val="2879"/>
              </a:lnSpc>
              <a:spcBef>
                <a:spcPts val="0"/>
              </a:spcBef>
              <a:spcAft>
                <a:spcPts val="0"/>
              </a:spcAft>
              <a:buClrTx/>
              <a:buSzTx/>
              <a:buFontTx/>
              <a:buNone/>
              <a:tabLst/>
              <a:defRPr/>
            </a:pPr>
            <a:r>
              <a:rPr kumimoji="0" lang="en-US" sz="2400" b="0" i="0" u="none" strike="noStrike" kern="1200" cap="none" spc="0" normalizeH="0" baseline="0" noProof="0">
                <a:ln>
                  <a:noFill/>
                </a:ln>
                <a:solidFill>
                  <a:srgbClr val="EA528E"/>
                </a:solidFill>
                <a:effectLst/>
                <a:uLnTx/>
                <a:uFillTx/>
                <a:latin typeface="Work Sans"/>
                <a:ea typeface="Work Sans"/>
                <a:cs typeface="Work Sans"/>
                <a:sym typeface="Work Sans"/>
              </a:rPr>
              <a:t>Vad Gör Hackaren?</a:t>
            </a:r>
          </a:p>
        </p:txBody>
      </p:sp>
      <p:sp>
        <p:nvSpPr>
          <p:cNvPr id="33" name="TextBox 33">
            <a:extLst>
              <a:ext uri="{FF2B5EF4-FFF2-40B4-BE49-F238E27FC236}">
                <a16:creationId xmlns:a16="http://schemas.microsoft.com/office/drawing/2014/main" id="{D1E57635-E0B8-3E1D-F569-21614EA242B4}"/>
              </a:ext>
            </a:extLst>
          </p:cNvPr>
          <p:cNvSpPr txBox="1"/>
          <p:nvPr/>
        </p:nvSpPr>
        <p:spPr>
          <a:xfrm>
            <a:off x="5261380" y="5526770"/>
            <a:ext cx="7523308" cy="362695"/>
          </a:xfrm>
          <a:prstGeom prst="rect">
            <a:avLst/>
          </a:prstGeom>
        </p:spPr>
        <p:txBody>
          <a:bodyPr lIns="0" tIns="0" rIns="0" bIns="0" rtlCol="0" anchor="t">
            <a:spAutoFit/>
          </a:bodyPr>
          <a:lstStyle/>
          <a:p>
            <a:pPr marL="0" marR="0" lvl="0" indent="0" algn="ctr" defTabSz="914400" rtl="0" eaLnBrk="1" fontAlgn="auto" latinLnBrk="0" hangingPunct="1">
              <a:lnSpc>
                <a:spcPts val="2752"/>
              </a:lnSpc>
              <a:spcBef>
                <a:spcPts val="0"/>
              </a:spcBef>
              <a:spcAft>
                <a:spcPts val="0"/>
              </a:spcAft>
              <a:buClrTx/>
              <a:buSzTx/>
              <a:buFontTx/>
              <a:buNone/>
              <a:tabLst/>
              <a:defRPr/>
            </a:pPr>
            <a:r>
              <a:rPr kumimoji="0" lang="en-US" sz="2548" b="0" i="0" u="none" strike="noStrike" kern="1200" cap="none" spc="0" normalizeH="0" baseline="0" noProof="0">
                <a:ln>
                  <a:noFill/>
                </a:ln>
                <a:solidFill>
                  <a:srgbClr val="2B5113"/>
                </a:solidFill>
                <a:effectLst/>
                <a:uLnTx/>
                <a:uFillTx/>
                <a:latin typeface="Work Sans"/>
                <a:ea typeface="Work Sans"/>
                <a:cs typeface="Work Sans"/>
                <a:sym typeface="Work Sans"/>
              </a:rPr>
              <a:t>Vad kan bedragare göra med din information?</a:t>
            </a:r>
          </a:p>
        </p:txBody>
      </p:sp>
      <p:sp>
        <p:nvSpPr>
          <p:cNvPr id="34" name="Freeform 34">
            <a:extLst>
              <a:ext uri="{FF2B5EF4-FFF2-40B4-BE49-F238E27FC236}">
                <a16:creationId xmlns:a16="http://schemas.microsoft.com/office/drawing/2014/main" id="{74727E0D-7284-1E8B-B6C0-DD09E685CB66}"/>
              </a:ext>
            </a:extLst>
          </p:cNvPr>
          <p:cNvSpPr/>
          <p:nvPr/>
        </p:nvSpPr>
        <p:spPr>
          <a:xfrm rot="-1693601">
            <a:off x="14026293" y="5912898"/>
            <a:ext cx="825659" cy="1042267"/>
          </a:xfrm>
          <a:custGeom>
            <a:avLst/>
            <a:gdLst/>
            <a:ahLst/>
            <a:cxnLst/>
            <a:rect l="l" t="t" r="r" b="b"/>
            <a:pathLst>
              <a:path w="825659" h="1042267">
                <a:moveTo>
                  <a:pt x="0" y="0"/>
                </a:moveTo>
                <a:lnTo>
                  <a:pt x="825658" y="0"/>
                </a:lnTo>
                <a:lnTo>
                  <a:pt x="825658" y="1042267"/>
                </a:lnTo>
                <a:lnTo>
                  <a:pt x="0" y="1042267"/>
                </a:lnTo>
                <a:lnTo>
                  <a:pt x="0" y="0"/>
                </a:lnTo>
                <a:close/>
              </a:path>
            </a:pathLst>
          </a:custGeom>
          <a:blipFill>
            <a:blip r:embed="rId1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8" name="Group 37">
            <a:extLst>
              <a:ext uri="{FF2B5EF4-FFF2-40B4-BE49-F238E27FC236}">
                <a16:creationId xmlns:a16="http://schemas.microsoft.com/office/drawing/2014/main" id="{9BF183A4-BB7C-F8B4-B472-465A2BAFA6DE}"/>
              </a:ext>
            </a:extLst>
          </p:cNvPr>
          <p:cNvGrpSpPr/>
          <p:nvPr/>
        </p:nvGrpSpPr>
        <p:grpSpPr>
          <a:xfrm>
            <a:off x="12224774" y="6315512"/>
            <a:ext cx="4728629" cy="1258973"/>
            <a:chOff x="12224774" y="6315512"/>
            <a:chExt cx="4728629" cy="1258973"/>
          </a:xfrm>
        </p:grpSpPr>
        <p:sp>
          <p:nvSpPr>
            <p:cNvPr id="16" name="TextBox 16">
              <a:extLst>
                <a:ext uri="{FF2B5EF4-FFF2-40B4-BE49-F238E27FC236}">
                  <a16:creationId xmlns:a16="http://schemas.microsoft.com/office/drawing/2014/main" id="{C8DC3306-47B2-5701-362A-121C48C7FC00}"/>
                </a:ext>
              </a:extLst>
            </p:cNvPr>
            <p:cNvSpPr txBox="1"/>
            <p:nvPr/>
          </p:nvSpPr>
          <p:spPr>
            <a:xfrm>
              <a:off x="12224774" y="6867444"/>
              <a:ext cx="4728629" cy="470579"/>
            </a:xfrm>
            <a:prstGeom prst="rect">
              <a:avLst/>
            </a:prstGeom>
          </p:spPr>
          <p:txBody>
            <a:bodyPr lIns="0" tIns="0" rIns="0" bIns="0" rtlCol="0" anchor="t">
              <a:spAutoFit/>
            </a:bodyPr>
            <a:lstStyle/>
            <a:p>
              <a:pPr marL="0" marR="0" lvl="0" indent="0" algn="ctr" defTabSz="914400" rtl="0" eaLnBrk="1" fontAlgn="auto" latinLnBrk="0" hangingPunct="1">
                <a:lnSpc>
                  <a:spcPts val="3577"/>
                </a:lnSpc>
                <a:spcBef>
                  <a:spcPts val="0"/>
                </a:spcBef>
                <a:spcAft>
                  <a:spcPts val="0"/>
                </a:spcAft>
                <a:buClrTx/>
                <a:buSzTx/>
                <a:buFontTx/>
                <a:buNone/>
                <a:tabLst/>
                <a:defRPr/>
              </a:pPr>
              <a:r>
                <a:rPr kumimoji="0" lang="en-US" sz="3312" b="0" i="0" u="none" strike="noStrike" kern="1200" cap="none" spc="0" normalizeH="0" baseline="0" noProof="0" dirty="0" err="1">
                  <a:ln>
                    <a:noFill/>
                  </a:ln>
                  <a:solidFill>
                    <a:srgbClr val="2B5113"/>
                  </a:solidFill>
                  <a:effectLst/>
                  <a:uLnTx/>
                  <a:uFillTx/>
                  <a:latin typeface="Work Sans"/>
                  <a:ea typeface="Work Sans"/>
                  <a:cs typeface="Work Sans"/>
                  <a:sym typeface="Work Sans"/>
                </a:rPr>
                <a:t>Reklam</a:t>
              </a:r>
              <a:endParaRPr kumimoji="0" lang="en-US" sz="3312" b="0" i="0" u="none" strike="noStrike" kern="1200" cap="none" spc="0" normalizeH="0" baseline="0" noProof="0" dirty="0">
                <a:ln>
                  <a:noFill/>
                </a:ln>
                <a:solidFill>
                  <a:srgbClr val="2B5113"/>
                </a:solidFill>
                <a:effectLst/>
                <a:uLnTx/>
                <a:uFillTx/>
                <a:latin typeface="Work Sans"/>
                <a:ea typeface="Work Sans"/>
                <a:cs typeface="Work Sans"/>
                <a:sym typeface="Work Sans"/>
              </a:endParaRPr>
            </a:p>
          </p:txBody>
        </p:sp>
        <p:sp>
          <p:nvSpPr>
            <p:cNvPr id="17" name="Freeform 17">
              <a:extLst>
                <a:ext uri="{FF2B5EF4-FFF2-40B4-BE49-F238E27FC236}">
                  <a16:creationId xmlns:a16="http://schemas.microsoft.com/office/drawing/2014/main" id="{36603930-EB3E-39BE-77FB-D15F017766D3}"/>
                </a:ext>
              </a:extLst>
            </p:cNvPr>
            <p:cNvSpPr/>
            <p:nvPr/>
          </p:nvSpPr>
          <p:spPr>
            <a:xfrm flipH="1">
              <a:off x="12932946" y="7338023"/>
              <a:ext cx="3312285" cy="236462"/>
            </a:xfrm>
            <a:custGeom>
              <a:avLst/>
              <a:gdLst/>
              <a:ahLst/>
              <a:cxnLst/>
              <a:rect l="l" t="t" r="r" b="b"/>
              <a:pathLst>
                <a:path w="3312285" h="236462">
                  <a:moveTo>
                    <a:pt x="3312285" y="0"/>
                  </a:moveTo>
                  <a:lnTo>
                    <a:pt x="0" y="0"/>
                  </a:lnTo>
                  <a:lnTo>
                    <a:pt x="0" y="236462"/>
                  </a:lnTo>
                  <a:lnTo>
                    <a:pt x="3312285" y="236462"/>
                  </a:lnTo>
                  <a:lnTo>
                    <a:pt x="3312285"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TextBox 35">
              <a:extLst>
                <a:ext uri="{FF2B5EF4-FFF2-40B4-BE49-F238E27FC236}">
                  <a16:creationId xmlns:a16="http://schemas.microsoft.com/office/drawing/2014/main" id="{701CF266-FA5D-77DC-192A-F0498C197234}"/>
                </a:ext>
              </a:extLst>
            </p:cNvPr>
            <p:cNvSpPr txBox="1"/>
            <p:nvPr/>
          </p:nvSpPr>
          <p:spPr>
            <a:xfrm rot="216391">
              <a:off x="14070644" y="6315512"/>
              <a:ext cx="890747" cy="352870"/>
            </a:xfrm>
            <a:prstGeom prst="rect">
              <a:avLst/>
            </a:prstGeom>
          </p:spPr>
          <p:txBody>
            <a:bodyPr lIns="0" tIns="0" rIns="0" bIns="0" rtlCol="0" anchor="t">
              <a:spAutoFit/>
            </a:bodyPr>
            <a:lstStyle/>
            <a:p>
              <a:pPr marL="0" marR="0" lvl="0" indent="0" algn="ctr" defTabSz="914400" rtl="0" eaLnBrk="1" fontAlgn="auto" latinLnBrk="0" hangingPunct="1">
                <a:lnSpc>
                  <a:spcPts val="2602"/>
                </a:lnSpc>
                <a:spcBef>
                  <a:spcPts val="0"/>
                </a:spcBef>
                <a:spcAft>
                  <a:spcPts val="0"/>
                </a:spcAft>
                <a:buClrTx/>
                <a:buSzTx/>
                <a:buFontTx/>
                <a:buNone/>
                <a:tabLst/>
                <a:defRPr/>
              </a:pPr>
              <a:r>
                <a:rPr kumimoji="0" lang="en-US" sz="2409" b="1" i="0" u="none" strike="noStrike" kern="1200" cap="none" spc="0" normalizeH="0" baseline="0" noProof="0">
                  <a:ln>
                    <a:noFill/>
                  </a:ln>
                  <a:solidFill>
                    <a:srgbClr val="2B5113"/>
                  </a:solidFill>
                  <a:effectLst/>
                  <a:uLnTx/>
                  <a:uFillTx/>
                  <a:latin typeface="Work Sans Bold"/>
                  <a:ea typeface="Work Sans Bold"/>
                  <a:cs typeface="Work Sans Bold"/>
                  <a:sym typeface="Work Sans Bold"/>
                </a:rPr>
                <a:t>...</a:t>
              </a:r>
            </a:p>
          </p:txBody>
        </p:sp>
      </p:grpSp>
    </p:spTree>
    <p:extLst>
      <p:ext uri="{BB962C8B-B14F-4D97-AF65-F5344CB8AC3E}">
        <p14:creationId xmlns:p14="http://schemas.microsoft.com/office/powerpoint/2010/main" val="10070286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2B5165"/>
        </a:solidFill>
        <a:effectLst/>
      </p:bgPr>
    </p:bg>
    <p:spTree>
      <p:nvGrpSpPr>
        <p:cNvPr id="1" name="Shape 1337"/>
        <p:cNvGrpSpPr/>
        <p:nvPr/>
      </p:nvGrpSpPr>
      <p:grpSpPr>
        <a:xfrm>
          <a:off x="0" y="0"/>
          <a:ext cx="0" cy="0"/>
          <a:chOff x="0" y="0"/>
          <a:chExt cx="0" cy="0"/>
        </a:xfrm>
      </p:grpSpPr>
      <p:grpSp>
        <p:nvGrpSpPr>
          <p:cNvPr id="1338" name="Google Shape;1338;p37"/>
          <p:cNvGrpSpPr/>
          <p:nvPr/>
        </p:nvGrpSpPr>
        <p:grpSpPr>
          <a:xfrm>
            <a:off x="1844260" y="1028700"/>
            <a:ext cx="14599480" cy="9092618"/>
            <a:chOff x="0" y="0"/>
            <a:chExt cx="19465973" cy="12123491"/>
          </a:xfrm>
        </p:grpSpPr>
        <p:sp>
          <p:nvSpPr>
            <p:cNvPr id="1339" name="Google Shape;1339;p37"/>
            <p:cNvSpPr/>
            <p:nvPr/>
          </p:nvSpPr>
          <p:spPr>
            <a:xfrm>
              <a:off x="0" y="0"/>
              <a:ext cx="19465973" cy="12123491"/>
            </a:xfrm>
            <a:custGeom>
              <a:avLst/>
              <a:gdLst/>
              <a:ahLst/>
              <a:cxnLst/>
              <a:rect l="l" t="t" r="r" b="b"/>
              <a:pathLst>
                <a:path w="19465973" h="12123491" extrusionOk="0">
                  <a:moveTo>
                    <a:pt x="0" y="0"/>
                  </a:moveTo>
                  <a:lnTo>
                    <a:pt x="19465973" y="0"/>
                  </a:lnTo>
                  <a:lnTo>
                    <a:pt x="19465973" y="12123491"/>
                  </a:lnTo>
                  <a:lnTo>
                    <a:pt x="0" y="12123491"/>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40" name="Google Shape;1340;p37"/>
            <p:cNvSpPr/>
            <p:nvPr/>
          </p:nvSpPr>
          <p:spPr>
            <a:xfrm>
              <a:off x="818734" y="646827"/>
              <a:ext cx="17852968" cy="9081539"/>
            </a:xfrm>
            <a:custGeom>
              <a:avLst/>
              <a:gdLst/>
              <a:ahLst/>
              <a:cxnLst/>
              <a:rect l="l" t="t" r="r" b="b"/>
              <a:pathLst>
                <a:path w="17101186" h="8699119" extrusionOk="0">
                  <a:moveTo>
                    <a:pt x="0" y="0"/>
                  </a:moveTo>
                  <a:lnTo>
                    <a:pt x="17101186" y="0"/>
                  </a:lnTo>
                  <a:lnTo>
                    <a:pt x="17101186" y="8699119"/>
                  </a:lnTo>
                  <a:lnTo>
                    <a:pt x="0" y="8699119"/>
                  </a:lnTo>
                  <a:close/>
                </a:path>
              </a:pathLst>
            </a:custGeom>
            <a:solidFill>
              <a:srgbClr val="FFFFFF"/>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341" name="Google Shape;1341;p37"/>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42" name="Google Shape;1342;p37"/>
          <p:cNvSpPr txBox="1"/>
          <p:nvPr/>
        </p:nvSpPr>
        <p:spPr>
          <a:xfrm>
            <a:off x="4533893" y="1745082"/>
            <a:ext cx="8292060" cy="608122"/>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1" i="0" u="none" strike="noStrike" kern="0" cap="none" spc="0" normalizeH="0" baseline="0" noProof="0">
                <a:ln>
                  <a:noFill/>
                </a:ln>
                <a:solidFill>
                  <a:srgbClr val="682241"/>
                </a:solidFill>
                <a:effectLst/>
                <a:uLnTx/>
                <a:uFillTx/>
                <a:latin typeface="Work Sans"/>
                <a:ea typeface="Work Sans"/>
                <a:cs typeface="Work Sans"/>
                <a:sym typeface="Work Sans"/>
              </a:rPr>
              <a:t>PHISHING </a:t>
            </a:r>
            <a:r>
              <a:rPr kumimoji="0" lang="en-US" sz="4351" b="0" i="0" u="none" strike="noStrike" kern="0" cap="none" spc="0" normalizeH="0" baseline="0" noProof="0">
                <a:ln>
                  <a:noFill/>
                </a:ln>
                <a:solidFill>
                  <a:srgbClr val="682241"/>
                </a:solidFill>
                <a:effectLst/>
                <a:uLnTx/>
                <a:uFillTx/>
                <a:latin typeface="Work Sans"/>
                <a:ea typeface="Work Sans"/>
                <a:cs typeface="Work Sans"/>
                <a:sym typeface="Work Sans"/>
              </a:rPr>
              <a:t>– FISKA UPPGIFTER</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43" name="Google Shape;1343;p37"/>
          <p:cNvSpPr/>
          <p:nvPr/>
        </p:nvSpPr>
        <p:spPr>
          <a:xfrm>
            <a:off x="12825953" y="1495021"/>
            <a:ext cx="928154" cy="858183"/>
          </a:xfrm>
          <a:custGeom>
            <a:avLst/>
            <a:gdLst/>
            <a:ahLst/>
            <a:cxnLst/>
            <a:rect l="l" t="t" r="r" b="b"/>
            <a:pathLst>
              <a:path w="928154" h="858183" extrusionOk="0">
                <a:moveTo>
                  <a:pt x="0" y="0"/>
                </a:moveTo>
                <a:lnTo>
                  <a:pt x="928154" y="0"/>
                </a:lnTo>
                <a:lnTo>
                  <a:pt x="928154" y="858183"/>
                </a:lnTo>
                <a:lnTo>
                  <a:pt x="0" y="858183"/>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1344" name="Google Shape;1344;p37"/>
          <p:cNvGrpSpPr/>
          <p:nvPr/>
        </p:nvGrpSpPr>
        <p:grpSpPr>
          <a:xfrm>
            <a:off x="2449857" y="6227661"/>
            <a:ext cx="5271089" cy="2106131"/>
            <a:chOff x="0" y="0"/>
            <a:chExt cx="891290" cy="356126"/>
          </a:xfrm>
        </p:grpSpPr>
        <p:sp>
          <p:nvSpPr>
            <p:cNvPr id="1345" name="Google Shape;1345;p37"/>
            <p:cNvSpPr/>
            <p:nvPr/>
          </p:nvSpPr>
          <p:spPr>
            <a:xfrm>
              <a:off x="0" y="0"/>
              <a:ext cx="891290" cy="356126"/>
            </a:xfrm>
            <a:custGeom>
              <a:avLst/>
              <a:gdLst/>
              <a:ahLst/>
              <a:cxnLst/>
              <a:rect l="l" t="t" r="r" b="b"/>
              <a:pathLst>
                <a:path w="891290" h="356126" extrusionOk="0">
                  <a:moveTo>
                    <a:pt x="891290" y="356126"/>
                  </a:moveTo>
                  <a:lnTo>
                    <a:pt x="0" y="356126"/>
                  </a:lnTo>
                  <a:lnTo>
                    <a:pt x="0" y="0"/>
                  </a:lnTo>
                  <a:lnTo>
                    <a:pt x="891290" y="356126"/>
                  </a:lnTo>
                  <a:close/>
                </a:path>
              </a:pathLst>
            </a:custGeom>
            <a:solidFill>
              <a:srgbClr val="F4F4F4"/>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46" name="Google Shape;1346;p37"/>
            <p:cNvSpPr txBox="1"/>
            <p:nvPr/>
          </p:nvSpPr>
          <p:spPr>
            <a:xfrm>
              <a:off x="0" y="168538"/>
              <a:ext cx="445645" cy="186831"/>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347" name="Google Shape;1347;p37"/>
          <p:cNvSpPr/>
          <p:nvPr/>
        </p:nvSpPr>
        <p:spPr>
          <a:xfrm rot="788228">
            <a:off x="16119399" y="2190177"/>
            <a:ext cx="1197513" cy="1354599"/>
          </a:xfrm>
          <a:custGeom>
            <a:avLst/>
            <a:gdLst/>
            <a:ahLst/>
            <a:cxnLst/>
            <a:rect l="l" t="t" r="r" b="b"/>
            <a:pathLst>
              <a:path w="1197513" h="1354599" extrusionOk="0">
                <a:moveTo>
                  <a:pt x="0" y="0"/>
                </a:moveTo>
                <a:lnTo>
                  <a:pt x="1197513" y="0"/>
                </a:lnTo>
                <a:lnTo>
                  <a:pt x="1197513" y="1354598"/>
                </a:lnTo>
                <a:lnTo>
                  <a:pt x="0" y="1354598"/>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48" name="Google Shape;1348;p37"/>
          <p:cNvSpPr/>
          <p:nvPr/>
        </p:nvSpPr>
        <p:spPr>
          <a:xfrm rot="800124">
            <a:off x="804363" y="7173095"/>
            <a:ext cx="1478020" cy="1624964"/>
          </a:xfrm>
          <a:custGeom>
            <a:avLst/>
            <a:gdLst/>
            <a:ahLst/>
            <a:cxnLst/>
            <a:rect l="l" t="t" r="r" b="b"/>
            <a:pathLst>
              <a:path w="1478020" h="1624964" extrusionOk="0">
                <a:moveTo>
                  <a:pt x="0" y="0"/>
                </a:moveTo>
                <a:lnTo>
                  <a:pt x="1478021" y="0"/>
                </a:lnTo>
                <a:lnTo>
                  <a:pt x="1478021" y="1624963"/>
                </a:lnTo>
                <a:lnTo>
                  <a:pt x="0" y="1624963"/>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49" name="Google Shape;1349;p37"/>
          <p:cNvSpPr/>
          <p:nvPr/>
        </p:nvSpPr>
        <p:spPr>
          <a:xfrm rot="433150">
            <a:off x="17179970" y="1973860"/>
            <a:ext cx="903263" cy="800679"/>
          </a:xfrm>
          <a:custGeom>
            <a:avLst/>
            <a:gdLst/>
            <a:ahLst/>
            <a:cxnLst/>
            <a:rect l="l" t="t" r="r" b="b"/>
            <a:pathLst>
              <a:path w="903263" h="800679" extrusionOk="0">
                <a:moveTo>
                  <a:pt x="0" y="0"/>
                </a:moveTo>
                <a:lnTo>
                  <a:pt x="903263" y="0"/>
                </a:lnTo>
                <a:lnTo>
                  <a:pt x="903263" y="800679"/>
                </a:lnTo>
                <a:lnTo>
                  <a:pt x="0" y="800679"/>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50" name="Google Shape;1350;p37"/>
          <p:cNvSpPr/>
          <p:nvPr/>
        </p:nvSpPr>
        <p:spPr>
          <a:xfrm rot="-1940235">
            <a:off x="320821" y="8196815"/>
            <a:ext cx="1125647" cy="1158284"/>
          </a:xfrm>
          <a:custGeom>
            <a:avLst/>
            <a:gdLst/>
            <a:ahLst/>
            <a:cxnLst/>
            <a:rect l="l" t="t" r="r" b="b"/>
            <a:pathLst>
              <a:path w="1125647" h="1158284" extrusionOk="0">
                <a:moveTo>
                  <a:pt x="0" y="0"/>
                </a:moveTo>
                <a:lnTo>
                  <a:pt x="1125647" y="0"/>
                </a:lnTo>
                <a:lnTo>
                  <a:pt x="1125647" y="1158284"/>
                </a:lnTo>
                <a:lnTo>
                  <a:pt x="0" y="1158284"/>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51" name="Google Shape;1351;p37"/>
          <p:cNvSpPr/>
          <p:nvPr/>
        </p:nvSpPr>
        <p:spPr>
          <a:xfrm>
            <a:off x="14689477" y="9666253"/>
            <a:ext cx="2163721" cy="154467"/>
          </a:xfrm>
          <a:custGeom>
            <a:avLst/>
            <a:gdLst/>
            <a:ahLst/>
            <a:cxnLst/>
            <a:rect l="l" t="t" r="r" b="b"/>
            <a:pathLst>
              <a:path w="2163721" h="154467" extrusionOk="0">
                <a:moveTo>
                  <a:pt x="0" y="0"/>
                </a:moveTo>
                <a:lnTo>
                  <a:pt x="2163722" y="0"/>
                </a:lnTo>
                <a:lnTo>
                  <a:pt x="2163722" y="154467"/>
                </a:lnTo>
                <a:lnTo>
                  <a:pt x="0" y="154467"/>
                </a:lnTo>
                <a:lnTo>
                  <a:pt x="0" y="0"/>
                </a:lnTo>
                <a:close/>
              </a:path>
            </a:pathLst>
          </a:custGeom>
          <a:blipFill rotWithShape="1">
            <a:blip r:embed="rId1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52" name="Google Shape;1352;p37"/>
          <p:cNvSpPr txBox="1"/>
          <p:nvPr/>
        </p:nvSpPr>
        <p:spPr>
          <a:xfrm>
            <a:off x="14283376" y="9240514"/>
            <a:ext cx="2975924" cy="371475"/>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EA528E"/>
                </a:solidFill>
                <a:effectLst/>
                <a:uLnTx/>
                <a:uFillTx/>
                <a:latin typeface="Work Sans"/>
                <a:ea typeface="Work Sans"/>
                <a:cs typeface="Work Sans"/>
                <a:sym typeface="Work Sans"/>
              </a:rPr>
              <a:t>Vad Gör Hackaren?</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2B5165"/>
        </a:solidFill>
        <a:effectLst/>
      </p:bgPr>
    </p:bg>
    <p:spTree>
      <p:nvGrpSpPr>
        <p:cNvPr id="1" name="Shape 1360"/>
        <p:cNvGrpSpPr/>
        <p:nvPr/>
      </p:nvGrpSpPr>
      <p:grpSpPr>
        <a:xfrm>
          <a:off x="0" y="0"/>
          <a:ext cx="0" cy="0"/>
          <a:chOff x="0" y="0"/>
          <a:chExt cx="0" cy="0"/>
        </a:xfrm>
      </p:grpSpPr>
      <p:grpSp>
        <p:nvGrpSpPr>
          <p:cNvPr id="1361" name="Google Shape;1361;p38"/>
          <p:cNvGrpSpPr/>
          <p:nvPr/>
        </p:nvGrpSpPr>
        <p:grpSpPr>
          <a:xfrm>
            <a:off x="1844260" y="1028700"/>
            <a:ext cx="14599480" cy="9092618"/>
            <a:chOff x="0" y="0"/>
            <a:chExt cx="19465973" cy="12123491"/>
          </a:xfrm>
        </p:grpSpPr>
        <p:sp>
          <p:nvSpPr>
            <p:cNvPr id="1362" name="Google Shape;1362;p38"/>
            <p:cNvSpPr/>
            <p:nvPr/>
          </p:nvSpPr>
          <p:spPr>
            <a:xfrm>
              <a:off x="0" y="0"/>
              <a:ext cx="19465973" cy="12123491"/>
            </a:xfrm>
            <a:custGeom>
              <a:avLst/>
              <a:gdLst/>
              <a:ahLst/>
              <a:cxnLst/>
              <a:rect l="l" t="t" r="r" b="b"/>
              <a:pathLst>
                <a:path w="19465973" h="12123491" extrusionOk="0">
                  <a:moveTo>
                    <a:pt x="0" y="0"/>
                  </a:moveTo>
                  <a:lnTo>
                    <a:pt x="19465973" y="0"/>
                  </a:lnTo>
                  <a:lnTo>
                    <a:pt x="19465973" y="12123491"/>
                  </a:lnTo>
                  <a:lnTo>
                    <a:pt x="0" y="12123491"/>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63" name="Google Shape;1363;p38"/>
            <p:cNvSpPr/>
            <p:nvPr/>
          </p:nvSpPr>
          <p:spPr>
            <a:xfrm>
              <a:off x="818734" y="646827"/>
              <a:ext cx="17852968" cy="9081539"/>
            </a:xfrm>
            <a:custGeom>
              <a:avLst/>
              <a:gdLst/>
              <a:ahLst/>
              <a:cxnLst/>
              <a:rect l="l" t="t" r="r" b="b"/>
              <a:pathLst>
                <a:path w="17101186" h="8699119" extrusionOk="0">
                  <a:moveTo>
                    <a:pt x="0" y="0"/>
                  </a:moveTo>
                  <a:lnTo>
                    <a:pt x="17101186" y="0"/>
                  </a:lnTo>
                  <a:lnTo>
                    <a:pt x="17101186" y="8699119"/>
                  </a:lnTo>
                  <a:lnTo>
                    <a:pt x="0" y="8699119"/>
                  </a:lnTo>
                  <a:close/>
                </a:path>
              </a:pathLst>
            </a:custGeom>
            <a:solidFill>
              <a:srgbClr val="FFFFFF"/>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364" name="Google Shape;1364;p38"/>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1365" name="Google Shape;1365;p38"/>
          <p:cNvGrpSpPr/>
          <p:nvPr/>
        </p:nvGrpSpPr>
        <p:grpSpPr>
          <a:xfrm>
            <a:off x="2723846" y="2179152"/>
            <a:ext cx="7169610" cy="1009929"/>
            <a:chOff x="0" y="0"/>
            <a:chExt cx="9559480" cy="1346572"/>
          </a:xfrm>
        </p:grpSpPr>
        <p:grpSp>
          <p:nvGrpSpPr>
            <p:cNvPr id="1366" name="Google Shape;1366;p38"/>
            <p:cNvGrpSpPr/>
            <p:nvPr/>
          </p:nvGrpSpPr>
          <p:grpSpPr>
            <a:xfrm>
              <a:off x="0" y="0"/>
              <a:ext cx="1346572" cy="1346572"/>
              <a:chOff x="0" y="0"/>
              <a:chExt cx="812800" cy="812800"/>
            </a:xfrm>
          </p:grpSpPr>
          <p:sp>
            <p:nvSpPr>
              <p:cNvPr id="1367" name="Google Shape;1367;p3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6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68" name="Google Shape;1368;p38"/>
              <p:cNvSpPr txBox="1"/>
              <p:nvPr/>
            </p:nvSpPr>
            <p:spPr>
              <a:xfrm>
                <a:off x="76200" y="66675"/>
                <a:ext cx="660400" cy="669925"/>
              </a:xfrm>
              <a:prstGeom prst="rect">
                <a:avLst/>
              </a:prstGeom>
              <a:noFill/>
              <a:ln>
                <a:noFill/>
              </a:ln>
            </p:spPr>
            <p:txBody>
              <a:bodyPr spcFirstLastPara="1" wrap="square" lIns="37775" tIns="37775" rIns="37775" bIns="37775" anchor="ctr" anchorCtr="0">
                <a:noAutofit/>
              </a:bodyPr>
              <a:lstStyle/>
              <a:p>
                <a:pPr marL="0" marR="0" lvl="0" indent="0" algn="ctr" defTabSz="914400" rtl="0" eaLnBrk="1" fontAlgn="auto" latinLnBrk="0" hangingPunct="1">
                  <a:lnSpc>
                    <a:spcPct val="159944"/>
                  </a:lnSpc>
                  <a:spcBef>
                    <a:spcPts val="0"/>
                  </a:spcBef>
                  <a:spcAft>
                    <a:spcPts val="0"/>
                  </a:spcAft>
                  <a:buClr>
                    <a:srgbClr val="000000"/>
                  </a:buClr>
                  <a:buSzTx/>
                  <a:buFont typeface="Arial"/>
                  <a:buNone/>
                  <a:tabLst/>
                  <a:defRPr/>
                </a:pPr>
                <a:endParaRPr kumimoji="0" sz="16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369" name="Google Shape;1369;p38"/>
            <p:cNvSpPr/>
            <p:nvPr/>
          </p:nvSpPr>
          <p:spPr>
            <a:xfrm>
              <a:off x="33726" y="33726"/>
              <a:ext cx="1279120" cy="1279120"/>
            </a:xfrm>
            <a:custGeom>
              <a:avLst/>
              <a:gdLst/>
              <a:ahLst/>
              <a:cxnLst/>
              <a:rect l="l" t="t" r="r" b="b"/>
              <a:pathLst>
                <a:path w="1279120" h="1279120" extrusionOk="0">
                  <a:moveTo>
                    <a:pt x="0" y="0"/>
                  </a:moveTo>
                  <a:lnTo>
                    <a:pt x="1279120" y="0"/>
                  </a:lnTo>
                  <a:lnTo>
                    <a:pt x="1279120" y="1279120"/>
                  </a:lnTo>
                  <a:lnTo>
                    <a:pt x="0" y="1279120"/>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6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1370" name="Google Shape;1370;p38"/>
            <p:cNvGrpSpPr/>
            <p:nvPr/>
          </p:nvGrpSpPr>
          <p:grpSpPr>
            <a:xfrm rot="10800000">
              <a:off x="2615777" y="1107535"/>
              <a:ext cx="168665" cy="78842"/>
              <a:chOff x="0" y="0"/>
              <a:chExt cx="812800" cy="379938"/>
            </a:xfrm>
          </p:grpSpPr>
          <p:sp>
            <p:nvSpPr>
              <p:cNvPr id="1371" name="Google Shape;1371;p38"/>
              <p:cNvSpPr/>
              <p:nvPr/>
            </p:nvSpPr>
            <p:spPr>
              <a:xfrm>
                <a:off x="0" y="0"/>
                <a:ext cx="812800" cy="379938"/>
              </a:xfrm>
              <a:custGeom>
                <a:avLst/>
                <a:gdLst/>
                <a:ahLst/>
                <a:cxnLst/>
                <a:rect l="l" t="t" r="r" b="b"/>
                <a:pathLst>
                  <a:path w="812800" h="379938" extrusionOk="0">
                    <a:moveTo>
                      <a:pt x="406400" y="0"/>
                    </a:moveTo>
                    <a:lnTo>
                      <a:pt x="812800" y="379938"/>
                    </a:lnTo>
                    <a:lnTo>
                      <a:pt x="0" y="379938"/>
                    </a:lnTo>
                    <a:lnTo>
                      <a:pt x="406400" y="0"/>
                    </a:lnTo>
                    <a:close/>
                  </a:path>
                </a:pathLst>
              </a:custGeom>
              <a:solidFill>
                <a:srgbClr val="A1A1A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6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72" name="Google Shape;1372;p38"/>
              <p:cNvSpPr txBox="1"/>
              <p:nvPr/>
            </p:nvSpPr>
            <p:spPr>
              <a:xfrm>
                <a:off x="127000" y="166875"/>
                <a:ext cx="558800" cy="185925"/>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19000"/>
                  </a:lnSpc>
                  <a:spcBef>
                    <a:spcPts val="0"/>
                  </a:spcBef>
                  <a:spcAft>
                    <a:spcPts val="0"/>
                  </a:spcAft>
                  <a:buClr>
                    <a:srgbClr val="000000"/>
                  </a:buClr>
                  <a:buSzTx/>
                  <a:buFont typeface="Arial"/>
                  <a:buNone/>
                  <a:tabLst/>
                  <a:defRPr/>
                </a:pPr>
                <a:endParaRPr kumimoji="0" sz="16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373" name="Google Shape;1373;p38"/>
            <p:cNvSpPr txBox="1"/>
            <p:nvPr/>
          </p:nvSpPr>
          <p:spPr>
            <a:xfrm>
              <a:off x="1590977" y="550303"/>
              <a:ext cx="6551871" cy="443199"/>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10"/>
                </a:lnSpc>
                <a:spcBef>
                  <a:spcPts val="0"/>
                </a:spcBef>
                <a:spcAft>
                  <a:spcPts val="0"/>
                </a:spcAft>
                <a:buClr>
                  <a:srgbClr val="000000"/>
                </a:buClr>
                <a:buSzTx/>
                <a:buFont typeface="Arial"/>
                <a:buNone/>
                <a:tabLst/>
                <a:defRPr/>
              </a:pPr>
              <a:r>
                <a:rPr kumimoji="0" lang="en-US" b="1" i="0" u="none" strike="noStrike" kern="0" cap="none" spc="0" normalizeH="0" baseline="0" noProof="0" dirty="0" err="1">
                  <a:ln>
                    <a:noFill/>
                  </a:ln>
                  <a:solidFill>
                    <a:srgbClr val="000000"/>
                  </a:solidFill>
                  <a:effectLst/>
                  <a:uLnTx/>
                  <a:uFillTx/>
                  <a:latin typeface="Work Sans"/>
                  <a:ea typeface="Work Sans"/>
                  <a:cs typeface="Work Sans"/>
                  <a:sym typeface="Work Sans"/>
                </a:rPr>
                <a:t>Från</a:t>
              </a:r>
              <a:r>
                <a:rPr kumimoji="0" lang="en-US" b="1" i="0" u="none" strike="noStrike" kern="0" cap="none" spc="0" normalizeH="0" baseline="0" noProof="0" dirty="0">
                  <a:ln>
                    <a:noFill/>
                  </a:ln>
                  <a:solidFill>
                    <a:srgbClr val="000000"/>
                  </a:solidFill>
                  <a:effectLst/>
                  <a:uLnTx/>
                  <a:uFillTx/>
                  <a:latin typeface="Work Sans"/>
                  <a:ea typeface="Work Sans"/>
                  <a:cs typeface="Work Sans"/>
                  <a:sym typeface="Work Sans"/>
                </a:rPr>
                <a:t>: </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support@ica-kundservice-trygg.biz</a:t>
              </a:r>
              <a:endParaRPr kumimoji="0" sz="12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374" name="Google Shape;1374;p38"/>
            <p:cNvSpPr txBox="1"/>
            <p:nvPr/>
          </p:nvSpPr>
          <p:spPr>
            <a:xfrm>
              <a:off x="1590977" y="966179"/>
              <a:ext cx="1024800" cy="344709"/>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996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EA528E"/>
                  </a:solidFill>
                  <a:effectLst/>
                  <a:uLnTx/>
                  <a:uFillTx/>
                  <a:latin typeface="Work Sans"/>
                  <a:ea typeface="Work Sans"/>
                  <a:cs typeface="Work Sans"/>
                  <a:sym typeface="Work Sans"/>
                </a:rPr>
                <a:t>Till mig</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75" name="Google Shape;1375;p38"/>
            <p:cNvSpPr txBox="1"/>
            <p:nvPr/>
          </p:nvSpPr>
          <p:spPr>
            <a:xfrm>
              <a:off x="1590977" y="120760"/>
              <a:ext cx="7968503" cy="443199"/>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10"/>
                </a:lnSpc>
                <a:spcBef>
                  <a:spcPts val="0"/>
                </a:spcBef>
                <a:spcAft>
                  <a:spcPts val="0"/>
                </a:spcAft>
                <a:buClr>
                  <a:srgbClr val="000000"/>
                </a:buClr>
                <a:buSzTx/>
                <a:buFont typeface="Arial"/>
                <a:buNone/>
                <a:tabLst/>
                <a:defRPr/>
              </a:pPr>
              <a:r>
                <a:rPr kumimoji="0" lang="en-US" b="1" i="0" u="none" strike="noStrike" kern="0" cap="none" spc="0" normalizeH="0" baseline="0" noProof="0" dirty="0" err="1">
                  <a:ln>
                    <a:noFill/>
                  </a:ln>
                  <a:solidFill>
                    <a:srgbClr val="000000"/>
                  </a:solidFill>
                  <a:effectLst/>
                  <a:uLnTx/>
                  <a:uFillTx/>
                  <a:latin typeface="Work Sans"/>
                  <a:ea typeface="Work Sans"/>
                  <a:cs typeface="Work Sans"/>
                  <a:sym typeface="Work Sans"/>
                </a:rPr>
                <a:t>Ämne</a:t>
              </a:r>
              <a:r>
                <a:rPr kumimoji="0" lang="en-US" b="1" i="0" u="none" strike="noStrike" kern="0" cap="none" spc="0" normalizeH="0" baseline="0" noProof="0" dirty="0">
                  <a:ln>
                    <a:noFill/>
                  </a:ln>
                  <a:solidFill>
                    <a:srgbClr val="000000"/>
                  </a:solidFill>
                  <a:effectLst/>
                  <a:uLnTx/>
                  <a:uFillTx/>
                  <a:latin typeface="Work Sans"/>
                  <a:ea typeface="Work Sans"/>
                  <a:cs typeface="Work Sans"/>
                  <a:sym typeface="Work Sans"/>
                </a:rPr>
                <a:t>: </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VIKTIGT! information om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ditt</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konto</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på</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ICA</a:t>
              </a:r>
              <a:endParaRPr kumimoji="0" sz="12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grpSp>
        <p:nvGrpSpPr>
          <p:cNvPr id="1376" name="Google Shape;1376;p38"/>
          <p:cNvGrpSpPr/>
          <p:nvPr/>
        </p:nvGrpSpPr>
        <p:grpSpPr>
          <a:xfrm>
            <a:off x="2449857" y="6227661"/>
            <a:ext cx="5271089" cy="2106131"/>
            <a:chOff x="0" y="0"/>
            <a:chExt cx="891290" cy="356126"/>
          </a:xfrm>
        </p:grpSpPr>
        <p:sp>
          <p:nvSpPr>
            <p:cNvPr id="1377" name="Google Shape;1377;p38"/>
            <p:cNvSpPr/>
            <p:nvPr/>
          </p:nvSpPr>
          <p:spPr>
            <a:xfrm>
              <a:off x="0" y="0"/>
              <a:ext cx="891290" cy="356126"/>
            </a:xfrm>
            <a:custGeom>
              <a:avLst/>
              <a:gdLst/>
              <a:ahLst/>
              <a:cxnLst/>
              <a:rect l="l" t="t" r="r" b="b"/>
              <a:pathLst>
                <a:path w="891290" h="356126" extrusionOk="0">
                  <a:moveTo>
                    <a:pt x="891290" y="356126"/>
                  </a:moveTo>
                  <a:lnTo>
                    <a:pt x="0" y="356126"/>
                  </a:lnTo>
                  <a:lnTo>
                    <a:pt x="0" y="0"/>
                  </a:lnTo>
                  <a:lnTo>
                    <a:pt x="891290" y="356126"/>
                  </a:lnTo>
                  <a:close/>
                </a:path>
              </a:pathLst>
            </a:custGeom>
            <a:solidFill>
              <a:srgbClr val="F4F4F4"/>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78" name="Google Shape;1378;p38"/>
            <p:cNvSpPr txBox="1"/>
            <p:nvPr/>
          </p:nvSpPr>
          <p:spPr>
            <a:xfrm>
              <a:off x="0" y="168538"/>
              <a:ext cx="445645" cy="186831"/>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379" name="Google Shape;1379;p38"/>
          <p:cNvSpPr txBox="1"/>
          <p:nvPr/>
        </p:nvSpPr>
        <p:spPr>
          <a:xfrm>
            <a:off x="3133304" y="3171783"/>
            <a:ext cx="9093873" cy="5108771"/>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20"/>
              </a:lnSpc>
              <a:spcBef>
                <a:spcPts val="0"/>
              </a:spcBef>
              <a:spcAft>
                <a:spcPts val="0"/>
              </a:spcAft>
              <a:buClr>
                <a:srgbClr val="000000"/>
              </a:buClr>
              <a:buSzTx/>
              <a:buFont typeface="Arial"/>
              <a:buNone/>
              <a:tabLst/>
              <a:defRPr/>
            </a:pP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Hej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kund</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a:t>
            </a:r>
            <a:endParaRPr kumimoji="0" sz="12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20020"/>
              </a:lnSpc>
              <a:spcBef>
                <a:spcPts val="0"/>
              </a:spcBef>
              <a:spcAft>
                <a:spcPts val="0"/>
              </a:spcAft>
              <a:buClr>
                <a:srgbClr val="000000"/>
              </a:buClr>
              <a:buSzTx/>
              <a:buFont typeface="Arial"/>
              <a:buNone/>
              <a:tabLst/>
              <a:defRPr/>
            </a:pPr>
            <a:endParaRPr kumimoji="0" b="0" i="0" u="none" strike="noStrike" kern="0" cap="none" spc="0" normalizeH="0" baseline="0" noProof="0" dirty="0">
              <a:ln>
                <a:noFill/>
              </a:ln>
              <a:solidFill>
                <a:srgbClr val="000000"/>
              </a:solidFill>
              <a:effectLst/>
              <a:uLnTx/>
              <a:uFillTx/>
              <a:latin typeface="Work Sans"/>
              <a:ea typeface="Work Sans"/>
              <a:cs typeface="Work Sans"/>
              <a:sym typeface="Work Sans"/>
            </a:endParaRPr>
          </a:p>
          <a:p>
            <a:pPr marL="0" marR="0" lvl="0" indent="0" algn="l" defTabSz="914400" rtl="0" eaLnBrk="1" fontAlgn="auto" latinLnBrk="0" hangingPunct="1">
              <a:lnSpc>
                <a:spcPct val="120020"/>
              </a:lnSpc>
              <a:spcBef>
                <a:spcPts val="0"/>
              </a:spcBef>
              <a:spcAft>
                <a:spcPts val="0"/>
              </a:spcAft>
              <a:buClr>
                <a:srgbClr val="000000"/>
              </a:buClr>
              <a:buSzTx/>
              <a:buFont typeface="Arial"/>
              <a:buNone/>
              <a:tabLst/>
              <a:defRPr/>
            </a:pP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Vi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har</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upptäckt</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problem med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ditt</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ICA-</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kort</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För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att</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fortsätta</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handla</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och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få</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bonuspoäng</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måste</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du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bekräfta</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din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uppgifter</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inom</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a:t>
            </a:r>
            <a:r>
              <a:rPr kumimoji="0" lang="en-US" b="1" i="0" u="none" strike="noStrike" kern="0" cap="none" spc="0" normalizeH="0" baseline="0" noProof="0" dirty="0">
                <a:ln>
                  <a:noFill/>
                </a:ln>
                <a:solidFill>
                  <a:srgbClr val="000000"/>
                </a:solidFill>
                <a:effectLst/>
                <a:uLnTx/>
                <a:uFillTx/>
                <a:latin typeface="Work Sans"/>
                <a:ea typeface="Work Sans"/>
                <a:cs typeface="Work Sans"/>
                <a:sym typeface="Work Sans"/>
              </a:rPr>
              <a:t>24 </a:t>
            </a:r>
            <a:r>
              <a:rPr kumimoji="0" lang="en-US" b="1" i="0" u="none" strike="noStrike" kern="0" cap="none" spc="0" normalizeH="0" baseline="0" noProof="0" dirty="0" err="1">
                <a:ln>
                  <a:noFill/>
                </a:ln>
                <a:solidFill>
                  <a:srgbClr val="000000"/>
                </a:solidFill>
                <a:effectLst/>
                <a:uLnTx/>
                <a:uFillTx/>
                <a:latin typeface="Work Sans"/>
                <a:ea typeface="Work Sans"/>
                <a:cs typeface="Work Sans"/>
                <a:sym typeface="Work Sans"/>
              </a:rPr>
              <a:t>timmar</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a:t>
            </a:r>
            <a:endParaRPr kumimoji="0" sz="12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20020"/>
              </a:lnSpc>
              <a:spcBef>
                <a:spcPts val="0"/>
              </a:spcBef>
              <a:spcAft>
                <a:spcPts val="0"/>
              </a:spcAft>
              <a:buClr>
                <a:srgbClr val="000000"/>
              </a:buClr>
              <a:buSzTx/>
              <a:buFont typeface="Arial"/>
              <a:buNone/>
              <a:tabLst/>
              <a:defRPr/>
            </a:pPr>
            <a:endParaRPr kumimoji="0" b="0" i="0" u="none" strike="noStrike" kern="0" cap="none" spc="0" normalizeH="0" baseline="0" noProof="0" dirty="0">
              <a:ln>
                <a:noFill/>
              </a:ln>
              <a:solidFill>
                <a:srgbClr val="000000"/>
              </a:solidFill>
              <a:effectLst/>
              <a:uLnTx/>
              <a:uFillTx/>
              <a:latin typeface="Work Sans"/>
              <a:ea typeface="Work Sans"/>
              <a:cs typeface="Work Sans"/>
              <a:sym typeface="Work Sans"/>
            </a:endParaRPr>
          </a:p>
          <a:p>
            <a:pPr marL="0" marR="0" lvl="0" indent="0" algn="l" defTabSz="914400" rtl="0" eaLnBrk="1" fontAlgn="auto" latinLnBrk="0" hangingPunct="1">
              <a:lnSpc>
                <a:spcPct val="120020"/>
              </a:lnSpc>
              <a:spcBef>
                <a:spcPts val="0"/>
              </a:spcBef>
              <a:spcAft>
                <a:spcPts val="0"/>
              </a:spcAft>
              <a:buClr>
                <a:srgbClr val="000000"/>
              </a:buClr>
              <a:buSzTx/>
              <a:buFont typeface="Arial"/>
              <a:buNone/>
              <a:tabLst/>
              <a:defRPr/>
            </a:pP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Klika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på</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vår</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hemisda</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för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att</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uppdatera</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 </a:t>
            </a:r>
            <a:r>
              <a:rPr kumimoji="0" lang="en-US" b="0" i="0" u="sng" strike="noStrike" kern="0" cap="none" spc="0" normalizeH="0" baseline="0" noProof="0" dirty="0">
                <a:ln>
                  <a:noFill/>
                </a:ln>
                <a:solidFill>
                  <a:srgbClr val="67B9E8"/>
                </a:solidFill>
                <a:effectLst/>
                <a:uLnTx/>
                <a:uFillTx/>
                <a:latin typeface="Work Sans"/>
                <a:ea typeface="Work Sans"/>
                <a:cs typeface="Work Sans"/>
                <a:sym typeface="Work Sans"/>
              </a:rPr>
              <a:t>www.ica-supertrygg.info/bonus</a:t>
            </a:r>
            <a:endParaRPr kumimoji="0" sz="12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20020"/>
              </a:lnSpc>
              <a:spcBef>
                <a:spcPts val="0"/>
              </a:spcBef>
              <a:spcAft>
                <a:spcPts val="0"/>
              </a:spcAft>
              <a:buClr>
                <a:srgbClr val="000000"/>
              </a:buClr>
              <a:buSzTx/>
              <a:buFont typeface="Arial"/>
              <a:buNone/>
              <a:tabLst/>
              <a:defRPr/>
            </a:pPr>
            <a:endParaRPr kumimoji="0" b="0" i="0" u="sng" strike="noStrike" kern="0" cap="none" spc="0" normalizeH="0" baseline="0" noProof="0" dirty="0">
              <a:ln>
                <a:noFill/>
              </a:ln>
              <a:solidFill>
                <a:srgbClr val="67B9E8"/>
              </a:solidFill>
              <a:effectLst/>
              <a:uLnTx/>
              <a:uFillTx/>
              <a:latin typeface="Work Sans"/>
              <a:ea typeface="Work Sans"/>
              <a:cs typeface="Work Sans"/>
              <a:sym typeface="Work Sans"/>
            </a:endParaRPr>
          </a:p>
          <a:p>
            <a:pPr marL="0" marR="0" lvl="0" indent="0" algn="l" defTabSz="914400" rtl="0" eaLnBrk="1" fontAlgn="auto" latinLnBrk="0" hangingPunct="1">
              <a:lnSpc>
                <a:spcPct val="120020"/>
              </a:lnSpc>
              <a:spcBef>
                <a:spcPts val="0"/>
              </a:spcBef>
              <a:spcAft>
                <a:spcPts val="0"/>
              </a:spcAft>
              <a:buClr>
                <a:srgbClr val="000000"/>
              </a:buClr>
              <a:buSzTx/>
              <a:buFont typeface="Arial"/>
              <a:buNone/>
              <a:tabLst/>
              <a:defRPr/>
            </a:pP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Eller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ladda</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ned</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dokumentet</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till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höger</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Vi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behöver</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följande</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information:</a:t>
            </a:r>
            <a:endParaRPr kumimoji="0" sz="1200" b="0" i="0" u="none" strike="noStrike" kern="0" cap="none" spc="0" normalizeH="0" baseline="0" noProof="0" dirty="0">
              <a:ln>
                <a:noFill/>
              </a:ln>
              <a:solidFill>
                <a:srgbClr val="000000"/>
              </a:solidFill>
              <a:effectLst/>
              <a:uLnTx/>
              <a:uFillTx/>
              <a:latin typeface="Arial"/>
              <a:ea typeface="+mn-ea"/>
              <a:cs typeface="Arial"/>
              <a:sym typeface="Arial"/>
            </a:endParaRPr>
          </a:p>
          <a:p>
            <a:pPr marL="417516" marR="0" lvl="1" indent="-208758" algn="l" defTabSz="914400" rtl="0" eaLnBrk="1" fontAlgn="auto" latinLnBrk="0" hangingPunct="1">
              <a:lnSpc>
                <a:spcPct val="120020"/>
              </a:lnSpc>
              <a:spcBef>
                <a:spcPts val="0"/>
              </a:spcBef>
              <a:spcAft>
                <a:spcPts val="0"/>
              </a:spcAft>
              <a:buClr>
                <a:srgbClr val="000000"/>
              </a:buClr>
              <a:buSzPts val="1933"/>
              <a:buFont typeface="Arial"/>
              <a:buChar char="•"/>
              <a:tabLst/>
              <a:defRPr/>
            </a:pP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Personnumer</a:t>
            </a:r>
            <a:endParaRPr kumimoji="0" b="0" i="0" u="none" strike="noStrike" kern="0" cap="none" spc="0" normalizeH="0" baseline="0" noProof="0" dirty="0">
              <a:ln>
                <a:noFill/>
              </a:ln>
              <a:solidFill>
                <a:srgbClr val="000000"/>
              </a:solidFill>
              <a:effectLst/>
              <a:uLnTx/>
              <a:uFillTx/>
              <a:latin typeface="Work Sans"/>
              <a:ea typeface="Work Sans"/>
              <a:cs typeface="Work Sans"/>
              <a:sym typeface="Work Sans"/>
            </a:endParaRPr>
          </a:p>
          <a:p>
            <a:pPr marL="417516" marR="0" lvl="1" indent="-208758" algn="l" defTabSz="914400" rtl="0" eaLnBrk="1" fontAlgn="auto" latinLnBrk="0" hangingPunct="1">
              <a:lnSpc>
                <a:spcPct val="120020"/>
              </a:lnSpc>
              <a:spcBef>
                <a:spcPts val="0"/>
              </a:spcBef>
              <a:spcAft>
                <a:spcPts val="0"/>
              </a:spcAft>
              <a:buClr>
                <a:srgbClr val="000000"/>
              </a:buClr>
              <a:buSzPts val="1933"/>
              <a:buFont typeface="Arial"/>
              <a:buChar char="•"/>
              <a:tabLst/>
              <a:defRPr/>
            </a:pP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Kortnummer</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 PIN-</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kod</a:t>
            </a:r>
            <a:endParaRPr kumimoji="0" sz="12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20020"/>
              </a:lnSpc>
              <a:spcBef>
                <a:spcPts val="0"/>
              </a:spcBef>
              <a:spcAft>
                <a:spcPts val="0"/>
              </a:spcAft>
              <a:buClr>
                <a:srgbClr val="000000"/>
              </a:buClr>
              <a:buSzTx/>
              <a:buFont typeface="Arial"/>
              <a:buNone/>
              <a:tabLst/>
              <a:defRPr/>
            </a:pPr>
            <a:endParaRPr kumimoji="0" b="0" i="0" u="none" strike="noStrike" kern="0" cap="none" spc="0" normalizeH="0" baseline="0" noProof="0" dirty="0">
              <a:ln>
                <a:noFill/>
              </a:ln>
              <a:solidFill>
                <a:srgbClr val="000000"/>
              </a:solidFill>
              <a:effectLst/>
              <a:uLnTx/>
              <a:uFillTx/>
              <a:latin typeface="Work Sans"/>
              <a:ea typeface="Work Sans"/>
              <a:cs typeface="Work Sans"/>
              <a:sym typeface="Work Sans"/>
            </a:endParaRPr>
          </a:p>
          <a:p>
            <a:pPr marL="0" marR="0" lvl="0" indent="0" algn="l" defTabSz="914400" rtl="0" eaLnBrk="1" fontAlgn="auto" latinLnBrk="0" hangingPunct="1">
              <a:lnSpc>
                <a:spcPct val="120020"/>
              </a:lnSpc>
              <a:spcBef>
                <a:spcPts val="0"/>
              </a:spcBef>
              <a:spcAft>
                <a:spcPts val="0"/>
              </a:spcAft>
              <a:buClr>
                <a:srgbClr val="000000"/>
              </a:buClr>
              <a:buSzTx/>
              <a:buFont typeface="Arial"/>
              <a:buNone/>
              <a:tabLst/>
              <a:defRPr/>
            </a:pP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Om du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inte</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gör</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detta</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kommer</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ditt</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ICA-</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kort</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att</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a:t>
            </a:r>
            <a:r>
              <a:rPr kumimoji="0" lang="en-US" b="1" i="0" u="none" strike="noStrike" kern="0" cap="none" spc="0" normalizeH="0" baseline="0" noProof="0" dirty="0" err="1">
                <a:ln>
                  <a:noFill/>
                </a:ln>
                <a:solidFill>
                  <a:srgbClr val="000000"/>
                </a:solidFill>
                <a:effectLst/>
                <a:uLnTx/>
                <a:uFillTx/>
                <a:latin typeface="Work Sans"/>
                <a:ea typeface="Work Sans"/>
                <a:cs typeface="Work Sans"/>
                <a:sym typeface="Work Sans"/>
              </a:rPr>
              <a:t>stängas</a:t>
            </a:r>
            <a:r>
              <a:rPr kumimoji="0" lang="en-US" b="1" i="0" u="none" strike="noStrike" kern="0" cap="none" spc="0" normalizeH="0" baseline="0" noProof="0" dirty="0">
                <a:ln>
                  <a:noFill/>
                </a:ln>
                <a:solidFill>
                  <a:srgbClr val="000000"/>
                </a:solidFill>
                <a:effectLst/>
                <a:uLnTx/>
                <a:uFillTx/>
                <a:latin typeface="Work Sans"/>
                <a:ea typeface="Work Sans"/>
                <a:cs typeface="Work Sans"/>
                <a:sym typeface="Work Sans"/>
              </a:rPr>
              <a:t> permanent</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och du mister ala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dina</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bonuspengar</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a:t>
            </a:r>
            <a:endParaRPr kumimoji="0" sz="12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20020"/>
              </a:lnSpc>
              <a:spcBef>
                <a:spcPts val="0"/>
              </a:spcBef>
              <a:spcAft>
                <a:spcPts val="0"/>
              </a:spcAft>
              <a:buClr>
                <a:srgbClr val="000000"/>
              </a:buClr>
              <a:buSzTx/>
              <a:buFont typeface="Arial"/>
              <a:buNone/>
              <a:tabLst/>
              <a:defRPr/>
            </a:pPr>
            <a:endParaRPr kumimoji="0" b="0" i="0" u="none" strike="noStrike" kern="0" cap="none" spc="0" normalizeH="0" baseline="0" noProof="0" dirty="0">
              <a:ln>
                <a:noFill/>
              </a:ln>
              <a:solidFill>
                <a:srgbClr val="000000"/>
              </a:solidFill>
              <a:effectLst/>
              <a:uLnTx/>
              <a:uFillTx/>
              <a:latin typeface="Work Sans"/>
              <a:ea typeface="Work Sans"/>
              <a:cs typeface="Work Sans"/>
              <a:sym typeface="Work Sans"/>
            </a:endParaRPr>
          </a:p>
          <a:p>
            <a:pPr marL="0" marR="0" lvl="0" indent="0" algn="l" defTabSz="914400" rtl="0" eaLnBrk="1" fontAlgn="auto" latinLnBrk="0" hangingPunct="1">
              <a:lnSpc>
                <a:spcPct val="120020"/>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Vänligen</a:t>
            </a:r>
            <a:r>
              <a:rPr kumimoji="0" lang="en-US" b="0" i="0" u="none" strike="noStrike" kern="0" cap="none" spc="0" normalizeH="0" baseline="0" noProof="0" dirty="0">
                <a:ln>
                  <a:noFill/>
                </a:ln>
                <a:solidFill>
                  <a:srgbClr val="000000"/>
                </a:solidFill>
                <a:effectLst/>
                <a:uLnTx/>
                <a:uFillTx/>
                <a:latin typeface="Work Sans"/>
                <a:ea typeface="Work Sans"/>
                <a:cs typeface="Work Sans"/>
                <a:sym typeface="Work Sans"/>
              </a:rPr>
              <a:t>, ICA </a:t>
            </a:r>
            <a:r>
              <a:rPr kumimoji="0" lang="en-US" b="0" i="0" u="none" strike="noStrike" kern="0" cap="none" spc="0" normalizeH="0" baseline="0" noProof="0" dirty="0" err="1">
                <a:ln>
                  <a:noFill/>
                </a:ln>
                <a:solidFill>
                  <a:srgbClr val="000000"/>
                </a:solidFill>
                <a:effectLst/>
                <a:uLnTx/>
                <a:uFillTx/>
                <a:latin typeface="Work Sans"/>
                <a:ea typeface="Work Sans"/>
                <a:cs typeface="Work Sans"/>
                <a:sym typeface="Work Sans"/>
              </a:rPr>
              <a:t>Säkerhetsteamet</a:t>
            </a:r>
            <a:endParaRPr kumimoji="0" sz="12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nvGrpSpPr>
          <p:cNvPr id="1380" name="Google Shape;1380;p38"/>
          <p:cNvGrpSpPr/>
          <p:nvPr/>
        </p:nvGrpSpPr>
        <p:grpSpPr>
          <a:xfrm>
            <a:off x="12743952" y="4134919"/>
            <a:ext cx="2561407" cy="3482996"/>
            <a:chOff x="0" y="-46381"/>
            <a:chExt cx="3415209" cy="4643996"/>
          </a:xfrm>
        </p:grpSpPr>
        <p:grpSp>
          <p:nvGrpSpPr>
            <p:cNvPr id="1381" name="Google Shape;1381;p38"/>
            <p:cNvGrpSpPr/>
            <p:nvPr/>
          </p:nvGrpSpPr>
          <p:grpSpPr>
            <a:xfrm>
              <a:off x="427290" y="572302"/>
              <a:ext cx="2483297" cy="3955216"/>
              <a:chOff x="0" y="-9525"/>
              <a:chExt cx="507309" cy="808005"/>
            </a:xfrm>
          </p:grpSpPr>
          <p:sp>
            <p:nvSpPr>
              <p:cNvPr id="1382" name="Google Shape;1382;p38"/>
              <p:cNvSpPr/>
              <p:nvPr/>
            </p:nvSpPr>
            <p:spPr>
              <a:xfrm>
                <a:off x="0" y="0"/>
                <a:ext cx="507309" cy="798480"/>
              </a:xfrm>
              <a:custGeom>
                <a:avLst/>
                <a:gdLst/>
                <a:ahLst/>
                <a:cxnLst/>
                <a:rect l="l" t="t" r="r" b="b"/>
                <a:pathLst>
                  <a:path w="507309" h="798480" extrusionOk="0">
                    <a:moveTo>
                      <a:pt x="0" y="0"/>
                    </a:moveTo>
                    <a:lnTo>
                      <a:pt x="507309" y="0"/>
                    </a:lnTo>
                    <a:lnTo>
                      <a:pt x="507309" y="798480"/>
                    </a:lnTo>
                    <a:lnTo>
                      <a:pt x="0" y="798480"/>
                    </a:lnTo>
                    <a:close/>
                  </a:path>
                </a:pathLst>
              </a:custGeom>
              <a:solidFill>
                <a:srgbClr val="D3AABE"/>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83" name="Google Shape;1383;p38"/>
              <p:cNvSpPr txBox="1"/>
              <p:nvPr/>
            </p:nvSpPr>
            <p:spPr>
              <a:xfrm>
                <a:off x="0" y="-9525"/>
                <a:ext cx="507309" cy="808005"/>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1384" name="Google Shape;1384;p38"/>
            <p:cNvGrpSpPr/>
            <p:nvPr/>
          </p:nvGrpSpPr>
          <p:grpSpPr>
            <a:xfrm>
              <a:off x="1668939" y="1062977"/>
              <a:ext cx="1712236" cy="3464541"/>
              <a:chOff x="0" y="-9525"/>
              <a:chExt cx="349790" cy="707766"/>
            </a:xfrm>
          </p:grpSpPr>
          <p:sp>
            <p:nvSpPr>
              <p:cNvPr id="1385" name="Google Shape;1385;p38"/>
              <p:cNvSpPr/>
              <p:nvPr/>
            </p:nvSpPr>
            <p:spPr>
              <a:xfrm>
                <a:off x="0" y="0"/>
                <a:ext cx="349790" cy="698241"/>
              </a:xfrm>
              <a:custGeom>
                <a:avLst/>
                <a:gdLst/>
                <a:ahLst/>
                <a:cxnLst/>
                <a:rect l="l" t="t" r="r" b="b"/>
                <a:pathLst>
                  <a:path w="349790" h="698241" extrusionOk="0">
                    <a:moveTo>
                      <a:pt x="0" y="0"/>
                    </a:moveTo>
                    <a:lnTo>
                      <a:pt x="349790" y="0"/>
                    </a:lnTo>
                    <a:lnTo>
                      <a:pt x="349790" y="698241"/>
                    </a:lnTo>
                    <a:lnTo>
                      <a:pt x="0" y="698241"/>
                    </a:lnTo>
                    <a:close/>
                  </a:path>
                </a:pathLst>
              </a:custGeom>
              <a:solidFill>
                <a:srgbClr val="D3AABE"/>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86" name="Google Shape;1386;p38"/>
              <p:cNvSpPr txBox="1"/>
              <p:nvPr/>
            </p:nvSpPr>
            <p:spPr>
              <a:xfrm>
                <a:off x="0" y="-9525"/>
                <a:ext cx="349790" cy="707766"/>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387" name="Google Shape;1387;p38"/>
            <p:cNvSpPr/>
            <p:nvPr/>
          </p:nvSpPr>
          <p:spPr>
            <a:xfrm>
              <a:off x="309917" y="550433"/>
              <a:ext cx="3105292" cy="4047182"/>
            </a:xfrm>
            <a:custGeom>
              <a:avLst/>
              <a:gdLst/>
              <a:ahLst/>
              <a:cxnLst/>
              <a:rect l="l" t="t" r="r" b="b"/>
              <a:pathLst>
                <a:path w="3105292" h="4047182" extrusionOk="0">
                  <a:moveTo>
                    <a:pt x="0" y="0"/>
                  </a:moveTo>
                  <a:lnTo>
                    <a:pt x="3105293" y="0"/>
                  </a:lnTo>
                  <a:lnTo>
                    <a:pt x="3105293" y="4047182"/>
                  </a:lnTo>
                  <a:lnTo>
                    <a:pt x="0" y="4047182"/>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1388" name="Google Shape;1388;p38"/>
            <p:cNvGrpSpPr/>
            <p:nvPr/>
          </p:nvGrpSpPr>
          <p:grpSpPr>
            <a:xfrm>
              <a:off x="817045" y="1212725"/>
              <a:ext cx="2093543" cy="2942727"/>
              <a:chOff x="0" y="-9525"/>
              <a:chExt cx="427687" cy="601165"/>
            </a:xfrm>
          </p:grpSpPr>
          <p:sp>
            <p:nvSpPr>
              <p:cNvPr id="1389" name="Google Shape;1389;p38"/>
              <p:cNvSpPr/>
              <p:nvPr/>
            </p:nvSpPr>
            <p:spPr>
              <a:xfrm>
                <a:off x="0" y="0"/>
                <a:ext cx="427687" cy="591640"/>
              </a:xfrm>
              <a:custGeom>
                <a:avLst/>
                <a:gdLst/>
                <a:ahLst/>
                <a:cxnLst/>
                <a:rect l="l" t="t" r="r" b="b"/>
                <a:pathLst>
                  <a:path w="427687" h="591640" extrusionOk="0">
                    <a:moveTo>
                      <a:pt x="0" y="0"/>
                    </a:moveTo>
                    <a:lnTo>
                      <a:pt x="427687" y="0"/>
                    </a:lnTo>
                    <a:lnTo>
                      <a:pt x="427687" y="591640"/>
                    </a:lnTo>
                    <a:lnTo>
                      <a:pt x="0" y="591640"/>
                    </a:lnTo>
                    <a:close/>
                  </a:path>
                </a:pathLst>
              </a:custGeom>
              <a:solidFill>
                <a:srgbClr val="D3AABE"/>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90" name="Google Shape;1390;p38"/>
              <p:cNvSpPr txBox="1"/>
              <p:nvPr/>
            </p:nvSpPr>
            <p:spPr>
              <a:xfrm>
                <a:off x="0" y="-9525"/>
                <a:ext cx="427687" cy="601165"/>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1391" name="Google Shape;1391;p38"/>
            <p:cNvGrpSpPr/>
            <p:nvPr/>
          </p:nvGrpSpPr>
          <p:grpSpPr>
            <a:xfrm rot="2700000">
              <a:off x="418116" y="-52421"/>
              <a:ext cx="570683" cy="1418997"/>
              <a:chOff x="0" y="-9525"/>
              <a:chExt cx="82873" cy="206062"/>
            </a:xfrm>
          </p:grpSpPr>
          <p:sp>
            <p:nvSpPr>
              <p:cNvPr id="1392" name="Google Shape;1392;p38"/>
              <p:cNvSpPr/>
              <p:nvPr/>
            </p:nvSpPr>
            <p:spPr>
              <a:xfrm>
                <a:off x="0" y="0"/>
                <a:ext cx="82873" cy="196537"/>
              </a:xfrm>
              <a:custGeom>
                <a:avLst/>
                <a:gdLst/>
                <a:ahLst/>
                <a:cxnLst/>
                <a:rect l="l" t="t" r="r" b="b"/>
                <a:pathLst>
                  <a:path w="82873" h="196537" extrusionOk="0">
                    <a:moveTo>
                      <a:pt x="41436" y="0"/>
                    </a:moveTo>
                    <a:lnTo>
                      <a:pt x="41436" y="0"/>
                    </a:lnTo>
                    <a:cubicBezTo>
                      <a:pt x="52426" y="0"/>
                      <a:pt x="62965" y="4366"/>
                      <a:pt x="70736" y="12136"/>
                    </a:cubicBezTo>
                    <a:cubicBezTo>
                      <a:pt x="78507" y="19907"/>
                      <a:pt x="82873" y="30447"/>
                      <a:pt x="82873" y="41436"/>
                    </a:cubicBezTo>
                    <a:lnTo>
                      <a:pt x="82873" y="155101"/>
                    </a:lnTo>
                    <a:cubicBezTo>
                      <a:pt x="82873" y="166090"/>
                      <a:pt x="78507" y="176630"/>
                      <a:pt x="70736" y="184401"/>
                    </a:cubicBezTo>
                    <a:cubicBezTo>
                      <a:pt x="62965" y="192171"/>
                      <a:pt x="52426" y="196537"/>
                      <a:pt x="41436" y="196537"/>
                    </a:cubicBezTo>
                    <a:lnTo>
                      <a:pt x="41436" y="196537"/>
                    </a:lnTo>
                    <a:cubicBezTo>
                      <a:pt x="18552" y="196537"/>
                      <a:pt x="0" y="177985"/>
                      <a:pt x="0" y="155101"/>
                    </a:cubicBezTo>
                    <a:lnTo>
                      <a:pt x="0" y="41436"/>
                    </a:lnTo>
                    <a:cubicBezTo>
                      <a:pt x="0" y="18552"/>
                      <a:pt x="18552" y="0"/>
                      <a:pt x="41436" y="0"/>
                    </a:cubicBezTo>
                    <a:close/>
                  </a:path>
                </a:pathLst>
              </a:custGeom>
              <a:solidFill>
                <a:srgbClr val="D3AABE"/>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93" name="Google Shape;1393;p38"/>
              <p:cNvSpPr txBox="1"/>
              <p:nvPr/>
            </p:nvSpPr>
            <p:spPr>
              <a:xfrm>
                <a:off x="0" y="-9525"/>
                <a:ext cx="82873" cy="206062"/>
              </a:xfrm>
              <a:prstGeom prst="rect">
                <a:avLst/>
              </a:prstGeom>
              <a:noFill/>
              <a:ln>
                <a:noFill/>
              </a:ln>
            </p:spPr>
            <p:txBody>
              <a:bodyPr spcFirstLastPara="1" wrap="square" lIns="71450" tIns="71450" rIns="71450" bIns="7145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394" name="Google Shape;1394;p38"/>
            <p:cNvSpPr/>
            <p:nvPr/>
          </p:nvSpPr>
          <p:spPr>
            <a:xfrm flipH="1">
              <a:off x="0" y="59369"/>
              <a:ext cx="1360536" cy="1301167"/>
            </a:xfrm>
            <a:custGeom>
              <a:avLst/>
              <a:gdLst/>
              <a:ahLst/>
              <a:cxnLst/>
              <a:rect l="l" t="t" r="r" b="b"/>
              <a:pathLst>
                <a:path w="1360536" h="1301167" extrusionOk="0">
                  <a:moveTo>
                    <a:pt x="1360536" y="0"/>
                  </a:moveTo>
                  <a:lnTo>
                    <a:pt x="0" y="0"/>
                  </a:lnTo>
                  <a:lnTo>
                    <a:pt x="0" y="1301167"/>
                  </a:lnTo>
                  <a:lnTo>
                    <a:pt x="1360536" y="1301167"/>
                  </a:lnTo>
                  <a:lnTo>
                    <a:pt x="1360536"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95" name="Google Shape;1395;p38"/>
            <p:cNvSpPr txBox="1"/>
            <p:nvPr/>
          </p:nvSpPr>
          <p:spPr>
            <a:xfrm>
              <a:off x="502339" y="1882334"/>
              <a:ext cx="2722953" cy="1354804"/>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6"/>
                </a:lnSpc>
                <a:spcBef>
                  <a:spcPts val="0"/>
                </a:spcBef>
                <a:spcAft>
                  <a:spcPts val="0"/>
                </a:spcAft>
                <a:buClr>
                  <a:srgbClr val="000000"/>
                </a:buClr>
                <a:buSzTx/>
                <a:buFont typeface="Arial"/>
                <a:buNone/>
                <a:tabLst/>
                <a:defRPr/>
              </a:pPr>
              <a:r>
                <a:rPr kumimoji="0" lang="en-US" sz="3279" b="1" i="0" u="none" strike="noStrike" kern="0" cap="none" spc="0" normalizeH="0" baseline="0" noProof="0">
                  <a:ln>
                    <a:noFill/>
                  </a:ln>
                  <a:solidFill>
                    <a:srgbClr val="682241"/>
                  </a:solidFill>
                  <a:effectLst/>
                  <a:uLnTx/>
                  <a:uFillTx/>
                  <a:latin typeface="Arimo"/>
                  <a:ea typeface="Arimo"/>
                  <a:cs typeface="Arimo"/>
                  <a:sym typeface="Arimo"/>
                </a:rPr>
                <a:t>Hemligt dokument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396" name="Google Shape;1396;p38"/>
          <p:cNvSpPr txBox="1"/>
          <p:nvPr/>
        </p:nvSpPr>
        <p:spPr>
          <a:xfrm>
            <a:off x="4571274" y="1618224"/>
            <a:ext cx="8292060" cy="608122"/>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1" i="0" u="none" strike="noStrike" kern="0" cap="none" spc="0" normalizeH="0" baseline="0" noProof="0" dirty="0">
                <a:ln>
                  <a:noFill/>
                </a:ln>
                <a:solidFill>
                  <a:srgbClr val="682241"/>
                </a:solidFill>
                <a:effectLst/>
                <a:uLnTx/>
                <a:uFillTx/>
                <a:latin typeface="Work Sans"/>
                <a:ea typeface="Work Sans"/>
                <a:cs typeface="Work Sans"/>
                <a:sym typeface="Work Sans"/>
              </a:rPr>
              <a:t>PHISHING </a:t>
            </a:r>
            <a:r>
              <a:rPr kumimoji="0" lang="en-US" sz="4351" b="0" i="0" u="none" strike="noStrike" kern="0" cap="none" spc="0" normalizeH="0" baseline="0" noProof="0" dirty="0">
                <a:ln>
                  <a:noFill/>
                </a:ln>
                <a:solidFill>
                  <a:srgbClr val="682241"/>
                </a:solidFill>
                <a:effectLst/>
                <a:uLnTx/>
                <a:uFillTx/>
                <a:latin typeface="Work Sans"/>
                <a:ea typeface="Work Sans"/>
                <a:cs typeface="Work Sans"/>
                <a:sym typeface="Work Sans"/>
              </a:rPr>
              <a:t>– FISKA UPPGIFTER</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397" name="Google Shape;1397;p38"/>
          <p:cNvSpPr/>
          <p:nvPr/>
        </p:nvSpPr>
        <p:spPr>
          <a:xfrm>
            <a:off x="12825953" y="1495021"/>
            <a:ext cx="928154" cy="858183"/>
          </a:xfrm>
          <a:custGeom>
            <a:avLst/>
            <a:gdLst/>
            <a:ahLst/>
            <a:cxnLst/>
            <a:rect l="l" t="t" r="r" b="b"/>
            <a:pathLst>
              <a:path w="928154" h="858183" extrusionOk="0">
                <a:moveTo>
                  <a:pt x="0" y="0"/>
                </a:moveTo>
                <a:lnTo>
                  <a:pt x="928154" y="0"/>
                </a:lnTo>
                <a:lnTo>
                  <a:pt x="928154" y="858183"/>
                </a:lnTo>
                <a:lnTo>
                  <a:pt x="0" y="858183"/>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398" name="Google Shape;1398;p38"/>
          <p:cNvSpPr/>
          <p:nvPr/>
        </p:nvSpPr>
        <p:spPr>
          <a:xfrm>
            <a:off x="14676748" y="6924859"/>
            <a:ext cx="481591" cy="590530"/>
          </a:xfrm>
          <a:custGeom>
            <a:avLst/>
            <a:gdLst/>
            <a:ahLst/>
            <a:cxnLst/>
            <a:rect l="l" t="t" r="r" b="b"/>
            <a:pathLst>
              <a:path w="481591" h="590530" extrusionOk="0">
                <a:moveTo>
                  <a:pt x="0" y="0"/>
                </a:moveTo>
                <a:lnTo>
                  <a:pt x="481591" y="0"/>
                </a:lnTo>
                <a:lnTo>
                  <a:pt x="481591" y="590530"/>
                </a:lnTo>
                <a:lnTo>
                  <a:pt x="0" y="590530"/>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99" name="Google Shape;1399;p38"/>
          <p:cNvSpPr/>
          <p:nvPr/>
        </p:nvSpPr>
        <p:spPr>
          <a:xfrm rot="788228">
            <a:off x="16119399" y="2190177"/>
            <a:ext cx="1197513" cy="1354599"/>
          </a:xfrm>
          <a:custGeom>
            <a:avLst/>
            <a:gdLst/>
            <a:ahLst/>
            <a:cxnLst/>
            <a:rect l="l" t="t" r="r" b="b"/>
            <a:pathLst>
              <a:path w="1197513" h="1354599" extrusionOk="0">
                <a:moveTo>
                  <a:pt x="0" y="0"/>
                </a:moveTo>
                <a:lnTo>
                  <a:pt x="1197513" y="0"/>
                </a:lnTo>
                <a:lnTo>
                  <a:pt x="1197513" y="1354598"/>
                </a:lnTo>
                <a:lnTo>
                  <a:pt x="0" y="1354598"/>
                </a:lnTo>
                <a:lnTo>
                  <a:pt x="0" y="0"/>
                </a:lnTo>
                <a:close/>
              </a:path>
            </a:pathLst>
          </a:custGeom>
          <a:blipFill rotWithShape="1">
            <a:blip r:embed="rId1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400" name="Google Shape;1400;p38"/>
          <p:cNvSpPr/>
          <p:nvPr/>
        </p:nvSpPr>
        <p:spPr>
          <a:xfrm rot="800124">
            <a:off x="804363" y="7173095"/>
            <a:ext cx="1478020" cy="1624964"/>
          </a:xfrm>
          <a:custGeom>
            <a:avLst/>
            <a:gdLst/>
            <a:ahLst/>
            <a:cxnLst/>
            <a:rect l="l" t="t" r="r" b="b"/>
            <a:pathLst>
              <a:path w="1478020" h="1624964" extrusionOk="0">
                <a:moveTo>
                  <a:pt x="0" y="0"/>
                </a:moveTo>
                <a:lnTo>
                  <a:pt x="1478021" y="0"/>
                </a:lnTo>
                <a:lnTo>
                  <a:pt x="1478021" y="1624963"/>
                </a:lnTo>
                <a:lnTo>
                  <a:pt x="0" y="1624963"/>
                </a:lnTo>
                <a:lnTo>
                  <a:pt x="0" y="0"/>
                </a:lnTo>
                <a:close/>
              </a:path>
            </a:pathLst>
          </a:custGeom>
          <a:blipFill rotWithShape="1">
            <a:blip r:embed="rId11"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401" name="Google Shape;1401;p38"/>
          <p:cNvSpPr/>
          <p:nvPr/>
        </p:nvSpPr>
        <p:spPr>
          <a:xfrm rot="433150">
            <a:off x="17179970" y="1973860"/>
            <a:ext cx="903263" cy="800679"/>
          </a:xfrm>
          <a:custGeom>
            <a:avLst/>
            <a:gdLst/>
            <a:ahLst/>
            <a:cxnLst/>
            <a:rect l="l" t="t" r="r" b="b"/>
            <a:pathLst>
              <a:path w="903263" h="800679" extrusionOk="0">
                <a:moveTo>
                  <a:pt x="0" y="0"/>
                </a:moveTo>
                <a:lnTo>
                  <a:pt x="903263" y="0"/>
                </a:lnTo>
                <a:lnTo>
                  <a:pt x="903263" y="800679"/>
                </a:lnTo>
                <a:lnTo>
                  <a:pt x="0" y="800679"/>
                </a:lnTo>
                <a:lnTo>
                  <a:pt x="0" y="0"/>
                </a:lnTo>
                <a:close/>
              </a:path>
            </a:pathLst>
          </a:custGeom>
          <a:blipFill rotWithShape="1">
            <a:blip r:embed="rId12"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402" name="Google Shape;1402;p38"/>
          <p:cNvSpPr/>
          <p:nvPr/>
        </p:nvSpPr>
        <p:spPr>
          <a:xfrm rot="-1940235">
            <a:off x="320821" y="8196815"/>
            <a:ext cx="1125647" cy="1158284"/>
          </a:xfrm>
          <a:custGeom>
            <a:avLst/>
            <a:gdLst/>
            <a:ahLst/>
            <a:cxnLst/>
            <a:rect l="l" t="t" r="r" b="b"/>
            <a:pathLst>
              <a:path w="1125647" h="1158284" extrusionOk="0">
                <a:moveTo>
                  <a:pt x="0" y="0"/>
                </a:moveTo>
                <a:lnTo>
                  <a:pt x="1125647" y="0"/>
                </a:lnTo>
                <a:lnTo>
                  <a:pt x="1125647" y="1158284"/>
                </a:lnTo>
                <a:lnTo>
                  <a:pt x="0" y="1158284"/>
                </a:lnTo>
                <a:lnTo>
                  <a:pt x="0" y="0"/>
                </a:lnTo>
                <a:close/>
              </a:path>
            </a:pathLst>
          </a:custGeom>
          <a:blipFill rotWithShape="1">
            <a:blip r:embed="rId13"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403" name="Google Shape;1403;p38"/>
          <p:cNvSpPr/>
          <p:nvPr/>
        </p:nvSpPr>
        <p:spPr>
          <a:xfrm>
            <a:off x="14689477" y="9666253"/>
            <a:ext cx="2163721" cy="154467"/>
          </a:xfrm>
          <a:custGeom>
            <a:avLst/>
            <a:gdLst/>
            <a:ahLst/>
            <a:cxnLst/>
            <a:rect l="l" t="t" r="r" b="b"/>
            <a:pathLst>
              <a:path w="2163721" h="154467" extrusionOk="0">
                <a:moveTo>
                  <a:pt x="0" y="0"/>
                </a:moveTo>
                <a:lnTo>
                  <a:pt x="2163722" y="0"/>
                </a:lnTo>
                <a:lnTo>
                  <a:pt x="2163722" y="154467"/>
                </a:lnTo>
                <a:lnTo>
                  <a:pt x="0" y="154467"/>
                </a:lnTo>
                <a:lnTo>
                  <a:pt x="0" y="0"/>
                </a:lnTo>
                <a:close/>
              </a:path>
            </a:pathLst>
          </a:custGeom>
          <a:blipFill rotWithShape="1">
            <a:blip r:embed="rId1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404" name="Google Shape;1404;p38"/>
          <p:cNvSpPr txBox="1"/>
          <p:nvPr/>
        </p:nvSpPr>
        <p:spPr>
          <a:xfrm>
            <a:off x="14283376" y="9240514"/>
            <a:ext cx="2975924" cy="371475"/>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EA528E"/>
                </a:solidFill>
                <a:effectLst/>
                <a:uLnTx/>
                <a:uFillTx/>
                <a:latin typeface="Work Sans"/>
                <a:ea typeface="Work Sans"/>
                <a:cs typeface="Work Sans"/>
                <a:sym typeface="Work Sans"/>
              </a:rPr>
              <a:t>Vad Gör Hackaren?</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AEC2D3"/>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3508182" y="267710"/>
            <a:ext cx="4309794" cy="535812"/>
            <a:chOff x="0" y="0"/>
            <a:chExt cx="5746392" cy="714416"/>
          </a:xfrm>
        </p:grpSpPr>
        <p:sp>
          <p:nvSpPr>
            <p:cNvPr id="3" name="Freeform 3"/>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3"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 name="Group 4"/>
          <p:cNvGrpSpPr/>
          <p:nvPr/>
        </p:nvGrpSpPr>
        <p:grpSpPr>
          <a:xfrm>
            <a:off x="9144000" y="0"/>
            <a:ext cx="9144000" cy="10287000"/>
            <a:chOff x="0" y="0"/>
            <a:chExt cx="2408296" cy="2709333"/>
          </a:xfrm>
        </p:grpSpPr>
        <p:sp>
          <p:nvSpPr>
            <p:cNvPr id="5" name="Freeform 5"/>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D3AAB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0" y="-9525"/>
              <a:ext cx="2408296" cy="2718858"/>
            </a:xfrm>
            <a:prstGeom prst="rect">
              <a:avLst/>
            </a:prstGeom>
          </p:spPr>
          <p:txBody>
            <a:bodyPr lIns="50800" tIns="50800" rIns="50800" bIns="50800"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rot="5400000">
            <a:off x="874004" y="-1042482"/>
            <a:ext cx="2078426" cy="3969593"/>
            <a:chOff x="0" y="0"/>
            <a:chExt cx="558206" cy="1066119"/>
          </a:xfrm>
        </p:grpSpPr>
        <p:sp>
          <p:nvSpPr>
            <p:cNvPr id="9" name="Freeform 9"/>
            <p:cNvSpPr/>
            <p:nvPr/>
          </p:nvSpPr>
          <p:spPr>
            <a:xfrm>
              <a:off x="0" y="0"/>
              <a:ext cx="558206" cy="1066120"/>
            </a:xfrm>
            <a:custGeom>
              <a:avLst/>
              <a:gdLst/>
              <a:ahLst/>
              <a:cxnLst/>
              <a:rect l="l" t="t" r="r" b="b"/>
              <a:pathLst>
                <a:path w="558206" h="1066120">
                  <a:moveTo>
                    <a:pt x="558206" y="1066120"/>
                  </a:moveTo>
                  <a:lnTo>
                    <a:pt x="0" y="1066120"/>
                  </a:lnTo>
                  <a:lnTo>
                    <a:pt x="0" y="0"/>
                  </a:lnTo>
                  <a:lnTo>
                    <a:pt x="558206" y="1066120"/>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10"/>
            <p:cNvSpPr txBox="1"/>
            <p:nvPr/>
          </p:nvSpPr>
          <p:spPr>
            <a:xfrm>
              <a:off x="0" y="523535"/>
              <a:ext cx="279103" cy="540316"/>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rot="-5400000">
            <a:off x="15012010" y="6954365"/>
            <a:ext cx="1539363" cy="5146933"/>
            <a:chOff x="0" y="0"/>
            <a:chExt cx="318859" cy="1066119"/>
          </a:xfrm>
        </p:grpSpPr>
        <p:sp>
          <p:nvSpPr>
            <p:cNvPr id="12" name="Freeform 12"/>
            <p:cNvSpPr/>
            <p:nvPr/>
          </p:nvSpPr>
          <p:spPr>
            <a:xfrm>
              <a:off x="0" y="0"/>
              <a:ext cx="318859" cy="1066120"/>
            </a:xfrm>
            <a:custGeom>
              <a:avLst/>
              <a:gdLst/>
              <a:ahLst/>
              <a:cxnLst/>
              <a:rect l="l" t="t" r="r" b="b"/>
              <a:pathLst>
                <a:path w="318859" h="1066120">
                  <a:moveTo>
                    <a:pt x="318859" y="1066120"/>
                  </a:moveTo>
                  <a:lnTo>
                    <a:pt x="0" y="1066120"/>
                  </a:lnTo>
                  <a:lnTo>
                    <a:pt x="0" y="0"/>
                  </a:lnTo>
                  <a:lnTo>
                    <a:pt x="318859" y="1066120"/>
                  </a:lnTo>
                  <a:close/>
                </a:path>
              </a:pathLst>
            </a:custGeom>
            <a:solidFill>
              <a:srgbClr val="C69DB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3"/>
            <p:cNvSpPr txBox="1"/>
            <p:nvPr/>
          </p:nvSpPr>
          <p:spPr>
            <a:xfrm>
              <a:off x="0" y="523535"/>
              <a:ext cx="159429" cy="540316"/>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p:cNvGrpSpPr>
            <a:grpSpLocks noChangeAspect="1"/>
          </p:cNvGrpSpPr>
          <p:nvPr/>
        </p:nvGrpSpPr>
        <p:grpSpPr>
          <a:xfrm>
            <a:off x="13660582" y="420110"/>
            <a:ext cx="4309794" cy="535812"/>
            <a:chOff x="0" y="0"/>
            <a:chExt cx="5746392" cy="714416"/>
          </a:xfrm>
        </p:grpSpPr>
        <p:sp>
          <p:nvSpPr>
            <p:cNvPr id="18" name="Freeform 18"/>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3"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9" name="Freeform 19"/>
          <p:cNvSpPr/>
          <p:nvPr/>
        </p:nvSpPr>
        <p:spPr>
          <a:xfrm rot="462639">
            <a:off x="976463" y="581640"/>
            <a:ext cx="901257" cy="1094104"/>
          </a:xfrm>
          <a:custGeom>
            <a:avLst/>
            <a:gdLst/>
            <a:ahLst/>
            <a:cxnLst/>
            <a:rect l="l" t="t" r="r" b="b"/>
            <a:pathLst>
              <a:path w="901257" h="1094104">
                <a:moveTo>
                  <a:pt x="0" y="0"/>
                </a:moveTo>
                <a:lnTo>
                  <a:pt x="901257" y="0"/>
                </a:lnTo>
                <a:lnTo>
                  <a:pt x="901257" y="1094104"/>
                </a:lnTo>
                <a:lnTo>
                  <a:pt x="0" y="1094104"/>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20"/>
          <p:cNvSpPr/>
          <p:nvPr/>
        </p:nvSpPr>
        <p:spPr>
          <a:xfrm>
            <a:off x="1637668" y="955922"/>
            <a:ext cx="551098" cy="608591"/>
          </a:xfrm>
          <a:custGeom>
            <a:avLst/>
            <a:gdLst/>
            <a:ahLst/>
            <a:cxnLst/>
            <a:rect l="l" t="t" r="r" b="b"/>
            <a:pathLst>
              <a:path w="551098" h="608591">
                <a:moveTo>
                  <a:pt x="0" y="0"/>
                </a:moveTo>
                <a:lnTo>
                  <a:pt x="551098" y="0"/>
                </a:lnTo>
                <a:lnTo>
                  <a:pt x="551098" y="608590"/>
                </a:lnTo>
                <a:lnTo>
                  <a:pt x="0" y="608590"/>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1"/>
          <p:cNvSpPr txBox="1"/>
          <p:nvPr/>
        </p:nvSpPr>
        <p:spPr>
          <a:xfrm>
            <a:off x="2438831" y="5796954"/>
            <a:ext cx="4631264" cy="609236"/>
          </a:xfrm>
          <a:prstGeom prst="rect">
            <a:avLst/>
          </a:prstGeom>
        </p:spPr>
        <p:txBody>
          <a:bodyPr lIns="0" tIns="0" rIns="0" bIns="0" rtlCol="0" anchor="t">
            <a:spAutoFit/>
          </a:bodyPr>
          <a:lstStyle/>
          <a:p>
            <a:pPr marL="0" marR="0" lvl="0" indent="0" algn="ctr" defTabSz="914400" rtl="0" eaLnBrk="1" fontAlgn="auto" latinLnBrk="0" hangingPunct="1">
              <a:lnSpc>
                <a:spcPts val="4699"/>
              </a:lnSpc>
              <a:spcBef>
                <a:spcPts val="0"/>
              </a:spcBef>
              <a:spcAft>
                <a:spcPts val="0"/>
              </a:spcAft>
              <a:buClrTx/>
              <a:buSzTx/>
              <a:buFontTx/>
              <a:buNone/>
              <a:tabLst/>
              <a:defRPr/>
            </a:pPr>
            <a:r>
              <a:rPr kumimoji="0" lang="en-US" sz="4351" b="1" i="0" u="none" strike="noStrike" kern="1200" cap="none" spc="0" normalizeH="0" baseline="0" noProof="0">
                <a:ln>
                  <a:noFill/>
                </a:ln>
                <a:solidFill>
                  <a:srgbClr val="152832"/>
                </a:solidFill>
                <a:effectLst/>
                <a:uLnTx/>
                <a:uFillTx/>
                <a:latin typeface="Work Sans Bold"/>
                <a:ea typeface="Work Sans Bold"/>
                <a:cs typeface="Work Sans Bold"/>
                <a:sym typeface="Work Sans Bold"/>
              </a:rPr>
              <a:t>1q!#()</a:t>
            </a:r>
          </a:p>
        </p:txBody>
      </p:sp>
      <p:sp>
        <p:nvSpPr>
          <p:cNvPr id="22" name="TextBox 22"/>
          <p:cNvSpPr txBox="1"/>
          <p:nvPr/>
        </p:nvSpPr>
        <p:spPr>
          <a:xfrm>
            <a:off x="10381129" y="5796954"/>
            <a:ext cx="6669742" cy="609236"/>
          </a:xfrm>
          <a:prstGeom prst="rect">
            <a:avLst/>
          </a:prstGeom>
        </p:spPr>
        <p:txBody>
          <a:bodyPr lIns="0" tIns="0" rIns="0" bIns="0" rtlCol="0" anchor="t">
            <a:spAutoFit/>
          </a:bodyPr>
          <a:lstStyle/>
          <a:p>
            <a:pPr marL="0" marR="0" lvl="0" indent="0" algn="ctr" defTabSz="914400" rtl="0" eaLnBrk="1" fontAlgn="auto" latinLnBrk="0" hangingPunct="1">
              <a:lnSpc>
                <a:spcPts val="4699"/>
              </a:lnSpc>
              <a:spcBef>
                <a:spcPts val="0"/>
              </a:spcBef>
              <a:spcAft>
                <a:spcPts val="0"/>
              </a:spcAft>
              <a:buClrTx/>
              <a:buSzTx/>
              <a:buFontTx/>
              <a:buNone/>
              <a:tabLst/>
              <a:defRPr/>
            </a:pPr>
            <a:r>
              <a:rPr kumimoji="0" lang="en-US" sz="4351" b="1" i="0" u="none" strike="noStrike" kern="1200" cap="none" spc="0" normalizeH="0" baseline="0" noProof="0">
                <a:ln>
                  <a:noFill/>
                </a:ln>
                <a:solidFill>
                  <a:srgbClr val="152832"/>
                </a:solidFill>
                <a:effectLst/>
                <a:uLnTx/>
                <a:uFillTx/>
                <a:latin typeface="Work Sans Bold"/>
                <a:ea typeface="Work Sans Bold"/>
                <a:cs typeface="Work Sans Bold"/>
                <a:sym typeface="Work Sans Bold"/>
              </a:rPr>
              <a:t>Jaghar3prickigahundar! </a:t>
            </a:r>
          </a:p>
        </p:txBody>
      </p:sp>
      <p:sp>
        <p:nvSpPr>
          <p:cNvPr id="23" name="Google Shape;1422;p39">
            <a:extLst>
              <a:ext uri="{FF2B5EF4-FFF2-40B4-BE49-F238E27FC236}">
                <a16:creationId xmlns:a16="http://schemas.microsoft.com/office/drawing/2014/main" id="{348EE9AA-BDB7-1601-BDF1-724986B77ADC}"/>
              </a:ext>
            </a:extLst>
          </p:cNvPr>
          <p:cNvSpPr txBox="1"/>
          <p:nvPr/>
        </p:nvSpPr>
        <p:spPr>
          <a:xfrm>
            <a:off x="4941761" y="1486096"/>
            <a:ext cx="8292060" cy="1199786"/>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1" i="0" u="none" strike="noStrike" kern="0" cap="none" spc="0" normalizeH="0" baseline="0" noProof="0" dirty="0">
                <a:ln>
                  <a:noFill/>
                </a:ln>
                <a:solidFill>
                  <a:srgbClr val="152832"/>
                </a:solidFill>
                <a:effectLst/>
                <a:uLnTx/>
                <a:uFillTx/>
                <a:latin typeface="Work Sans"/>
                <a:ea typeface="Work Sans"/>
                <a:cs typeface="Work Sans"/>
                <a:sym typeface="Work Sans"/>
              </a:rPr>
              <a:t>BRUTE FORCE</a:t>
            </a:r>
            <a:r>
              <a:rPr kumimoji="0" lang="en-US" sz="4351" b="0" i="0" u="none" strike="noStrike" kern="0" cap="none" spc="0" normalizeH="0" baseline="0" noProof="0" dirty="0">
                <a:ln>
                  <a:noFill/>
                </a:ln>
                <a:solidFill>
                  <a:srgbClr val="152832"/>
                </a:solidFill>
                <a:effectLst/>
                <a:uLnTx/>
                <a:uFillTx/>
                <a:latin typeface="Work Sans"/>
                <a:ea typeface="Work Sans"/>
                <a:cs typeface="Work Sans"/>
                <a:sym typeface="Work Sans"/>
              </a:rPr>
              <a:t> - GISSA SIG FRAM TILL LÖSENORD</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4" name="Google Shape;1431;p39">
            <a:extLst>
              <a:ext uri="{FF2B5EF4-FFF2-40B4-BE49-F238E27FC236}">
                <a16:creationId xmlns:a16="http://schemas.microsoft.com/office/drawing/2014/main" id="{CB17F402-22B1-5353-7A88-7A35C1DFA5A0}"/>
              </a:ext>
            </a:extLst>
          </p:cNvPr>
          <p:cNvSpPr/>
          <p:nvPr/>
        </p:nvSpPr>
        <p:spPr>
          <a:xfrm rot="522965">
            <a:off x="6615143" y="2662321"/>
            <a:ext cx="5457379" cy="1015361"/>
          </a:xfrm>
          <a:custGeom>
            <a:avLst/>
            <a:gdLst/>
            <a:ahLst/>
            <a:cxnLst/>
            <a:rect l="l" t="t" r="r" b="b"/>
            <a:pathLst>
              <a:path w="5457379" h="1015361" extrusionOk="0">
                <a:moveTo>
                  <a:pt x="0" y="0"/>
                </a:moveTo>
                <a:lnTo>
                  <a:pt x="5457379" y="0"/>
                </a:lnTo>
                <a:lnTo>
                  <a:pt x="5457379" y="1015361"/>
                </a:lnTo>
                <a:lnTo>
                  <a:pt x="0" y="1015361"/>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7" name="Freeform 20">
            <a:extLst>
              <a:ext uri="{FF2B5EF4-FFF2-40B4-BE49-F238E27FC236}">
                <a16:creationId xmlns:a16="http://schemas.microsoft.com/office/drawing/2014/main" id="{9D82DF7A-9DC5-334A-44EC-A0F8FEAD295C}"/>
              </a:ext>
            </a:extLst>
          </p:cNvPr>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21">
            <a:extLst>
              <a:ext uri="{FF2B5EF4-FFF2-40B4-BE49-F238E27FC236}">
                <a16:creationId xmlns:a16="http://schemas.microsoft.com/office/drawing/2014/main" id="{D44C1818-0A4F-0128-0986-C238C1890AA7}"/>
              </a:ext>
            </a:extLst>
          </p:cNvPr>
          <p:cNvSpPr txBox="1"/>
          <p:nvPr/>
        </p:nvSpPr>
        <p:spPr>
          <a:xfrm>
            <a:off x="14283376" y="9240514"/>
            <a:ext cx="2975924" cy="355418"/>
          </a:xfrm>
          <a:prstGeom prst="rect">
            <a:avLst/>
          </a:prstGeom>
        </p:spPr>
        <p:txBody>
          <a:bodyPr lIns="0" tIns="0" rIns="0" bIns="0" rtlCol="0" anchor="t">
            <a:spAutoFit/>
          </a:bodyPr>
          <a:lstStyle/>
          <a:p>
            <a:pPr marL="0" marR="0" lvl="0" indent="0" algn="r" defTabSz="914400" rtl="0" eaLnBrk="1" fontAlgn="auto" latinLnBrk="0" hangingPunct="1">
              <a:lnSpc>
                <a:spcPts val="287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52832"/>
                </a:solidFill>
                <a:effectLst/>
                <a:uLnTx/>
                <a:uFillTx/>
                <a:latin typeface="Work Sans"/>
                <a:ea typeface="Work Sans"/>
                <a:cs typeface="Work Sans"/>
                <a:sym typeface="Work Sans"/>
              </a:rPr>
              <a:t>Vad </a:t>
            </a:r>
            <a:r>
              <a:rPr kumimoji="0" lang="en-US" sz="2400" b="0" i="0" u="none" strike="noStrike" kern="1200" cap="none" spc="0" normalizeH="0" baseline="0" noProof="0" dirty="0" err="1">
                <a:ln>
                  <a:noFill/>
                </a:ln>
                <a:solidFill>
                  <a:srgbClr val="152832"/>
                </a:solidFill>
                <a:effectLst/>
                <a:uLnTx/>
                <a:uFillTx/>
                <a:latin typeface="Work Sans"/>
                <a:ea typeface="Work Sans"/>
                <a:cs typeface="Work Sans"/>
                <a:sym typeface="Work Sans"/>
              </a:rPr>
              <a:t>Gör</a:t>
            </a:r>
            <a:r>
              <a:rPr kumimoji="0" lang="en-US" sz="2400" b="0" i="0" u="none" strike="noStrike" kern="1200" cap="none" spc="0" normalizeH="0" baseline="0" noProof="0" dirty="0">
                <a:ln>
                  <a:noFill/>
                </a:ln>
                <a:solidFill>
                  <a:srgbClr val="152832"/>
                </a:solidFill>
                <a:effectLst/>
                <a:uLnTx/>
                <a:uFillTx/>
                <a:latin typeface="Work Sans"/>
                <a:ea typeface="Work Sans"/>
                <a:cs typeface="Work Sans"/>
                <a:sym typeface="Work Sans"/>
              </a:rPr>
              <a:t> </a:t>
            </a:r>
            <a:r>
              <a:rPr kumimoji="0" lang="en-US" sz="2400" b="0" i="0" u="none" strike="noStrike" kern="1200" cap="none" spc="0" normalizeH="0" baseline="0" noProof="0" dirty="0" err="1">
                <a:ln>
                  <a:noFill/>
                </a:ln>
                <a:solidFill>
                  <a:srgbClr val="152832"/>
                </a:solidFill>
                <a:effectLst/>
                <a:uLnTx/>
                <a:uFillTx/>
                <a:latin typeface="Work Sans"/>
                <a:ea typeface="Work Sans"/>
                <a:cs typeface="Work Sans"/>
                <a:sym typeface="Work Sans"/>
              </a:rPr>
              <a:t>Hackaren</a:t>
            </a:r>
            <a:r>
              <a:rPr kumimoji="0" lang="en-US" sz="2400" b="0" i="0" u="none" strike="noStrike" kern="1200" cap="none" spc="0" normalizeH="0" baseline="0" noProof="0" dirty="0">
                <a:ln>
                  <a:noFill/>
                </a:ln>
                <a:solidFill>
                  <a:srgbClr val="152832"/>
                </a:solidFill>
                <a:effectLst/>
                <a:uLnTx/>
                <a:uFillTx/>
                <a:latin typeface="Work Sans"/>
                <a:ea typeface="Work Sans"/>
                <a:cs typeface="Work Sans"/>
                <a:sym typeface="Work Sans"/>
              </a:rPr>
              <a: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AEC2D3"/>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3508182" y="267710"/>
            <a:ext cx="4309794" cy="535812"/>
            <a:chOff x="0" y="0"/>
            <a:chExt cx="5746392" cy="714416"/>
          </a:xfrm>
        </p:grpSpPr>
        <p:sp>
          <p:nvSpPr>
            <p:cNvPr id="3" name="Freeform 3"/>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3"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 name="Group 4"/>
          <p:cNvGrpSpPr/>
          <p:nvPr/>
        </p:nvGrpSpPr>
        <p:grpSpPr>
          <a:xfrm>
            <a:off x="9144000" y="0"/>
            <a:ext cx="9144000" cy="10287000"/>
            <a:chOff x="0" y="0"/>
            <a:chExt cx="2408296" cy="2709333"/>
          </a:xfrm>
        </p:grpSpPr>
        <p:sp>
          <p:nvSpPr>
            <p:cNvPr id="5" name="Freeform 5"/>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D3AAB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0" y="-9525"/>
              <a:ext cx="2408296" cy="2718858"/>
            </a:xfrm>
            <a:prstGeom prst="rect">
              <a:avLst/>
            </a:prstGeom>
          </p:spPr>
          <p:txBody>
            <a:bodyPr lIns="50800" tIns="50800" rIns="50800" bIns="50800"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p:cNvGrpSpPr/>
          <p:nvPr/>
        </p:nvGrpSpPr>
        <p:grpSpPr>
          <a:xfrm>
            <a:off x="3841024" y="3276234"/>
            <a:ext cx="1826878" cy="2156566"/>
            <a:chOff x="0" y="0"/>
            <a:chExt cx="2435837" cy="2875422"/>
          </a:xfrm>
        </p:grpSpPr>
        <p:sp>
          <p:nvSpPr>
            <p:cNvPr id="8" name="Freeform 8"/>
            <p:cNvSpPr/>
            <p:nvPr/>
          </p:nvSpPr>
          <p:spPr>
            <a:xfrm>
              <a:off x="0" y="0"/>
              <a:ext cx="2435837" cy="2875422"/>
            </a:xfrm>
            <a:custGeom>
              <a:avLst/>
              <a:gdLst/>
              <a:ahLst/>
              <a:cxnLst/>
              <a:rect l="l" t="t" r="r" b="b"/>
              <a:pathLst>
                <a:path w="2435837" h="2875422">
                  <a:moveTo>
                    <a:pt x="0" y="0"/>
                  </a:moveTo>
                  <a:lnTo>
                    <a:pt x="2435837" y="0"/>
                  </a:lnTo>
                  <a:lnTo>
                    <a:pt x="2435837" y="2875422"/>
                  </a:lnTo>
                  <a:lnTo>
                    <a:pt x="0" y="2875422"/>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9" name="Group 9"/>
            <p:cNvGrpSpPr/>
            <p:nvPr/>
          </p:nvGrpSpPr>
          <p:grpSpPr>
            <a:xfrm>
              <a:off x="335954" y="1250638"/>
              <a:ext cx="297019" cy="374145"/>
              <a:chOff x="0" y="0"/>
              <a:chExt cx="58670" cy="73905"/>
            </a:xfrm>
          </p:grpSpPr>
          <p:sp>
            <p:nvSpPr>
              <p:cNvPr id="10" name="Freeform 10"/>
              <p:cNvSpPr/>
              <p:nvPr/>
            </p:nvSpPr>
            <p:spPr>
              <a:xfrm>
                <a:off x="0" y="0"/>
                <a:ext cx="58670" cy="73905"/>
              </a:xfrm>
              <a:custGeom>
                <a:avLst/>
                <a:gdLst/>
                <a:ahLst/>
                <a:cxnLst/>
                <a:rect l="l" t="t" r="r" b="b"/>
                <a:pathLst>
                  <a:path w="58670" h="73905">
                    <a:moveTo>
                      <a:pt x="0" y="0"/>
                    </a:moveTo>
                    <a:lnTo>
                      <a:pt x="58670" y="0"/>
                    </a:lnTo>
                    <a:lnTo>
                      <a:pt x="58670" y="73905"/>
                    </a:lnTo>
                    <a:lnTo>
                      <a:pt x="0" y="73905"/>
                    </a:lnTo>
                    <a:close/>
                  </a:path>
                </a:pathLst>
              </a:custGeom>
              <a:solidFill>
                <a:srgbClr val="AEC2D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p:cNvSpPr txBox="1"/>
              <p:nvPr/>
            </p:nvSpPr>
            <p:spPr>
              <a:xfrm>
                <a:off x="0" y="-9525"/>
                <a:ext cx="58670" cy="83430"/>
              </a:xfrm>
              <a:prstGeom prst="rect">
                <a:avLst/>
              </a:prstGeom>
            </p:spPr>
            <p:txBody>
              <a:bodyPr lIns="50800" tIns="50800" rIns="50800" bIns="50800"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grpSp>
        <p:nvGrpSpPr>
          <p:cNvPr id="13" name="Group 13"/>
          <p:cNvGrpSpPr/>
          <p:nvPr/>
        </p:nvGrpSpPr>
        <p:grpSpPr>
          <a:xfrm rot="5400000">
            <a:off x="874004" y="-1042482"/>
            <a:ext cx="2078426" cy="3969593"/>
            <a:chOff x="0" y="0"/>
            <a:chExt cx="558206" cy="1066119"/>
          </a:xfrm>
        </p:grpSpPr>
        <p:sp>
          <p:nvSpPr>
            <p:cNvPr id="14" name="Freeform 14"/>
            <p:cNvSpPr/>
            <p:nvPr/>
          </p:nvSpPr>
          <p:spPr>
            <a:xfrm>
              <a:off x="0" y="0"/>
              <a:ext cx="558206" cy="1066120"/>
            </a:xfrm>
            <a:custGeom>
              <a:avLst/>
              <a:gdLst/>
              <a:ahLst/>
              <a:cxnLst/>
              <a:rect l="l" t="t" r="r" b="b"/>
              <a:pathLst>
                <a:path w="558206" h="1066120">
                  <a:moveTo>
                    <a:pt x="558206" y="1066120"/>
                  </a:moveTo>
                  <a:lnTo>
                    <a:pt x="0" y="1066120"/>
                  </a:lnTo>
                  <a:lnTo>
                    <a:pt x="0" y="0"/>
                  </a:lnTo>
                  <a:lnTo>
                    <a:pt x="558206" y="1066120"/>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p:cNvSpPr txBox="1"/>
            <p:nvPr/>
          </p:nvSpPr>
          <p:spPr>
            <a:xfrm>
              <a:off x="0" y="523535"/>
              <a:ext cx="279103" cy="540316"/>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p:cNvGrpSpPr/>
          <p:nvPr/>
        </p:nvGrpSpPr>
        <p:grpSpPr>
          <a:xfrm rot="-5400000">
            <a:off x="15012010" y="6954365"/>
            <a:ext cx="1539363" cy="5146933"/>
            <a:chOff x="0" y="0"/>
            <a:chExt cx="318859" cy="1066119"/>
          </a:xfrm>
        </p:grpSpPr>
        <p:sp>
          <p:nvSpPr>
            <p:cNvPr id="17" name="Freeform 17"/>
            <p:cNvSpPr/>
            <p:nvPr/>
          </p:nvSpPr>
          <p:spPr>
            <a:xfrm>
              <a:off x="0" y="0"/>
              <a:ext cx="318859" cy="1066120"/>
            </a:xfrm>
            <a:custGeom>
              <a:avLst/>
              <a:gdLst/>
              <a:ahLst/>
              <a:cxnLst/>
              <a:rect l="l" t="t" r="r" b="b"/>
              <a:pathLst>
                <a:path w="318859" h="1066120">
                  <a:moveTo>
                    <a:pt x="318859" y="1066120"/>
                  </a:moveTo>
                  <a:lnTo>
                    <a:pt x="0" y="1066120"/>
                  </a:lnTo>
                  <a:lnTo>
                    <a:pt x="0" y="0"/>
                  </a:lnTo>
                  <a:lnTo>
                    <a:pt x="318859" y="1066120"/>
                  </a:lnTo>
                  <a:close/>
                </a:path>
              </a:pathLst>
            </a:custGeom>
            <a:solidFill>
              <a:srgbClr val="C69DB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8"/>
            <p:cNvSpPr txBox="1"/>
            <p:nvPr/>
          </p:nvSpPr>
          <p:spPr>
            <a:xfrm>
              <a:off x="0" y="523535"/>
              <a:ext cx="159429" cy="540316"/>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2" name="Group 22"/>
          <p:cNvGrpSpPr>
            <a:grpSpLocks noChangeAspect="1"/>
          </p:cNvGrpSpPr>
          <p:nvPr/>
        </p:nvGrpSpPr>
        <p:grpSpPr>
          <a:xfrm>
            <a:off x="13660582" y="420110"/>
            <a:ext cx="4309794" cy="535812"/>
            <a:chOff x="0" y="0"/>
            <a:chExt cx="5746392" cy="714416"/>
          </a:xfrm>
        </p:grpSpPr>
        <p:sp>
          <p:nvSpPr>
            <p:cNvPr id="23" name="Freeform 23"/>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3"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4" name="Freeform 24"/>
          <p:cNvSpPr/>
          <p:nvPr/>
        </p:nvSpPr>
        <p:spPr>
          <a:xfrm rot="462639">
            <a:off x="976463" y="581640"/>
            <a:ext cx="901257" cy="1094104"/>
          </a:xfrm>
          <a:custGeom>
            <a:avLst/>
            <a:gdLst/>
            <a:ahLst/>
            <a:cxnLst/>
            <a:rect l="l" t="t" r="r" b="b"/>
            <a:pathLst>
              <a:path w="901257" h="1094104">
                <a:moveTo>
                  <a:pt x="0" y="0"/>
                </a:moveTo>
                <a:lnTo>
                  <a:pt x="901257" y="0"/>
                </a:lnTo>
                <a:lnTo>
                  <a:pt x="901257" y="1094104"/>
                </a:lnTo>
                <a:lnTo>
                  <a:pt x="0" y="1094104"/>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Freeform 25"/>
          <p:cNvSpPr/>
          <p:nvPr/>
        </p:nvSpPr>
        <p:spPr>
          <a:xfrm>
            <a:off x="1637668" y="955922"/>
            <a:ext cx="551098" cy="608591"/>
          </a:xfrm>
          <a:custGeom>
            <a:avLst/>
            <a:gdLst/>
            <a:ahLst/>
            <a:cxnLst/>
            <a:rect l="l" t="t" r="r" b="b"/>
            <a:pathLst>
              <a:path w="551098" h="608591">
                <a:moveTo>
                  <a:pt x="0" y="0"/>
                </a:moveTo>
                <a:lnTo>
                  <a:pt x="551098" y="0"/>
                </a:lnTo>
                <a:lnTo>
                  <a:pt x="551098" y="608590"/>
                </a:lnTo>
                <a:lnTo>
                  <a:pt x="0" y="608590"/>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TextBox 26"/>
          <p:cNvSpPr txBox="1"/>
          <p:nvPr/>
        </p:nvSpPr>
        <p:spPr>
          <a:xfrm>
            <a:off x="2438831" y="5796954"/>
            <a:ext cx="4631264" cy="609236"/>
          </a:xfrm>
          <a:prstGeom prst="rect">
            <a:avLst/>
          </a:prstGeom>
        </p:spPr>
        <p:txBody>
          <a:bodyPr lIns="0" tIns="0" rIns="0" bIns="0" rtlCol="0" anchor="t">
            <a:spAutoFit/>
          </a:bodyPr>
          <a:lstStyle/>
          <a:p>
            <a:pPr marL="0" marR="0" lvl="0" indent="0" algn="ctr" defTabSz="914400" rtl="0" eaLnBrk="1" fontAlgn="auto" latinLnBrk="0" hangingPunct="1">
              <a:lnSpc>
                <a:spcPts val="4699"/>
              </a:lnSpc>
              <a:spcBef>
                <a:spcPts val="0"/>
              </a:spcBef>
              <a:spcAft>
                <a:spcPts val="0"/>
              </a:spcAft>
              <a:buClrTx/>
              <a:buSzTx/>
              <a:buFontTx/>
              <a:buNone/>
              <a:tabLst/>
              <a:defRPr/>
            </a:pPr>
            <a:r>
              <a:rPr kumimoji="0" lang="en-US" sz="4351" b="1" i="0" u="none" strike="noStrike" kern="1200" cap="none" spc="0" normalizeH="0" baseline="0" noProof="0">
                <a:ln>
                  <a:noFill/>
                </a:ln>
                <a:solidFill>
                  <a:srgbClr val="152832"/>
                </a:solidFill>
                <a:effectLst/>
                <a:uLnTx/>
                <a:uFillTx/>
                <a:latin typeface="Work Sans Bold"/>
                <a:ea typeface="Work Sans Bold"/>
                <a:cs typeface="Work Sans Bold"/>
                <a:sym typeface="Work Sans Bold"/>
              </a:rPr>
              <a:t>1q!#()</a:t>
            </a:r>
          </a:p>
        </p:txBody>
      </p:sp>
      <p:sp>
        <p:nvSpPr>
          <p:cNvPr id="27" name="TextBox 27"/>
          <p:cNvSpPr txBox="1"/>
          <p:nvPr/>
        </p:nvSpPr>
        <p:spPr>
          <a:xfrm>
            <a:off x="10381129" y="5796954"/>
            <a:ext cx="6669742" cy="609236"/>
          </a:xfrm>
          <a:prstGeom prst="rect">
            <a:avLst/>
          </a:prstGeom>
        </p:spPr>
        <p:txBody>
          <a:bodyPr lIns="0" tIns="0" rIns="0" bIns="0" rtlCol="0" anchor="t">
            <a:spAutoFit/>
          </a:bodyPr>
          <a:lstStyle/>
          <a:p>
            <a:pPr marL="0" marR="0" lvl="0" indent="0" algn="ctr" defTabSz="914400" rtl="0" eaLnBrk="1" fontAlgn="auto" latinLnBrk="0" hangingPunct="1">
              <a:lnSpc>
                <a:spcPts val="4699"/>
              </a:lnSpc>
              <a:spcBef>
                <a:spcPts val="0"/>
              </a:spcBef>
              <a:spcAft>
                <a:spcPts val="0"/>
              </a:spcAft>
              <a:buClrTx/>
              <a:buSzTx/>
              <a:buFontTx/>
              <a:buNone/>
              <a:tabLst/>
              <a:defRPr/>
            </a:pPr>
            <a:r>
              <a:rPr kumimoji="0" lang="en-US" sz="4351" b="1" i="0" u="none" strike="noStrike" kern="1200" cap="none" spc="0" normalizeH="0" baseline="0" noProof="0">
                <a:ln>
                  <a:noFill/>
                </a:ln>
                <a:solidFill>
                  <a:srgbClr val="152832"/>
                </a:solidFill>
                <a:effectLst/>
                <a:uLnTx/>
                <a:uFillTx/>
                <a:latin typeface="Work Sans Bold"/>
                <a:ea typeface="Work Sans Bold"/>
                <a:cs typeface="Work Sans Bold"/>
                <a:sym typeface="Work Sans Bold"/>
              </a:rPr>
              <a:t>Jaghar3prickigahundar! </a:t>
            </a:r>
          </a:p>
        </p:txBody>
      </p:sp>
      <p:grpSp>
        <p:nvGrpSpPr>
          <p:cNvPr id="28" name="Group 28"/>
          <p:cNvGrpSpPr/>
          <p:nvPr/>
        </p:nvGrpSpPr>
        <p:grpSpPr>
          <a:xfrm>
            <a:off x="11101408" y="3150315"/>
            <a:ext cx="5156448" cy="2676630"/>
            <a:chOff x="0" y="0"/>
            <a:chExt cx="6875265" cy="3568840"/>
          </a:xfrm>
        </p:grpSpPr>
        <p:sp>
          <p:nvSpPr>
            <p:cNvPr id="29" name="Freeform 29"/>
            <p:cNvSpPr/>
            <p:nvPr/>
          </p:nvSpPr>
          <p:spPr>
            <a:xfrm>
              <a:off x="3966239" y="1267765"/>
              <a:ext cx="2053455" cy="2297880"/>
            </a:xfrm>
            <a:custGeom>
              <a:avLst/>
              <a:gdLst/>
              <a:ahLst/>
              <a:cxnLst/>
              <a:rect l="l" t="t" r="r" b="b"/>
              <a:pathLst>
                <a:path w="2053455" h="2297880">
                  <a:moveTo>
                    <a:pt x="0" y="0"/>
                  </a:moveTo>
                  <a:lnTo>
                    <a:pt x="2053455" y="0"/>
                  </a:lnTo>
                  <a:lnTo>
                    <a:pt x="2053455" y="2297880"/>
                  </a:lnTo>
                  <a:lnTo>
                    <a:pt x="0" y="2297880"/>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Freeform 30"/>
            <p:cNvSpPr/>
            <p:nvPr/>
          </p:nvSpPr>
          <p:spPr>
            <a:xfrm>
              <a:off x="5989292" y="1267765"/>
              <a:ext cx="885973" cy="1640719"/>
            </a:xfrm>
            <a:custGeom>
              <a:avLst/>
              <a:gdLst/>
              <a:ahLst/>
              <a:cxnLst/>
              <a:rect l="l" t="t" r="r" b="b"/>
              <a:pathLst>
                <a:path w="885973" h="1640719">
                  <a:moveTo>
                    <a:pt x="0" y="0"/>
                  </a:moveTo>
                  <a:lnTo>
                    <a:pt x="885973" y="0"/>
                  </a:lnTo>
                  <a:lnTo>
                    <a:pt x="885973" y="1640719"/>
                  </a:lnTo>
                  <a:lnTo>
                    <a:pt x="0" y="164071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Freeform 31"/>
            <p:cNvSpPr/>
            <p:nvPr/>
          </p:nvSpPr>
          <p:spPr>
            <a:xfrm>
              <a:off x="1760188" y="0"/>
              <a:ext cx="3153128" cy="1297920"/>
            </a:xfrm>
            <a:custGeom>
              <a:avLst/>
              <a:gdLst/>
              <a:ahLst/>
              <a:cxnLst/>
              <a:rect l="l" t="t" r="r" b="b"/>
              <a:pathLst>
                <a:path w="3153128" h="1297920">
                  <a:moveTo>
                    <a:pt x="0" y="0"/>
                  </a:moveTo>
                  <a:lnTo>
                    <a:pt x="3153129" y="0"/>
                  </a:lnTo>
                  <a:lnTo>
                    <a:pt x="3153129" y="1297920"/>
                  </a:lnTo>
                  <a:lnTo>
                    <a:pt x="0" y="1297920"/>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2" name="Group 32"/>
            <p:cNvGrpSpPr/>
            <p:nvPr/>
          </p:nvGrpSpPr>
          <p:grpSpPr>
            <a:xfrm rot="356075">
              <a:off x="6102332" y="1181503"/>
              <a:ext cx="478614" cy="107525"/>
              <a:chOff x="0" y="0"/>
              <a:chExt cx="142611" cy="32039"/>
            </a:xfrm>
          </p:grpSpPr>
          <p:sp>
            <p:nvSpPr>
              <p:cNvPr id="33" name="Freeform 33"/>
              <p:cNvSpPr/>
              <p:nvPr/>
            </p:nvSpPr>
            <p:spPr>
              <a:xfrm>
                <a:off x="0" y="0"/>
                <a:ext cx="142611" cy="32039"/>
              </a:xfrm>
              <a:custGeom>
                <a:avLst/>
                <a:gdLst/>
                <a:ahLst/>
                <a:cxnLst/>
                <a:rect l="l" t="t" r="r" b="b"/>
                <a:pathLst>
                  <a:path w="142611" h="32039">
                    <a:moveTo>
                      <a:pt x="0" y="0"/>
                    </a:moveTo>
                    <a:lnTo>
                      <a:pt x="142611" y="0"/>
                    </a:lnTo>
                    <a:lnTo>
                      <a:pt x="142611" y="32039"/>
                    </a:lnTo>
                    <a:lnTo>
                      <a:pt x="0" y="32039"/>
                    </a:lnTo>
                    <a:close/>
                  </a:path>
                </a:pathLst>
              </a:custGeom>
              <a:solidFill>
                <a:srgbClr val="D3AAB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TextBox 34"/>
              <p:cNvSpPr txBox="1"/>
              <p:nvPr/>
            </p:nvSpPr>
            <p:spPr>
              <a:xfrm>
                <a:off x="0" y="-9525"/>
                <a:ext cx="142611" cy="41564"/>
              </a:xfrm>
              <a:prstGeom prst="rect">
                <a:avLst/>
              </a:prstGeom>
            </p:spPr>
            <p:txBody>
              <a:bodyPr lIns="33677" tIns="33677" rIns="33677" bIns="33677"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5" name="Freeform 35"/>
            <p:cNvSpPr/>
            <p:nvPr/>
          </p:nvSpPr>
          <p:spPr>
            <a:xfrm>
              <a:off x="3325699" y="1270938"/>
              <a:ext cx="670171" cy="2297880"/>
            </a:xfrm>
            <a:custGeom>
              <a:avLst/>
              <a:gdLst/>
              <a:ahLst/>
              <a:cxnLst/>
              <a:rect l="l" t="t" r="r" b="b"/>
              <a:pathLst>
                <a:path w="670171" h="2297880">
                  <a:moveTo>
                    <a:pt x="0" y="0"/>
                  </a:moveTo>
                  <a:lnTo>
                    <a:pt x="670171" y="0"/>
                  </a:lnTo>
                  <a:lnTo>
                    <a:pt x="670171" y="2297880"/>
                  </a:lnTo>
                  <a:lnTo>
                    <a:pt x="0" y="2297880"/>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Freeform 36"/>
            <p:cNvSpPr/>
            <p:nvPr/>
          </p:nvSpPr>
          <p:spPr>
            <a:xfrm>
              <a:off x="2970600" y="1270938"/>
              <a:ext cx="366152" cy="2297880"/>
            </a:xfrm>
            <a:custGeom>
              <a:avLst/>
              <a:gdLst/>
              <a:ahLst/>
              <a:cxnLst/>
              <a:rect l="l" t="t" r="r" b="b"/>
              <a:pathLst>
                <a:path w="366152" h="2297880">
                  <a:moveTo>
                    <a:pt x="0" y="0"/>
                  </a:moveTo>
                  <a:lnTo>
                    <a:pt x="366153" y="0"/>
                  </a:lnTo>
                  <a:lnTo>
                    <a:pt x="366153" y="2297880"/>
                  </a:lnTo>
                  <a:lnTo>
                    <a:pt x="0" y="2297880"/>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Freeform 37"/>
            <p:cNvSpPr/>
            <p:nvPr/>
          </p:nvSpPr>
          <p:spPr>
            <a:xfrm>
              <a:off x="0" y="1270960"/>
              <a:ext cx="726490" cy="1704054"/>
            </a:xfrm>
            <a:custGeom>
              <a:avLst/>
              <a:gdLst/>
              <a:ahLst/>
              <a:cxnLst/>
              <a:rect l="l" t="t" r="r" b="b"/>
              <a:pathLst>
                <a:path w="726490" h="1704054">
                  <a:moveTo>
                    <a:pt x="0" y="0"/>
                  </a:moveTo>
                  <a:lnTo>
                    <a:pt x="726490" y="0"/>
                  </a:lnTo>
                  <a:lnTo>
                    <a:pt x="726490" y="1704054"/>
                  </a:lnTo>
                  <a:lnTo>
                    <a:pt x="0" y="1704054"/>
                  </a:lnTo>
                  <a:lnTo>
                    <a:pt x="0" y="0"/>
                  </a:lnTo>
                  <a:close/>
                </a:path>
              </a:pathLst>
            </a:custGeom>
            <a:blipFill>
              <a:blip r:embed="rId12"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8" name="Group 38"/>
            <p:cNvGrpSpPr/>
            <p:nvPr/>
          </p:nvGrpSpPr>
          <p:grpSpPr>
            <a:xfrm rot="5571744">
              <a:off x="2573700" y="1579553"/>
              <a:ext cx="478614" cy="107525"/>
              <a:chOff x="0" y="0"/>
              <a:chExt cx="142611" cy="32039"/>
            </a:xfrm>
          </p:grpSpPr>
          <p:sp>
            <p:nvSpPr>
              <p:cNvPr id="39" name="Freeform 39"/>
              <p:cNvSpPr/>
              <p:nvPr/>
            </p:nvSpPr>
            <p:spPr>
              <a:xfrm>
                <a:off x="0" y="0"/>
                <a:ext cx="142611" cy="32039"/>
              </a:xfrm>
              <a:custGeom>
                <a:avLst/>
                <a:gdLst/>
                <a:ahLst/>
                <a:cxnLst/>
                <a:rect l="l" t="t" r="r" b="b"/>
                <a:pathLst>
                  <a:path w="142611" h="32039">
                    <a:moveTo>
                      <a:pt x="0" y="0"/>
                    </a:moveTo>
                    <a:lnTo>
                      <a:pt x="142611" y="0"/>
                    </a:lnTo>
                    <a:lnTo>
                      <a:pt x="142611" y="32039"/>
                    </a:lnTo>
                    <a:lnTo>
                      <a:pt x="0" y="32039"/>
                    </a:lnTo>
                    <a:close/>
                  </a:path>
                </a:pathLst>
              </a:custGeom>
              <a:solidFill>
                <a:srgbClr val="D3AAB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0" name="TextBox 40"/>
              <p:cNvSpPr txBox="1"/>
              <p:nvPr/>
            </p:nvSpPr>
            <p:spPr>
              <a:xfrm>
                <a:off x="0" y="-9525"/>
                <a:ext cx="142611" cy="41564"/>
              </a:xfrm>
              <a:prstGeom prst="rect">
                <a:avLst/>
              </a:prstGeom>
            </p:spPr>
            <p:txBody>
              <a:bodyPr lIns="33677" tIns="33677" rIns="33677" bIns="33677"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1" name="Freeform 41"/>
            <p:cNvSpPr/>
            <p:nvPr/>
          </p:nvSpPr>
          <p:spPr>
            <a:xfrm>
              <a:off x="1965752" y="1267765"/>
              <a:ext cx="1004849" cy="2297880"/>
            </a:xfrm>
            <a:custGeom>
              <a:avLst/>
              <a:gdLst/>
              <a:ahLst/>
              <a:cxnLst/>
              <a:rect l="l" t="t" r="r" b="b"/>
              <a:pathLst>
                <a:path w="1004849" h="2297880">
                  <a:moveTo>
                    <a:pt x="0" y="0"/>
                  </a:moveTo>
                  <a:lnTo>
                    <a:pt x="1004848" y="0"/>
                  </a:lnTo>
                  <a:lnTo>
                    <a:pt x="1004848" y="2297880"/>
                  </a:lnTo>
                  <a:lnTo>
                    <a:pt x="0" y="2297880"/>
                  </a:lnTo>
                  <a:lnTo>
                    <a:pt x="0" y="0"/>
                  </a:lnTo>
                  <a:close/>
                </a:path>
              </a:pathLst>
            </a:custGeom>
            <a:blipFill>
              <a:blip r:embed="rId1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Freeform 42"/>
            <p:cNvSpPr/>
            <p:nvPr/>
          </p:nvSpPr>
          <p:spPr>
            <a:xfrm>
              <a:off x="668848" y="1270960"/>
              <a:ext cx="1051801" cy="2297880"/>
            </a:xfrm>
            <a:custGeom>
              <a:avLst/>
              <a:gdLst/>
              <a:ahLst/>
              <a:cxnLst/>
              <a:rect l="l" t="t" r="r" b="b"/>
              <a:pathLst>
                <a:path w="1051801" h="2297880">
                  <a:moveTo>
                    <a:pt x="0" y="0"/>
                  </a:moveTo>
                  <a:lnTo>
                    <a:pt x="1051801" y="0"/>
                  </a:lnTo>
                  <a:lnTo>
                    <a:pt x="1051801" y="2297880"/>
                  </a:lnTo>
                  <a:lnTo>
                    <a:pt x="0" y="2297880"/>
                  </a:lnTo>
                  <a:lnTo>
                    <a:pt x="0" y="0"/>
                  </a:lnTo>
                  <a:close/>
                </a:path>
              </a:pathLst>
            </a:custGeom>
            <a:blipFill>
              <a:blip r:embed="rId1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3" name="Freeform 43"/>
            <p:cNvSpPr/>
            <p:nvPr/>
          </p:nvSpPr>
          <p:spPr>
            <a:xfrm>
              <a:off x="1666290" y="1270960"/>
              <a:ext cx="366152" cy="2297880"/>
            </a:xfrm>
            <a:custGeom>
              <a:avLst/>
              <a:gdLst/>
              <a:ahLst/>
              <a:cxnLst/>
              <a:rect l="l" t="t" r="r" b="b"/>
              <a:pathLst>
                <a:path w="366152" h="2297880">
                  <a:moveTo>
                    <a:pt x="0" y="0"/>
                  </a:moveTo>
                  <a:lnTo>
                    <a:pt x="366152" y="0"/>
                  </a:lnTo>
                  <a:lnTo>
                    <a:pt x="366152" y="2297880"/>
                  </a:lnTo>
                  <a:lnTo>
                    <a:pt x="0" y="2297880"/>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4" name="Google Shape;1422;p39">
            <a:extLst>
              <a:ext uri="{FF2B5EF4-FFF2-40B4-BE49-F238E27FC236}">
                <a16:creationId xmlns:a16="http://schemas.microsoft.com/office/drawing/2014/main" id="{9E50619D-0F77-79D1-FF6F-1C1F435D8FB2}"/>
              </a:ext>
            </a:extLst>
          </p:cNvPr>
          <p:cNvSpPr txBox="1"/>
          <p:nvPr/>
        </p:nvSpPr>
        <p:spPr>
          <a:xfrm>
            <a:off x="4941761" y="1486096"/>
            <a:ext cx="8292060" cy="1199786"/>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1" i="0" u="none" strike="noStrike" kern="0" cap="none" spc="0" normalizeH="0" baseline="0" noProof="0" dirty="0">
                <a:ln>
                  <a:noFill/>
                </a:ln>
                <a:solidFill>
                  <a:srgbClr val="152832"/>
                </a:solidFill>
                <a:effectLst/>
                <a:uLnTx/>
                <a:uFillTx/>
                <a:latin typeface="Work Sans"/>
                <a:ea typeface="Work Sans"/>
                <a:cs typeface="Work Sans"/>
                <a:sym typeface="Work Sans"/>
              </a:rPr>
              <a:t>BRUTE FORCE</a:t>
            </a:r>
            <a:r>
              <a:rPr kumimoji="0" lang="en-US" sz="4351" b="0" i="0" u="none" strike="noStrike" kern="0" cap="none" spc="0" normalizeH="0" baseline="0" noProof="0" dirty="0">
                <a:ln>
                  <a:noFill/>
                </a:ln>
                <a:solidFill>
                  <a:srgbClr val="152832"/>
                </a:solidFill>
                <a:effectLst/>
                <a:uLnTx/>
                <a:uFillTx/>
                <a:latin typeface="Work Sans"/>
                <a:ea typeface="Work Sans"/>
                <a:cs typeface="Work Sans"/>
                <a:sym typeface="Work Sans"/>
              </a:rPr>
              <a:t> - GISSA SIG FRAM TILL LÖSENORD</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45" name="Google Shape;1431;p39">
            <a:extLst>
              <a:ext uri="{FF2B5EF4-FFF2-40B4-BE49-F238E27FC236}">
                <a16:creationId xmlns:a16="http://schemas.microsoft.com/office/drawing/2014/main" id="{9A8C1FB9-D59B-B7CE-8877-AA4CFAD37456}"/>
              </a:ext>
            </a:extLst>
          </p:cNvPr>
          <p:cNvSpPr/>
          <p:nvPr/>
        </p:nvSpPr>
        <p:spPr>
          <a:xfrm rot="522965">
            <a:off x="6615143" y="2662321"/>
            <a:ext cx="5457379" cy="1015361"/>
          </a:xfrm>
          <a:custGeom>
            <a:avLst/>
            <a:gdLst/>
            <a:ahLst/>
            <a:cxnLst/>
            <a:rect l="l" t="t" r="r" b="b"/>
            <a:pathLst>
              <a:path w="5457379" h="1015361" extrusionOk="0">
                <a:moveTo>
                  <a:pt x="0" y="0"/>
                </a:moveTo>
                <a:lnTo>
                  <a:pt x="5457379" y="0"/>
                </a:lnTo>
                <a:lnTo>
                  <a:pt x="5457379" y="1015361"/>
                </a:lnTo>
                <a:lnTo>
                  <a:pt x="0" y="1015361"/>
                </a:lnTo>
                <a:lnTo>
                  <a:pt x="0" y="0"/>
                </a:lnTo>
                <a:close/>
              </a:path>
            </a:pathLst>
          </a:custGeom>
          <a:blipFill rotWithShape="1">
            <a:blip r:embed="rId1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2" name="Freeform 20">
            <a:extLst>
              <a:ext uri="{FF2B5EF4-FFF2-40B4-BE49-F238E27FC236}">
                <a16:creationId xmlns:a16="http://schemas.microsoft.com/office/drawing/2014/main" id="{F9CE8E75-522D-D75C-7F1C-59DE728F07AC}"/>
              </a:ext>
            </a:extLst>
          </p:cNvPr>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21">
            <a:extLst>
              <a:ext uri="{FF2B5EF4-FFF2-40B4-BE49-F238E27FC236}">
                <a16:creationId xmlns:a16="http://schemas.microsoft.com/office/drawing/2014/main" id="{6063A2D2-6308-F167-273C-0BE4B1780F56}"/>
              </a:ext>
            </a:extLst>
          </p:cNvPr>
          <p:cNvSpPr txBox="1"/>
          <p:nvPr/>
        </p:nvSpPr>
        <p:spPr>
          <a:xfrm>
            <a:off x="14283376" y="9240514"/>
            <a:ext cx="2975924" cy="355418"/>
          </a:xfrm>
          <a:prstGeom prst="rect">
            <a:avLst/>
          </a:prstGeom>
        </p:spPr>
        <p:txBody>
          <a:bodyPr lIns="0" tIns="0" rIns="0" bIns="0" rtlCol="0" anchor="t">
            <a:spAutoFit/>
          </a:bodyPr>
          <a:lstStyle/>
          <a:p>
            <a:pPr marL="0" marR="0" lvl="0" indent="0" algn="r" defTabSz="914400" rtl="0" eaLnBrk="1" fontAlgn="auto" latinLnBrk="0" hangingPunct="1">
              <a:lnSpc>
                <a:spcPts val="287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52832"/>
                </a:solidFill>
                <a:effectLst/>
                <a:uLnTx/>
                <a:uFillTx/>
                <a:latin typeface="Work Sans"/>
                <a:ea typeface="Work Sans"/>
                <a:cs typeface="Work Sans"/>
                <a:sym typeface="Work Sans"/>
              </a:rPr>
              <a:t>Vad </a:t>
            </a:r>
            <a:r>
              <a:rPr kumimoji="0" lang="en-US" sz="2400" b="0" i="0" u="none" strike="noStrike" kern="1200" cap="none" spc="0" normalizeH="0" baseline="0" noProof="0" dirty="0" err="1">
                <a:ln>
                  <a:noFill/>
                </a:ln>
                <a:solidFill>
                  <a:srgbClr val="152832"/>
                </a:solidFill>
                <a:effectLst/>
                <a:uLnTx/>
                <a:uFillTx/>
                <a:latin typeface="Work Sans"/>
                <a:ea typeface="Work Sans"/>
                <a:cs typeface="Work Sans"/>
                <a:sym typeface="Work Sans"/>
              </a:rPr>
              <a:t>Gör</a:t>
            </a:r>
            <a:r>
              <a:rPr kumimoji="0" lang="en-US" sz="2400" b="0" i="0" u="none" strike="noStrike" kern="1200" cap="none" spc="0" normalizeH="0" baseline="0" noProof="0" dirty="0">
                <a:ln>
                  <a:noFill/>
                </a:ln>
                <a:solidFill>
                  <a:srgbClr val="152832"/>
                </a:solidFill>
                <a:effectLst/>
                <a:uLnTx/>
                <a:uFillTx/>
                <a:latin typeface="Work Sans"/>
                <a:ea typeface="Work Sans"/>
                <a:cs typeface="Work Sans"/>
                <a:sym typeface="Work Sans"/>
              </a:rPr>
              <a:t> </a:t>
            </a:r>
            <a:r>
              <a:rPr kumimoji="0" lang="en-US" sz="2400" b="0" i="0" u="none" strike="noStrike" kern="1200" cap="none" spc="0" normalizeH="0" baseline="0" noProof="0" dirty="0" err="1">
                <a:ln>
                  <a:noFill/>
                </a:ln>
                <a:solidFill>
                  <a:srgbClr val="152832"/>
                </a:solidFill>
                <a:effectLst/>
                <a:uLnTx/>
                <a:uFillTx/>
                <a:latin typeface="Work Sans"/>
                <a:ea typeface="Work Sans"/>
                <a:cs typeface="Work Sans"/>
                <a:sym typeface="Work Sans"/>
              </a:rPr>
              <a:t>Hackaren</a:t>
            </a:r>
            <a:r>
              <a:rPr kumimoji="0" lang="en-US" sz="2400" b="0" i="0" u="none" strike="noStrike" kern="1200" cap="none" spc="0" normalizeH="0" baseline="0" noProof="0" dirty="0">
                <a:ln>
                  <a:noFill/>
                </a:ln>
                <a:solidFill>
                  <a:srgbClr val="152832"/>
                </a:solidFill>
                <a:effectLst/>
                <a:uLnTx/>
                <a:uFillTx/>
                <a:latin typeface="Work Sans"/>
                <a:ea typeface="Work Sans"/>
                <a:cs typeface="Work Sans"/>
                <a:sym typeface="Work Sans"/>
              </a:rPr>
              <a: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AEC2D3"/>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3508182" y="267710"/>
            <a:ext cx="4309794" cy="535812"/>
            <a:chOff x="0" y="0"/>
            <a:chExt cx="5746392" cy="714416"/>
          </a:xfrm>
        </p:grpSpPr>
        <p:sp>
          <p:nvSpPr>
            <p:cNvPr id="3" name="Freeform 3"/>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3"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 name="Group 4"/>
          <p:cNvGrpSpPr/>
          <p:nvPr/>
        </p:nvGrpSpPr>
        <p:grpSpPr>
          <a:xfrm>
            <a:off x="9144000" y="0"/>
            <a:ext cx="9144000" cy="10287000"/>
            <a:chOff x="0" y="0"/>
            <a:chExt cx="2408296" cy="2709333"/>
          </a:xfrm>
        </p:grpSpPr>
        <p:sp>
          <p:nvSpPr>
            <p:cNvPr id="5" name="Freeform 5"/>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D3AAB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0" y="-9525"/>
              <a:ext cx="2408296" cy="2718858"/>
            </a:xfrm>
            <a:prstGeom prst="rect">
              <a:avLst/>
            </a:prstGeom>
          </p:spPr>
          <p:txBody>
            <a:bodyPr lIns="50800" tIns="50800" rIns="50800" bIns="50800"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p:cNvGrpSpPr/>
          <p:nvPr/>
        </p:nvGrpSpPr>
        <p:grpSpPr>
          <a:xfrm>
            <a:off x="3841024" y="3276234"/>
            <a:ext cx="1826878" cy="2156566"/>
            <a:chOff x="0" y="0"/>
            <a:chExt cx="2435837" cy="2875422"/>
          </a:xfrm>
        </p:grpSpPr>
        <p:sp>
          <p:nvSpPr>
            <p:cNvPr id="8" name="Freeform 8"/>
            <p:cNvSpPr/>
            <p:nvPr/>
          </p:nvSpPr>
          <p:spPr>
            <a:xfrm>
              <a:off x="0" y="0"/>
              <a:ext cx="2435837" cy="2875422"/>
            </a:xfrm>
            <a:custGeom>
              <a:avLst/>
              <a:gdLst/>
              <a:ahLst/>
              <a:cxnLst/>
              <a:rect l="l" t="t" r="r" b="b"/>
              <a:pathLst>
                <a:path w="2435837" h="2875422">
                  <a:moveTo>
                    <a:pt x="0" y="0"/>
                  </a:moveTo>
                  <a:lnTo>
                    <a:pt x="2435837" y="0"/>
                  </a:lnTo>
                  <a:lnTo>
                    <a:pt x="2435837" y="2875422"/>
                  </a:lnTo>
                  <a:lnTo>
                    <a:pt x="0" y="2875422"/>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9" name="Group 9"/>
            <p:cNvGrpSpPr/>
            <p:nvPr/>
          </p:nvGrpSpPr>
          <p:grpSpPr>
            <a:xfrm>
              <a:off x="335954" y="1250638"/>
              <a:ext cx="297019" cy="374145"/>
              <a:chOff x="0" y="0"/>
              <a:chExt cx="58670" cy="73905"/>
            </a:xfrm>
          </p:grpSpPr>
          <p:sp>
            <p:nvSpPr>
              <p:cNvPr id="10" name="Freeform 10"/>
              <p:cNvSpPr/>
              <p:nvPr/>
            </p:nvSpPr>
            <p:spPr>
              <a:xfrm>
                <a:off x="0" y="0"/>
                <a:ext cx="58670" cy="73905"/>
              </a:xfrm>
              <a:custGeom>
                <a:avLst/>
                <a:gdLst/>
                <a:ahLst/>
                <a:cxnLst/>
                <a:rect l="l" t="t" r="r" b="b"/>
                <a:pathLst>
                  <a:path w="58670" h="73905">
                    <a:moveTo>
                      <a:pt x="0" y="0"/>
                    </a:moveTo>
                    <a:lnTo>
                      <a:pt x="58670" y="0"/>
                    </a:lnTo>
                    <a:lnTo>
                      <a:pt x="58670" y="73905"/>
                    </a:lnTo>
                    <a:lnTo>
                      <a:pt x="0" y="73905"/>
                    </a:lnTo>
                    <a:close/>
                  </a:path>
                </a:pathLst>
              </a:custGeom>
              <a:solidFill>
                <a:srgbClr val="AEC2D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p:cNvSpPr txBox="1"/>
              <p:nvPr/>
            </p:nvSpPr>
            <p:spPr>
              <a:xfrm>
                <a:off x="0" y="-9525"/>
                <a:ext cx="58670" cy="83430"/>
              </a:xfrm>
              <a:prstGeom prst="rect">
                <a:avLst/>
              </a:prstGeom>
            </p:spPr>
            <p:txBody>
              <a:bodyPr lIns="50800" tIns="50800" rIns="50800" bIns="50800"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13" name="TextBox 13"/>
          <p:cNvSpPr txBox="1"/>
          <p:nvPr/>
        </p:nvSpPr>
        <p:spPr>
          <a:xfrm>
            <a:off x="11409944" y="6577640"/>
            <a:ext cx="4119980" cy="609236"/>
          </a:xfrm>
          <a:prstGeom prst="rect">
            <a:avLst/>
          </a:prstGeom>
        </p:spPr>
        <p:txBody>
          <a:bodyPr lIns="0" tIns="0" rIns="0" bIns="0" rtlCol="0" anchor="t">
            <a:spAutoFit/>
          </a:bodyPr>
          <a:lstStyle/>
          <a:p>
            <a:pPr marL="0" marR="0" lvl="0" indent="0" algn="ctr" defTabSz="914400" rtl="0" eaLnBrk="1" fontAlgn="auto" latinLnBrk="0" hangingPunct="1">
              <a:lnSpc>
                <a:spcPts val="4699"/>
              </a:lnSpc>
              <a:spcBef>
                <a:spcPts val="0"/>
              </a:spcBef>
              <a:spcAft>
                <a:spcPts val="0"/>
              </a:spcAft>
              <a:buClrTx/>
              <a:buSzTx/>
              <a:buFontTx/>
              <a:buNone/>
              <a:tabLst/>
              <a:defRPr/>
            </a:pPr>
            <a:r>
              <a:rPr kumimoji="0" lang="en-US" sz="4351" b="0" i="0" u="none" strike="noStrike" kern="1200" cap="none" spc="0" normalizeH="0" baseline="0" noProof="0">
                <a:ln>
                  <a:noFill/>
                </a:ln>
                <a:solidFill>
                  <a:srgbClr val="152832"/>
                </a:solidFill>
                <a:effectLst/>
                <a:uLnTx/>
                <a:uFillTx/>
                <a:latin typeface="Work Sans"/>
                <a:ea typeface="Work Sans"/>
                <a:cs typeface="Work Sans"/>
                <a:sym typeface="Work Sans"/>
              </a:rPr>
              <a:t>Svårt att gissa</a:t>
            </a:r>
          </a:p>
        </p:txBody>
      </p:sp>
      <p:sp>
        <p:nvSpPr>
          <p:cNvPr id="14" name="TextBox 14"/>
          <p:cNvSpPr txBox="1"/>
          <p:nvPr/>
        </p:nvSpPr>
        <p:spPr>
          <a:xfrm>
            <a:off x="2438831" y="6577640"/>
            <a:ext cx="4631264" cy="609236"/>
          </a:xfrm>
          <a:prstGeom prst="rect">
            <a:avLst/>
          </a:prstGeom>
        </p:spPr>
        <p:txBody>
          <a:bodyPr lIns="0" tIns="0" rIns="0" bIns="0" rtlCol="0" anchor="t">
            <a:spAutoFit/>
          </a:bodyPr>
          <a:lstStyle/>
          <a:p>
            <a:pPr marL="0" marR="0" lvl="0" indent="0" algn="ctr" defTabSz="914400" rtl="0" eaLnBrk="1" fontAlgn="auto" latinLnBrk="0" hangingPunct="1">
              <a:lnSpc>
                <a:spcPts val="4699"/>
              </a:lnSpc>
              <a:spcBef>
                <a:spcPts val="0"/>
              </a:spcBef>
              <a:spcAft>
                <a:spcPts val="0"/>
              </a:spcAft>
              <a:buClrTx/>
              <a:buSzTx/>
              <a:buFontTx/>
              <a:buNone/>
              <a:tabLst/>
              <a:defRPr/>
            </a:pPr>
            <a:r>
              <a:rPr kumimoji="0" lang="en-US" sz="4351" b="0" i="0" u="none" strike="noStrike" kern="1200" cap="none" spc="0" normalizeH="0" baseline="0" noProof="0">
                <a:ln>
                  <a:noFill/>
                </a:ln>
                <a:solidFill>
                  <a:srgbClr val="152832"/>
                </a:solidFill>
                <a:effectLst/>
                <a:uLnTx/>
                <a:uFillTx/>
                <a:latin typeface="Work Sans"/>
                <a:ea typeface="Work Sans"/>
                <a:cs typeface="Work Sans"/>
                <a:sym typeface="Work Sans"/>
              </a:rPr>
              <a:t>Enkelt att gissa</a:t>
            </a:r>
          </a:p>
        </p:txBody>
      </p:sp>
      <p:grpSp>
        <p:nvGrpSpPr>
          <p:cNvPr id="15" name="Group 15"/>
          <p:cNvGrpSpPr/>
          <p:nvPr/>
        </p:nvGrpSpPr>
        <p:grpSpPr>
          <a:xfrm rot="5400000">
            <a:off x="874004" y="-1042482"/>
            <a:ext cx="2078426" cy="3969593"/>
            <a:chOff x="0" y="0"/>
            <a:chExt cx="558206" cy="1066119"/>
          </a:xfrm>
        </p:grpSpPr>
        <p:sp>
          <p:nvSpPr>
            <p:cNvPr id="16" name="Freeform 16"/>
            <p:cNvSpPr/>
            <p:nvPr/>
          </p:nvSpPr>
          <p:spPr>
            <a:xfrm>
              <a:off x="0" y="0"/>
              <a:ext cx="558206" cy="1066120"/>
            </a:xfrm>
            <a:custGeom>
              <a:avLst/>
              <a:gdLst/>
              <a:ahLst/>
              <a:cxnLst/>
              <a:rect l="l" t="t" r="r" b="b"/>
              <a:pathLst>
                <a:path w="558206" h="1066120">
                  <a:moveTo>
                    <a:pt x="558206" y="1066120"/>
                  </a:moveTo>
                  <a:lnTo>
                    <a:pt x="0" y="1066120"/>
                  </a:lnTo>
                  <a:lnTo>
                    <a:pt x="0" y="0"/>
                  </a:lnTo>
                  <a:lnTo>
                    <a:pt x="558206" y="1066120"/>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p:cNvSpPr txBox="1"/>
            <p:nvPr/>
          </p:nvSpPr>
          <p:spPr>
            <a:xfrm>
              <a:off x="0" y="523535"/>
              <a:ext cx="279103" cy="540316"/>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 name="Group 18"/>
          <p:cNvGrpSpPr/>
          <p:nvPr/>
        </p:nvGrpSpPr>
        <p:grpSpPr>
          <a:xfrm rot="-5400000">
            <a:off x="15012010" y="6954365"/>
            <a:ext cx="1539363" cy="5146933"/>
            <a:chOff x="0" y="0"/>
            <a:chExt cx="318859" cy="1066119"/>
          </a:xfrm>
        </p:grpSpPr>
        <p:sp>
          <p:nvSpPr>
            <p:cNvPr id="19" name="Freeform 19"/>
            <p:cNvSpPr/>
            <p:nvPr/>
          </p:nvSpPr>
          <p:spPr>
            <a:xfrm>
              <a:off x="0" y="0"/>
              <a:ext cx="318859" cy="1066120"/>
            </a:xfrm>
            <a:custGeom>
              <a:avLst/>
              <a:gdLst/>
              <a:ahLst/>
              <a:cxnLst/>
              <a:rect l="l" t="t" r="r" b="b"/>
              <a:pathLst>
                <a:path w="318859" h="1066120">
                  <a:moveTo>
                    <a:pt x="318859" y="1066120"/>
                  </a:moveTo>
                  <a:lnTo>
                    <a:pt x="0" y="1066120"/>
                  </a:lnTo>
                  <a:lnTo>
                    <a:pt x="0" y="0"/>
                  </a:lnTo>
                  <a:lnTo>
                    <a:pt x="318859" y="1066120"/>
                  </a:lnTo>
                  <a:close/>
                </a:path>
              </a:pathLst>
            </a:custGeom>
            <a:solidFill>
              <a:srgbClr val="C69DB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TextBox 20"/>
            <p:cNvSpPr txBox="1"/>
            <p:nvPr/>
          </p:nvSpPr>
          <p:spPr>
            <a:xfrm>
              <a:off x="0" y="523535"/>
              <a:ext cx="159429" cy="540316"/>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roup 24"/>
          <p:cNvGrpSpPr>
            <a:grpSpLocks noChangeAspect="1"/>
          </p:cNvGrpSpPr>
          <p:nvPr/>
        </p:nvGrpSpPr>
        <p:grpSpPr>
          <a:xfrm>
            <a:off x="13660582" y="420110"/>
            <a:ext cx="4309794" cy="535812"/>
            <a:chOff x="0" y="0"/>
            <a:chExt cx="5746392" cy="714416"/>
          </a:xfrm>
        </p:grpSpPr>
        <p:sp>
          <p:nvSpPr>
            <p:cNvPr id="25" name="Freeform 25"/>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3"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6" name="Freeform 26"/>
          <p:cNvSpPr/>
          <p:nvPr/>
        </p:nvSpPr>
        <p:spPr>
          <a:xfrm rot="462639">
            <a:off x="976463" y="581640"/>
            <a:ext cx="901257" cy="1094104"/>
          </a:xfrm>
          <a:custGeom>
            <a:avLst/>
            <a:gdLst/>
            <a:ahLst/>
            <a:cxnLst/>
            <a:rect l="l" t="t" r="r" b="b"/>
            <a:pathLst>
              <a:path w="901257" h="1094104">
                <a:moveTo>
                  <a:pt x="0" y="0"/>
                </a:moveTo>
                <a:lnTo>
                  <a:pt x="901257" y="0"/>
                </a:lnTo>
                <a:lnTo>
                  <a:pt x="901257" y="1094104"/>
                </a:lnTo>
                <a:lnTo>
                  <a:pt x="0" y="1094104"/>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27"/>
          <p:cNvSpPr/>
          <p:nvPr/>
        </p:nvSpPr>
        <p:spPr>
          <a:xfrm>
            <a:off x="1637668" y="955922"/>
            <a:ext cx="551098" cy="608591"/>
          </a:xfrm>
          <a:custGeom>
            <a:avLst/>
            <a:gdLst/>
            <a:ahLst/>
            <a:cxnLst/>
            <a:rect l="l" t="t" r="r" b="b"/>
            <a:pathLst>
              <a:path w="551098" h="608591">
                <a:moveTo>
                  <a:pt x="0" y="0"/>
                </a:moveTo>
                <a:lnTo>
                  <a:pt x="551098" y="0"/>
                </a:lnTo>
                <a:lnTo>
                  <a:pt x="551098" y="608590"/>
                </a:lnTo>
                <a:lnTo>
                  <a:pt x="0" y="608590"/>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8"/>
          <p:cNvSpPr txBox="1"/>
          <p:nvPr/>
        </p:nvSpPr>
        <p:spPr>
          <a:xfrm>
            <a:off x="2438831" y="5796954"/>
            <a:ext cx="4631264" cy="609236"/>
          </a:xfrm>
          <a:prstGeom prst="rect">
            <a:avLst/>
          </a:prstGeom>
        </p:spPr>
        <p:txBody>
          <a:bodyPr lIns="0" tIns="0" rIns="0" bIns="0" rtlCol="0" anchor="t">
            <a:spAutoFit/>
          </a:bodyPr>
          <a:lstStyle/>
          <a:p>
            <a:pPr marL="0" marR="0" lvl="0" indent="0" algn="ctr" defTabSz="914400" rtl="0" eaLnBrk="1" fontAlgn="auto" latinLnBrk="0" hangingPunct="1">
              <a:lnSpc>
                <a:spcPts val="4699"/>
              </a:lnSpc>
              <a:spcBef>
                <a:spcPts val="0"/>
              </a:spcBef>
              <a:spcAft>
                <a:spcPts val="0"/>
              </a:spcAft>
              <a:buClrTx/>
              <a:buSzTx/>
              <a:buFontTx/>
              <a:buNone/>
              <a:tabLst/>
              <a:defRPr/>
            </a:pPr>
            <a:r>
              <a:rPr kumimoji="0" lang="en-US" sz="4351" b="1" i="0" u="none" strike="noStrike" kern="1200" cap="none" spc="0" normalizeH="0" baseline="0" noProof="0">
                <a:ln>
                  <a:noFill/>
                </a:ln>
                <a:solidFill>
                  <a:srgbClr val="152832"/>
                </a:solidFill>
                <a:effectLst/>
                <a:uLnTx/>
                <a:uFillTx/>
                <a:latin typeface="Work Sans Bold"/>
                <a:ea typeface="Work Sans Bold"/>
                <a:cs typeface="Work Sans Bold"/>
                <a:sym typeface="Work Sans Bold"/>
              </a:rPr>
              <a:t>1q!#()</a:t>
            </a:r>
          </a:p>
        </p:txBody>
      </p:sp>
      <p:sp>
        <p:nvSpPr>
          <p:cNvPr id="29" name="TextBox 29"/>
          <p:cNvSpPr txBox="1"/>
          <p:nvPr/>
        </p:nvSpPr>
        <p:spPr>
          <a:xfrm>
            <a:off x="10381129" y="5796954"/>
            <a:ext cx="6669742" cy="609236"/>
          </a:xfrm>
          <a:prstGeom prst="rect">
            <a:avLst/>
          </a:prstGeom>
        </p:spPr>
        <p:txBody>
          <a:bodyPr lIns="0" tIns="0" rIns="0" bIns="0" rtlCol="0" anchor="t">
            <a:spAutoFit/>
          </a:bodyPr>
          <a:lstStyle/>
          <a:p>
            <a:pPr marL="0" marR="0" lvl="0" indent="0" algn="ctr" defTabSz="914400" rtl="0" eaLnBrk="1" fontAlgn="auto" latinLnBrk="0" hangingPunct="1">
              <a:lnSpc>
                <a:spcPts val="4699"/>
              </a:lnSpc>
              <a:spcBef>
                <a:spcPts val="0"/>
              </a:spcBef>
              <a:spcAft>
                <a:spcPts val="0"/>
              </a:spcAft>
              <a:buClrTx/>
              <a:buSzTx/>
              <a:buFontTx/>
              <a:buNone/>
              <a:tabLst/>
              <a:defRPr/>
            </a:pPr>
            <a:r>
              <a:rPr kumimoji="0" lang="en-US" sz="4351" b="1" i="0" u="none" strike="noStrike" kern="1200" cap="none" spc="0" normalizeH="0" baseline="0" noProof="0">
                <a:ln>
                  <a:noFill/>
                </a:ln>
                <a:solidFill>
                  <a:srgbClr val="152832"/>
                </a:solidFill>
                <a:effectLst/>
                <a:uLnTx/>
                <a:uFillTx/>
                <a:latin typeface="Work Sans Bold"/>
                <a:ea typeface="Work Sans Bold"/>
                <a:cs typeface="Work Sans Bold"/>
                <a:sym typeface="Work Sans Bold"/>
              </a:rPr>
              <a:t>Jaghar3prickigahundar! </a:t>
            </a:r>
          </a:p>
        </p:txBody>
      </p:sp>
      <p:grpSp>
        <p:nvGrpSpPr>
          <p:cNvPr id="30" name="Group 30"/>
          <p:cNvGrpSpPr/>
          <p:nvPr/>
        </p:nvGrpSpPr>
        <p:grpSpPr>
          <a:xfrm>
            <a:off x="11101408" y="3150315"/>
            <a:ext cx="5156448" cy="2676630"/>
            <a:chOff x="0" y="0"/>
            <a:chExt cx="6875265" cy="3568840"/>
          </a:xfrm>
        </p:grpSpPr>
        <p:sp>
          <p:nvSpPr>
            <p:cNvPr id="31" name="Freeform 31"/>
            <p:cNvSpPr/>
            <p:nvPr/>
          </p:nvSpPr>
          <p:spPr>
            <a:xfrm>
              <a:off x="3966239" y="1267765"/>
              <a:ext cx="2053455" cy="2297880"/>
            </a:xfrm>
            <a:custGeom>
              <a:avLst/>
              <a:gdLst/>
              <a:ahLst/>
              <a:cxnLst/>
              <a:rect l="l" t="t" r="r" b="b"/>
              <a:pathLst>
                <a:path w="2053455" h="2297880">
                  <a:moveTo>
                    <a:pt x="0" y="0"/>
                  </a:moveTo>
                  <a:lnTo>
                    <a:pt x="2053455" y="0"/>
                  </a:lnTo>
                  <a:lnTo>
                    <a:pt x="2053455" y="2297880"/>
                  </a:lnTo>
                  <a:lnTo>
                    <a:pt x="0" y="2297880"/>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Freeform 32"/>
            <p:cNvSpPr/>
            <p:nvPr/>
          </p:nvSpPr>
          <p:spPr>
            <a:xfrm>
              <a:off x="5989292" y="1267765"/>
              <a:ext cx="885973" cy="1640719"/>
            </a:xfrm>
            <a:custGeom>
              <a:avLst/>
              <a:gdLst/>
              <a:ahLst/>
              <a:cxnLst/>
              <a:rect l="l" t="t" r="r" b="b"/>
              <a:pathLst>
                <a:path w="885973" h="1640719">
                  <a:moveTo>
                    <a:pt x="0" y="0"/>
                  </a:moveTo>
                  <a:lnTo>
                    <a:pt x="885973" y="0"/>
                  </a:lnTo>
                  <a:lnTo>
                    <a:pt x="885973" y="1640719"/>
                  </a:lnTo>
                  <a:lnTo>
                    <a:pt x="0" y="164071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Freeform 33"/>
            <p:cNvSpPr/>
            <p:nvPr/>
          </p:nvSpPr>
          <p:spPr>
            <a:xfrm>
              <a:off x="1760188" y="0"/>
              <a:ext cx="3153128" cy="1297920"/>
            </a:xfrm>
            <a:custGeom>
              <a:avLst/>
              <a:gdLst/>
              <a:ahLst/>
              <a:cxnLst/>
              <a:rect l="l" t="t" r="r" b="b"/>
              <a:pathLst>
                <a:path w="3153128" h="1297920">
                  <a:moveTo>
                    <a:pt x="0" y="0"/>
                  </a:moveTo>
                  <a:lnTo>
                    <a:pt x="3153129" y="0"/>
                  </a:lnTo>
                  <a:lnTo>
                    <a:pt x="3153129" y="1297920"/>
                  </a:lnTo>
                  <a:lnTo>
                    <a:pt x="0" y="1297920"/>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4" name="Group 34"/>
            <p:cNvGrpSpPr/>
            <p:nvPr/>
          </p:nvGrpSpPr>
          <p:grpSpPr>
            <a:xfrm rot="356075">
              <a:off x="6102332" y="1181503"/>
              <a:ext cx="478614" cy="107525"/>
              <a:chOff x="0" y="0"/>
              <a:chExt cx="142611" cy="32039"/>
            </a:xfrm>
          </p:grpSpPr>
          <p:sp>
            <p:nvSpPr>
              <p:cNvPr id="35" name="Freeform 35"/>
              <p:cNvSpPr/>
              <p:nvPr/>
            </p:nvSpPr>
            <p:spPr>
              <a:xfrm>
                <a:off x="0" y="0"/>
                <a:ext cx="142611" cy="32039"/>
              </a:xfrm>
              <a:custGeom>
                <a:avLst/>
                <a:gdLst/>
                <a:ahLst/>
                <a:cxnLst/>
                <a:rect l="l" t="t" r="r" b="b"/>
                <a:pathLst>
                  <a:path w="142611" h="32039">
                    <a:moveTo>
                      <a:pt x="0" y="0"/>
                    </a:moveTo>
                    <a:lnTo>
                      <a:pt x="142611" y="0"/>
                    </a:lnTo>
                    <a:lnTo>
                      <a:pt x="142611" y="32039"/>
                    </a:lnTo>
                    <a:lnTo>
                      <a:pt x="0" y="32039"/>
                    </a:lnTo>
                    <a:close/>
                  </a:path>
                </a:pathLst>
              </a:custGeom>
              <a:solidFill>
                <a:srgbClr val="D3AAB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36"/>
              <p:cNvSpPr txBox="1"/>
              <p:nvPr/>
            </p:nvSpPr>
            <p:spPr>
              <a:xfrm>
                <a:off x="0" y="-9525"/>
                <a:ext cx="142611" cy="41564"/>
              </a:xfrm>
              <a:prstGeom prst="rect">
                <a:avLst/>
              </a:prstGeom>
            </p:spPr>
            <p:txBody>
              <a:bodyPr lIns="33677" tIns="33677" rIns="33677" bIns="33677"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7" name="Freeform 37"/>
            <p:cNvSpPr/>
            <p:nvPr/>
          </p:nvSpPr>
          <p:spPr>
            <a:xfrm>
              <a:off x="3325699" y="1270938"/>
              <a:ext cx="670171" cy="2297880"/>
            </a:xfrm>
            <a:custGeom>
              <a:avLst/>
              <a:gdLst/>
              <a:ahLst/>
              <a:cxnLst/>
              <a:rect l="l" t="t" r="r" b="b"/>
              <a:pathLst>
                <a:path w="670171" h="2297880">
                  <a:moveTo>
                    <a:pt x="0" y="0"/>
                  </a:moveTo>
                  <a:lnTo>
                    <a:pt x="670171" y="0"/>
                  </a:lnTo>
                  <a:lnTo>
                    <a:pt x="670171" y="2297880"/>
                  </a:lnTo>
                  <a:lnTo>
                    <a:pt x="0" y="2297880"/>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8" name="Freeform 38"/>
            <p:cNvSpPr/>
            <p:nvPr/>
          </p:nvSpPr>
          <p:spPr>
            <a:xfrm>
              <a:off x="2970600" y="1270938"/>
              <a:ext cx="366152" cy="2297880"/>
            </a:xfrm>
            <a:custGeom>
              <a:avLst/>
              <a:gdLst/>
              <a:ahLst/>
              <a:cxnLst/>
              <a:rect l="l" t="t" r="r" b="b"/>
              <a:pathLst>
                <a:path w="366152" h="2297880">
                  <a:moveTo>
                    <a:pt x="0" y="0"/>
                  </a:moveTo>
                  <a:lnTo>
                    <a:pt x="366153" y="0"/>
                  </a:lnTo>
                  <a:lnTo>
                    <a:pt x="366153" y="2297880"/>
                  </a:lnTo>
                  <a:lnTo>
                    <a:pt x="0" y="2297880"/>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9" name="Freeform 39"/>
            <p:cNvSpPr/>
            <p:nvPr/>
          </p:nvSpPr>
          <p:spPr>
            <a:xfrm>
              <a:off x="0" y="1270960"/>
              <a:ext cx="726490" cy="1704054"/>
            </a:xfrm>
            <a:custGeom>
              <a:avLst/>
              <a:gdLst/>
              <a:ahLst/>
              <a:cxnLst/>
              <a:rect l="l" t="t" r="r" b="b"/>
              <a:pathLst>
                <a:path w="726490" h="1704054">
                  <a:moveTo>
                    <a:pt x="0" y="0"/>
                  </a:moveTo>
                  <a:lnTo>
                    <a:pt x="726490" y="0"/>
                  </a:lnTo>
                  <a:lnTo>
                    <a:pt x="726490" y="1704054"/>
                  </a:lnTo>
                  <a:lnTo>
                    <a:pt x="0" y="1704054"/>
                  </a:lnTo>
                  <a:lnTo>
                    <a:pt x="0" y="0"/>
                  </a:lnTo>
                  <a:close/>
                </a:path>
              </a:pathLst>
            </a:custGeom>
            <a:blipFill>
              <a:blip r:embed="rId12"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0" name="Group 40"/>
            <p:cNvGrpSpPr/>
            <p:nvPr/>
          </p:nvGrpSpPr>
          <p:grpSpPr>
            <a:xfrm rot="5571744">
              <a:off x="2573700" y="1579553"/>
              <a:ext cx="478614" cy="107525"/>
              <a:chOff x="0" y="0"/>
              <a:chExt cx="142611" cy="32039"/>
            </a:xfrm>
          </p:grpSpPr>
          <p:sp>
            <p:nvSpPr>
              <p:cNvPr id="41" name="Freeform 41"/>
              <p:cNvSpPr/>
              <p:nvPr/>
            </p:nvSpPr>
            <p:spPr>
              <a:xfrm>
                <a:off x="0" y="0"/>
                <a:ext cx="142611" cy="32039"/>
              </a:xfrm>
              <a:custGeom>
                <a:avLst/>
                <a:gdLst/>
                <a:ahLst/>
                <a:cxnLst/>
                <a:rect l="l" t="t" r="r" b="b"/>
                <a:pathLst>
                  <a:path w="142611" h="32039">
                    <a:moveTo>
                      <a:pt x="0" y="0"/>
                    </a:moveTo>
                    <a:lnTo>
                      <a:pt x="142611" y="0"/>
                    </a:lnTo>
                    <a:lnTo>
                      <a:pt x="142611" y="32039"/>
                    </a:lnTo>
                    <a:lnTo>
                      <a:pt x="0" y="32039"/>
                    </a:lnTo>
                    <a:close/>
                  </a:path>
                </a:pathLst>
              </a:custGeom>
              <a:solidFill>
                <a:srgbClr val="D3AAB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TextBox 42"/>
              <p:cNvSpPr txBox="1"/>
              <p:nvPr/>
            </p:nvSpPr>
            <p:spPr>
              <a:xfrm>
                <a:off x="0" y="-9525"/>
                <a:ext cx="142611" cy="41564"/>
              </a:xfrm>
              <a:prstGeom prst="rect">
                <a:avLst/>
              </a:prstGeom>
            </p:spPr>
            <p:txBody>
              <a:bodyPr lIns="33677" tIns="33677" rIns="33677" bIns="33677"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3" name="Freeform 43"/>
            <p:cNvSpPr/>
            <p:nvPr/>
          </p:nvSpPr>
          <p:spPr>
            <a:xfrm>
              <a:off x="1965752" y="1267765"/>
              <a:ext cx="1004849" cy="2297880"/>
            </a:xfrm>
            <a:custGeom>
              <a:avLst/>
              <a:gdLst/>
              <a:ahLst/>
              <a:cxnLst/>
              <a:rect l="l" t="t" r="r" b="b"/>
              <a:pathLst>
                <a:path w="1004849" h="2297880">
                  <a:moveTo>
                    <a:pt x="0" y="0"/>
                  </a:moveTo>
                  <a:lnTo>
                    <a:pt x="1004848" y="0"/>
                  </a:lnTo>
                  <a:lnTo>
                    <a:pt x="1004848" y="2297880"/>
                  </a:lnTo>
                  <a:lnTo>
                    <a:pt x="0" y="2297880"/>
                  </a:lnTo>
                  <a:lnTo>
                    <a:pt x="0" y="0"/>
                  </a:lnTo>
                  <a:close/>
                </a:path>
              </a:pathLst>
            </a:custGeom>
            <a:blipFill>
              <a:blip r:embed="rId1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4" name="Freeform 44"/>
            <p:cNvSpPr/>
            <p:nvPr/>
          </p:nvSpPr>
          <p:spPr>
            <a:xfrm>
              <a:off x="668848" y="1270960"/>
              <a:ext cx="1051801" cy="2297880"/>
            </a:xfrm>
            <a:custGeom>
              <a:avLst/>
              <a:gdLst/>
              <a:ahLst/>
              <a:cxnLst/>
              <a:rect l="l" t="t" r="r" b="b"/>
              <a:pathLst>
                <a:path w="1051801" h="2297880">
                  <a:moveTo>
                    <a:pt x="0" y="0"/>
                  </a:moveTo>
                  <a:lnTo>
                    <a:pt x="1051801" y="0"/>
                  </a:lnTo>
                  <a:lnTo>
                    <a:pt x="1051801" y="2297880"/>
                  </a:lnTo>
                  <a:lnTo>
                    <a:pt x="0" y="2297880"/>
                  </a:lnTo>
                  <a:lnTo>
                    <a:pt x="0" y="0"/>
                  </a:lnTo>
                  <a:close/>
                </a:path>
              </a:pathLst>
            </a:custGeom>
            <a:blipFill>
              <a:blip r:embed="rId1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5" name="Freeform 45"/>
            <p:cNvSpPr/>
            <p:nvPr/>
          </p:nvSpPr>
          <p:spPr>
            <a:xfrm>
              <a:off x="1666290" y="1270960"/>
              <a:ext cx="366152" cy="2297880"/>
            </a:xfrm>
            <a:custGeom>
              <a:avLst/>
              <a:gdLst/>
              <a:ahLst/>
              <a:cxnLst/>
              <a:rect l="l" t="t" r="r" b="b"/>
              <a:pathLst>
                <a:path w="366152" h="2297880">
                  <a:moveTo>
                    <a:pt x="0" y="0"/>
                  </a:moveTo>
                  <a:lnTo>
                    <a:pt x="366152" y="0"/>
                  </a:lnTo>
                  <a:lnTo>
                    <a:pt x="366152" y="2297880"/>
                  </a:lnTo>
                  <a:lnTo>
                    <a:pt x="0" y="2297880"/>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6" name="Google Shape;1422;p39">
            <a:extLst>
              <a:ext uri="{FF2B5EF4-FFF2-40B4-BE49-F238E27FC236}">
                <a16:creationId xmlns:a16="http://schemas.microsoft.com/office/drawing/2014/main" id="{9009EDFA-61B4-05FE-D265-ED73EF95119A}"/>
              </a:ext>
            </a:extLst>
          </p:cNvPr>
          <p:cNvSpPr txBox="1"/>
          <p:nvPr/>
        </p:nvSpPr>
        <p:spPr>
          <a:xfrm>
            <a:off x="4941761" y="1486096"/>
            <a:ext cx="8292060" cy="1199786"/>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1" i="0" u="none" strike="noStrike" kern="0" cap="none" spc="0" normalizeH="0" baseline="0" noProof="0" dirty="0">
                <a:ln>
                  <a:noFill/>
                </a:ln>
                <a:solidFill>
                  <a:srgbClr val="152832"/>
                </a:solidFill>
                <a:effectLst/>
                <a:uLnTx/>
                <a:uFillTx/>
                <a:latin typeface="Work Sans"/>
                <a:ea typeface="Work Sans"/>
                <a:cs typeface="Work Sans"/>
                <a:sym typeface="Work Sans"/>
              </a:rPr>
              <a:t>BRUTE FORCE</a:t>
            </a:r>
            <a:r>
              <a:rPr kumimoji="0" lang="en-US" sz="4351" b="0" i="0" u="none" strike="noStrike" kern="0" cap="none" spc="0" normalizeH="0" baseline="0" noProof="0" dirty="0">
                <a:ln>
                  <a:noFill/>
                </a:ln>
                <a:solidFill>
                  <a:srgbClr val="152832"/>
                </a:solidFill>
                <a:effectLst/>
                <a:uLnTx/>
                <a:uFillTx/>
                <a:latin typeface="Work Sans"/>
                <a:ea typeface="Work Sans"/>
                <a:cs typeface="Work Sans"/>
                <a:sym typeface="Work Sans"/>
              </a:rPr>
              <a:t> - GISSA SIG FRAM TILL LÖSENORD</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47" name="Google Shape;1431;p39">
            <a:extLst>
              <a:ext uri="{FF2B5EF4-FFF2-40B4-BE49-F238E27FC236}">
                <a16:creationId xmlns:a16="http://schemas.microsoft.com/office/drawing/2014/main" id="{47870E72-EB1B-A9A1-237D-C34F49746055}"/>
              </a:ext>
            </a:extLst>
          </p:cNvPr>
          <p:cNvSpPr/>
          <p:nvPr/>
        </p:nvSpPr>
        <p:spPr>
          <a:xfrm rot="522965">
            <a:off x="6615143" y="2662321"/>
            <a:ext cx="5457379" cy="1015361"/>
          </a:xfrm>
          <a:custGeom>
            <a:avLst/>
            <a:gdLst/>
            <a:ahLst/>
            <a:cxnLst/>
            <a:rect l="l" t="t" r="r" b="b"/>
            <a:pathLst>
              <a:path w="5457379" h="1015361" extrusionOk="0">
                <a:moveTo>
                  <a:pt x="0" y="0"/>
                </a:moveTo>
                <a:lnTo>
                  <a:pt x="5457379" y="0"/>
                </a:lnTo>
                <a:lnTo>
                  <a:pt x="5457379" y="1015361"/>
                </a:lnTo>
                <a:lnTo>
                  <a:pt x="0" y="1015361"/>
                </a:lnTo>
                <a:lnTo>
                  <a:pt x="0" y="0"/>
                </a:lnTo>
                <a:close/>
              </a:path>
            </a:pathLst>
          </a:custGeom>
          <a:blipFill rotWithShape="1">
            <a:blip r:embed="rId1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2" name="Freeform 20">
            <a:extLst>
              <a:ext uri="{FF2B5EF4-FFF2-40B4-BE49-F238E27FC236}">
                <a16:creationId xmlns:a16="http://schemas.microsoft.com/office/drawing/2014/main" id="{5208BE8F-8292-68A3-EEDC-EC7752E4C30C}"/>
              </a:ext>
            </a:extLst>
          </p:cNvPr>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1">
            <a:extLst>
              <a:ext uri="{FF2B5EF4-FFF2-40B4-BE49-F238E27FC236}">
                <a16:creationId xmlns:a16="http://schemas.microsoft.com/office/drawing/2014/main" id="{75263B2C-E489-03EE-F99C-D894603F48D3}"/>
              </a:ext>
            </a:extLst>
          </p:cNvPr>
          <p:cNvSpPr txBox="1"/>
          <p:nvPr/>
        </p:nvSpPr>
        <p:spPr>
          <a:xfrm>
            <a:off x="14283376" y="9240514"/>
            <a:ext cx="2975924" cy="355418"/>
          </a:xfrm>
          <a:prstGeom prst="rect">
            <a:avLst/>
          </a:prstGeom>
        </p:spPr>
        <p:txBody>
          <a:bodyPr lIns="0" tIns="0" rIns="0" bIns="0" rtlCol="0" anchor="t">
            <a:spAutoFit/>
          </a:bodyPr>
          <a:lstStyle/>
          <a:p>
            <a:pPr marL="0" marR="0" lvl="0" indent="0" algn="r" defTabSz="914400" rtl="0" eaLnBrk="1" fontAlgn="auto" latinLnBrk="0" hangingPunct="1">
              <a:lnSpc>
                <a:spcPts val="287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52832"/>
                </a:solidFill>
                <a:effectLst/>
                <a:uLnTx/>
                <a:uFillTx/>
                <a:latin typeface="Work Sans"/>
                <a:ea typeface="Work Sans"/>
                <a:cs typeface="Work Sans"/>
                <a:sym typeface="Work Sans"/>
              </a:rPr>
              <a:t>Vad </a:t>
            </a:r>
            <a:r>
              <a:rPr kumimoji="0" lang="en-US" sz="2400" b="0" i="0" u="none" strike="noStrike" kern="1200" cap="none" spc="0" normalizeH="0" baseline="0" noProof="0" dirty="0" err="1">
                <a:ln>
                  <a:noFill/>
                </a:ln>
                <a:solidFill>
                  <a:srgbClr val="152832"/>
                </a:solidFill>
                <a:effectLst/>
                <a:uLnTx/>
                <a:uFillTx/>
                <a:latin typeface="Work Sans"/>
                <a:ea typeface="Work Sans"/>
                <a:cs typeface="Work Sans"/>
                <a:sym typeface="Work Sans"/>
              </a:rPr>
              <a:t>Gör</a:t>
            </a:r>
            <a:r>
              <a:rPr kumimoji="0" lang="en-US" sz="2400" b="0" i="0" u="none" strike="noStrike" kern="1200" cap="none" spc="0" normalizeH="0" baseline="0" noProof="0" dirty="0">
                <a:ln>
                  <a:noFill/>
                </a:ln>
                <a:solidFill>
                  <a:srgbClr val="152832"/>
                </a:solidFill>
                <a:effectLst/>
                <a:uLnTx/>
                <a:uFillTx/>
                <a:latin typeface="Work Sans"/>
                <a:ea typeface="Work Sans"/>
                <a:cs typeface="Work Sans"/>
                <a:sym typeface="Work Sans"/>
              </a:rPr>
              <a:t> </a:t>
            </a:r>
            <a:r>
              <a:rPr kumimoji="0" lang="en-US" sz="2400" b="0" i="0" u="none" strike="noStrike" kern="1200" cap="none" spc="0" normalizeH="0" baseline="0" noProof="0" dirty="0" err="1">
                <a:ln>
                  <a:noFill/>
                </a:ln>
                <a:solidFill>
                  <a:srgbClr val="152832"/>
                </a:solidFill>
                <a:effectLst/>
                <a:uLnTx/>
                <a:uFillTx/>
                <a:latin typeface="Work Sans"/>
                <a:ea typeface="Work Sans"/>
                <a:cs typeface="Work Sans"/>
                <a:sym typeface="Work Sans"/>
              </a:rPr>
              <a:t>Hackaren</a:t>
            </a:r>
            <a:r>
              <a:rPr kumimoji="0" lang="en-US" sz="2400" b="0" i="0" u="none" strike="noStrike" kern="1200" cap="none" spc="0" normalizeH="0" baseline="0" noProof="0" dirty="0">
                <a:ln>
                  <a:noFill/>
                </a:ln>
                <a:solidFill>
                  <a:srgbClr val="152832"/>
                </a:solidFill>
                <a:effectLst/>
                <a:uLnTx/>
                <a:uFillTx/>
                <a:latin typeface="Work Sans"/>
                <a:ea typeface="Work Sans"/>
                <a:cs typeface="Work Sans"/>
                <a:sym typeface="Work Sans"/>
              </a:rPr>
              <a: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AEC2D3"/>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3508182" y="267710"/>
            <a:ext cx="4309794" cy="535812"/>
            <a:chOff x="0" y="0"/>
            <a:chExt cx="5746392" cy="714416"/>
          </a:xfrm>
        </p:grpSpPr>
        <p:sp>
          <p:nvSpPr>
            <p:cNvPr id="3" name="Freeform 3"/>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3"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 name="Group 4"/>
          <p:cNvGrpSpPr/>
          <p:nvPr/>
        </p:nvGrpSpPr>
        <p:grpSpPr>
          <a:xfrm>
            <a:off x="9144000" y="0"/>
            <a:ext cx="9144000" cy="10287000"/>
            <a:chOff x="0" y="0"/>
            <a:chExt cx="2408296" cy="2709333"/>
          </a:xfrm>
        </p:grpSpPr>
        <p:sp>
          <p:nvSpPr>
            <p:cNvPr id="5" name="Freeform 5"/>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D3AAB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0" y="-9525"/>
              <a:ext cx="2408296" cy="2718858"/>
            </a:xfrm>
            <a:prstGeom prst="rect">
              <a:avLst/>
            </a:prstGeom>
          </p:spPr>
          <p:txBody>
            <a:bodyPr lIns="50800" tIns="50800" rIns="50800" bIns="50800"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p:cNvGrpSpPr/>
          <p:nvPr/>
        </p:nvGrpSpPr>
        <p:grpSpPr>
          <a:xfrm>
            <a:off x="3841024" y="3276234"/>
            <a:ext cx="1826878" cy="2156566"/>
            <a:chOff x="0" y="0"/>
            <a:chExt cx="2435837" cy="2875422"/>
          </a:xfrm>
        </p:grpSpPr>
        <p:sp>
          <p:nvSpPr>
            <p:cNvPr id="8" name="Freeform 8"/>
            <p:cNvSpPr/>
            <p:nvPr/>
          </p:nvSpPr>
          <p:spPr>
            <a:xfrm>
              <a:off x="0" y="0"/>
              <a:ext cx="2435837" cy="2875422"/>
            </a:xfrm>
            <a:custGeom>
              <a:avLst/>
              <a:gdLst/>
              <a:ahLst/>
              <a:cxnLst/>
              <a:rect l="l" t="t" r="r" b="b"/>
              <a:pathLst>
                <a:path w="2435837" h="2875422">
                  <a:moveTo>
                    <a:pt x="0" y="0"/>
                  </a:moveTo>
                  <a:lnTo>
                    <a:pt x="2435837" y="0"/>
                  </a:lnTo>
                  <a:lnTo>
                    <a:pt x="2435837" y="2875422"/>
                  </a:lnTo>
                  <a:lnTo>
                    <a:pt x="0" y="2875422"/>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9" name="Group 9"/>
            <p:cNvGrpSpPr/>
            <p:nvPr/>
          </p:nvGrpSpPr>
          <p:grpSpPr>
            <a:xfrm>
              <a:off x="335954" y="1250638"/>
              <a:ext cx="297019" cy="374145"/>
              <a:chOff x="0" y="0"/>
              <a:chExt cx="58670" cy="73905"/>
            </a:xfrm>
          </p:grpSpPr>
          <p:sp>
            <p:nvSpPr>
              <p:cNvPr id="10" name="Freeform 10"/>
              <p:cNvSpPr/>
              <p:nvPr/>
            </p:nvSpPr>
            <p:spPr>
              <a:xfrm>
                <a:off x="0" y="0"/>
                <a:ext cx="58670" cy="73905"/>
              </a:xfrm>
              <a:custGeom>
                <a:avLst/>
                <a:gdLst/>
                <a:ahLst/>
                <a:cxnLst/>
                <a:rect l="l" t="t" r="r" b="b"/>
                <a:pathLst>
                  <a:path w="58670" h="73905">
                    <a:moveTo>
                      <a:pt x="0" y="0"/>
                    </a:moveTo>
                    <a:lnTo>
                      <a:pt x="58670" y="0"/>
                    </a:lnTo>
                    <a:lnTo>
                      <a:pt x="58670" y="73905"/>
                    </a:lnTo>
                    <a:lnTo>
                      <a:pt x="0" y="73905"/>
                    </a:lnTo>
                    <a:close/>
                  </a:path>
                </a:pathLst>
              </a:custGeom>
              <a:solidFill>
                <a:srgbClr val="AEC2D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p:cNvSpPr txBox="1"/>
              <p:nvPr/>
            </p:nvSpPr>
            <p:spPr>
              <a:xfrm>
                <a:off x="0" y="-9525"/>
                <a:ext cx="58670" cy="83430"/>
              </a:xfrm>
              <a:prstGeom prst="rect">
                <a:avLst/>
              </a:prstGeom>
            </p:spPr>
            <p:txBody>
              <a:bodyPr lIns="50800" tIns="50800" rIns="50800" bIns="50800"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13" name="TextBox 13"/>
          <p:cNvSpPr txBox="1"/>
          <p:nvPr/>
        </p:nvSpPr>
        <p:spPr>
          <a:xfrm>
            <a:off x="11409944" y="6577640"/>
            <a:ext cx="4119980" cy="609236"/>
          </a:xfrm>
          <a:prstGeom prst="rect">
            <a:avLst/>
          </a:prstGeom>
        </p:spPr>
        <p:txBody>
          <a:bodyPr lIns="0" tIns="0" rIns="0" bIns="0" rtlCol="0" anchor="t">
            <a:spAutoFit/>
          </a:bodyPr>
          <a:lstStyle/>
          <a:p>
            <a:pPr marL="0" marR="0" lvl="0" indent="0" algn="ctr" defTabSz="914400" rtl="0" eaLnBrk="1" fontAlgn="auto" latinLnBrk="0" hangingPunct="1">
              <a:lnSpc>
                <a:spcPts val="4699"/>
              </a:lnSpc>
              <a:spcBef>
                <a:spcPts val="0"/>
              </a:spcBef>
              <a:spcAft>
                <a:spcPts val="0"/>
              </a:spcAft>
              <a:buClrTx/>
              <a:buSzTx/>
              <a:buFontTx/>
              <a:buNone/>
              <a:tabLst/>
              <a:defRPr/>
            </a:pPr>
            <a:r>
              <a:rPr kumimoji="0" lang="en-US" sz="4351" b="0" i="0" u="none" strike="noStrike" kern="1200" cap="none" spc="0" normalizeH="0" baseline="0" noProof="0">
                <a:ln>
                  <a:noFill/>
                </a:ln>
                <a:solidFill>
                  <a:srgbClr val="152832"/>
                </a:solidFill>
                <a:effectLst/>
                <a:uLnTx/>
                <a:uFillTx/>
                <a:latin typeface="Work Sans"/>
                <a:ea typeface="Work Sans"/>
                <a:cs typeface="Work Sans"/>
                <a:sym typeface="Work Sans"/>
              </a:rPr>
              <a:t>Svårt att gissa</a:t>
            </a:r>
          </a:p>
        </p:txBody>
      </p:sp>
      <p:sp>
        <p:nvSpPr>
          <p:cNvPr id="14" name="TextBox 14"/>
          <p:cNvSpPr txBox="1"/>
          <p:nvPr/>
        </p:nvSpPr>
        <p:spPr>
          <a:xfrm>
            <a:off x="2438831" y="6577640"/>
            <a:ext cx="4631264" cy="609236"/>
          </a:xfrm>
          <a:prstGeom prst="rect">
            <a:avLst/>
          </a:prstGeom>
        </p:spPr>
        <p:txBody>
          <a:bodyPr lIns="0" tIns="0" rIns="0" bIns="0" rtlCol="0" anchor="t">
            <a:spAutoFit/>
          </a:bodyPr>
          <a:lstStyle/>
          <a:p>
            <a:pPr marL="0" marR="0" lvl="0" indent="0" algn="ctr" defTabSz="914400" rtl="0" eaLnBrk="1" fontAlgn="auto" latinLnBrk="0" hangingPunct="1">
              <a:lnSpc>
                <a:spcPts val="4699"/>
              </a:lnSpc>
              <a:spcBef>
                <a:spcPts val="0"/>
              </a:spcBef>
              <a:spcAft>
                <a:spcPts val="0"/>
              </a:spcAft>
              <a:buClrTx/>
              <a:buSzTx/>
              <a:buFontTx/>
              <a:buNone/>
              <a:tabLst/>
              <a:defRPr/>
            </a:pPr>
            <a:r>
              <a:rPr kumimoji="0" lang="en-US" sz="4351" b="0" i="0" u="none" strike="noStrike" kern="1200" cap="none" spc="0" normalizeH="0" baseline="0" noProof="0">
                <a:ln>
                  <a:noFill/>
                </a:ln>
                <a:solidFill>
                  <a:srgbClr val="152832"/>
                </a:solidFill>
                <a:effectLst/>
                <a:uLnTx/>
                <a:uFillTx/>
                <a:latin typeface="Work Sans"/>
                <a:ea typeface="Work Sans"/>
                <a:cs typeface="Work Sans"/>
                <a:sym typeface="Work Sans"/>
              </a:rPr>
              <a:t>Enkelt att gissa</a:t>
            </a:r>
          </a:p>
        </p:txBody>
      </p:sp>
      <p:grpSp>
        <p:nvGrpSpPr>
          <p:cNvPr id="15" name="Group 15"/>
          <p:cNvGrpSpPr/>
          <p:nvPr/>
        </p:nvGrpSpPr>
        <p:grpSpPr>
          <a:xfrm rot="5400000">
            <a:off x="874004" y="-1042482"/>
            <a:ext cx="2078426" cy="3969593"/>
            <a:chOff x="0" y="0"/>
            <a:chExt cx="558206" cy="1066119"/>
          </a:xfrm>
        </p:grpSpPr>
        <p:sp>
          <p:nvSpPr>
            <p:cNvPr id="16" name="Freeform 16"/>
            <p:cNvSpPr/>
            <p:nvPr/>
          </p:nvSpPr>
          <p:spPr>
            <a:xfrm>
              <a:off x="0" y="0"/>
              <a:ext cx="558206" cy="1066120"/>
            </a:xfrm>
            <a:custGeom>
              <a:avLst/>
              <a:gdLst/>
              <a:ahLst/>
              <a:cxnLst/>
              <a:rect l="l" t="t" r="r" b="b"/>
              <a:pathLst>
                <a:path w="558206" h="1066120">
                  <a:moveTo>
                    <a:pt x="558206" y="1066120"/>
                  </a:moveTo>
                  <a:lnTo>
                    <a:pt x="0" y="1066120"/>
                  </a:lnTo>
                  <a:lnTo>
                    <a:pt x="0" y="0"/>
                  </a:lnTo>
                  <a:lnTo>
                    <a:pt x="558206" y="1066120"/>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p:cNvSpPr txBox="1"/>
            <p:nvPr/>
          </p:nvSpPr>
          <p:spPr>
            <a:xfrm>
              <a:off x="0" y="523535"/>
              <a:ext cx="279103" cy="540316"/>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 name="Group 18"/>
          <p:cNvGrpSpPr/>
          <p:nvPr/>
        </p:nvGrpSpPr>
        <p:grpSpPr>
          <a:xfrm rot="-5400000">
            <a:off x="15012010" y="6954365"/>
            <a:ext cx="1539363" cy="5146933"/>
            <a:chOff x="0" y="0"/>
            <a:chExt cx="318859" cy="1066119"/>
          </a:xfrm>
        </p:grpSpPr>
        <p:sp>
          <p:nvSpPr>
            <p:cNvPr id="19" name="Freeform 19"/>
            <p:cNvSpPr/>
            <p:nvPr/>
          </p:nvSpPr>
          <p:spPr>
            <a:xfrm>
              <a:off x="0" y="0"/>
              <a:ext cx="318859" cy="1066120"/>
            </a:xfrm>
            <a:custGeom>
              <a:avLst/>
              <a:gdLst/>
              <a:ahLst/>
              <a:cxnLst/>
              <a:rect l="l" t="t" r="r" b="b"/>
              <a:pathLst>
                <a:path w="318859" h="1066120">
                  <a:moveTo>
                    <a:pt x="318859" y="1066120"/>
                  </a:moveTo>
                  <a:lnTo>
                    <a:pt x="0" y="1066120"/>
                  </a:lnTo>
                  <a:lnTo>
                    <a:pt x="0" y="0"/>
                  </a:lnTo>
                  <a:lnTo>
                    <a:pt x="318859" y="1066120"/>
                  </a:lnTo>
                  <a:close/>
                </a:path>
              </a:pathLst>
            </a:custGeom>
            <a:solidFill>
              <a:srgbClr val="C69DB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TextBox 20"/>
            <p:cNvSpPr txBox="1"/>
            <p:nvPr/>
          </p:nvSpPr>
          <p:spPr>
            <a:xfrm>
              <a:off x="0" y="523535"/>
              <a:ext cx="159429" cy="540316"/>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roup 24"/>
          <p:cNvGrpSpPr>
            <a:grpSpLocks noChangeAspect="1"/>
          </p:cNvGrpSpPr>
          <p:nvPr/>
        </p:nvGrpSpPr>
        <p:grpSpPr>
          <a:xfrm>
            <a:off x="13660582" y="420110"/>
            <a:ext cx="4309794" cy="535812"/>
            <a:chOff x="0" y="0"/>
            <a:chExt cx="5746392" cy="714416"/>
          </a:xfrm>
        </p:grpSpPr>
        <p:sp>
          <p:nvSpPr>
            <p:cNvPr id="25" name="Freeform 25"/>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3"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6" name="Freeform 26"/>
          <p:cNvSpPr/>
          <p:nvPr/>
        </p:nvSpPr>
        <p:spPr>
          <a:xfrm rot="462639">
            <a:off x="976463" y="581640"/>
            <a:ext cx="901257" cy="1094104"/>
          </a:xfrm>
          <a:custGeom>
            <a:avLst/>
            <a:gdLst/>
            <a:ahLst/>
            <a:cxnLst/>
            <a:rect l="l" t="t" r="r" b="b"/>
            <a:pathLst>
              <a:path w="901257" h="1094104">
                <a:moveTo>
                  <a:pt x="0" y="0"/>
                </a:moveTo>
                <a:lnTo>
                  <a:pt x="901257" y="0"/>
                </a:lnTo>
                <a:lnTo>
                  <a:pt x="901257" y="1094104"/>
                </a:lnTo>
                <a:lnTo>
                  <a:pt x="0" y="1094104"/>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27"/>
          <p:cNvSpPr/>
          <p:nvPr/>
        </p:nvSpPr>
        <p:spPr>
          <a:xfrm>
            <a:off x="1637668" y="955922"/>
            <a:ext cx="551098" cy="608591"/>
          </a:xfrm>
          <a:custGeom>
            <a:avLst/>
            <a:gdLst/>
            <a:ahLst/>
            <a:cxnLst/>
            <a:rect l="l" t="t" r="r" b="b"/>
            <a:pathLst>
              <a:path w="551098" h="608591">
                <a:moveTo>
                  <a:pt x="0" y="0"/>
                </a:moveTo>
                <a:lnTo>
                  <a:pt x="551098" y="0"/>
                </a:lnTo>
                <a:lnTo>
                  <a:pt x="551098" y="608590"/>
                </a:lnTo>
                <a:lnTo>
                  <a:pt x="0" y="608590"/>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8"/>
          <p:cNvSpPr txBox="1"/>
          <p:nvPr/>
        </p:nvSpPr>
        <p:spPr>
          <a:xfrm>
            <a:off x="2438831" y="5796954"/>
            <a:ext cx="4631264" cy="609236"/>
          </a:xfrm>
          <a:prstGeom prst="rect">
            <a:avLst/>
          </a:prstGeom>
        </p:spPr>
        <p:txBody>
          <a:bodyPr lIns="0" tIns="0" rIns="0" bIns="0" rtlCol="0" anchor="t">
            <a:spAutoFit/>
          </a:bodyPr>
          <a:lstStyle/>
          <a:p>
            <a:pPr marL="0" marR="0" lvl="0" indent="0" algn="ctr" defTabSz="914400" rtl="0" eaLnBrk="1" fontAlgn="auto" latinLnBrk="0" hangingPunct="1">
              <a:lnSpc>
                <a:spcPts val="4699"/>
              </a:lnSpc>
              <a:spcBef>
                <a:spcPts val="0"/>
              </a:spcBef>
              <a:spcAft>
                <a:spcPts val="0"/>
              </a:spcAft>
              <a:buClrTx/>
              <a:buSzTx/>
              <a:buFontTx/>
              <a:buNone/>
              <a:tabLst/>
              <a:defRPr/>
            </a:pPr>
            <a:r>
              <a:rPr kumimoji="0" lang="en-US" sz="4351" b="1" i="0" u="none" strike="noStrike" kern="1200" cap="none" spc="0" normalizeH="0" baseline="0" noProof="0">
                <a:ln>
                  <a:noFill/>
                </a:ln>
                <a:solidFill>
                  <a:srgbClr val="152832"/>
                </a:solidFill>
                <a:effectLst/>
                <a:uLnTx/>
                <a:uFillTx/>
                <a:latin typeface="Work Sans Bold"/>
                <a:ea typeface="Work Sans Bold"/>
                <a:cs typeface="Work Sans Bold"/>
                <a:sym typeface="Work Sans Bold"/>
              </a:rPr>
              <a:t>1q!#()</a:t>
            </a:r>
          </a:p>
        </p:txBody>
      </p:sp>
      <p:sp>
        <p:nvSpPr>
          <p:cNvPr id="29" name="TextBox 29"/>
          <p:cNvSpPr txBox="1"/>
          <p:nvPr/>
        </p:nvSpPr>
        <p:spPr>
          <a:xfrm>
            <a:off x="10381129" y="5796954"/>
            <a:ext cx="6669742" cy="609236"/>
          </a:xfrm>
          <a:prstGeom prst="rect">
            <a:avLst/>
          </a:prstGeom>
        </p:spPr>
        <p:txBody>
          <a:bodyPr lIns="0" tIns="0" rIns="0" bIns="0" rtlCol="0" anchor="t">
            <a:spAutoFit/>
          </a:bodyPr>
          <a:lstStyle/>
          <a:p>
            <a:pPr marL="0" marR="0" lvl="0" indent="0" algn="ctr" defTabSz="914400" rtl="0" eaLnBrk="1" fontAlgn="auto" latinLnBrk="0" hangingPunct="1">
              <a:lnSpc>
                <a:spcPts val="4699"/>
              </a:lnSpc>
              <a:spcBef>
                <a:spcPts val="0"/>
              </a:spcBef>
              <a:spcAft>
                <a:spcPts val="0"/>
              </a:spcAft>
              <a:buClrTx/>
              <a:buSzTx/>
              <a:buFontTx/>
              <a:buNone/>
              <a:tabLst/>
              <a:defRPr/>
            </a:pPr>
            <a:r>
              <a:rPr kumimoji="0" lang="en-US" sz="4351" b="1" i="0" u="none" strike="noStrike" kern="1200" cap="none" spc="0" normalizeH="0" baseline="0" noProof="0">
                <a:ln>
                  <a:noFill/>
                </a:ln>
                <a:solidFill>
                  <a:srgbClr val="152832"/>
                </a:solidFill>
                <a:effectLst/>
                <a:uLnTx/>
                <a:uFillTx/>
                <a:latin typeface="Work Sans Bold"/>
                <a:ea typeface="Work Sans Bold"/>
                <a:cs typeface="Work Sans Bold"/>
                <a:sym typeface="Work Sans Bold"/>
              </a:rPr>
              <a:t>Jaghar3prickigahundar! </a:t>
            </a:r>
          </a:p>
        </p:txBody>
      </p:sp>
      <p:grpSp>
        <p:nvGrpSpPr>
          <p:cNvPr id="30" name="Group 30"/>
          <p:cNvGrpSpPr/>
          <p:nvPr/>
        </p:nvGrpSpPr>
        <p:grpSpPr>
          <a:xfrm>
            <a:off x="11101408" y="3150315"/>
            <a:ext cx="5156448" cy="2676630"/>
            <a:chOff x="0" y="0"/>
            <a:chExt cx="6875265" cy="3568840"/>
          </a:xfrm>
        </p:grpSpPr>
        <p:sp>
          <p:nvSpPr>
            <p:cNvPr id="31" name="Freeform 31"/>
            <p:cNvSpPr/>
            <p:nvPr/>
          </p:nvSpPr>
          <p:spPr>
            <a:xfrm>
              <a:off x="3966239" y="1267765"/>
              <a:ext cx="2053455" cy="2297880"/>
            </a:xfrm>
            <a:custGeom>
              <a:avLst/>
              <a:gdLst/>
              <a:ahLst/>
              <a:cxnLst/>
              <a:rect l="l" t="t" r="r" b="b"/>
              <a:pathLst>
                <a:path w="2053455" h="2297880">
                  <a:moveTo>
                    <a:pt x="0" y="0"/>
                  </a:moveTo>
                  <a:lnTo>
                    <a:pt x="2053455" y="0"/>
                  </a:lnTo>
                  <a:lnTo>
                    <a:pt x="2053455" y="2297880"/>
                  </a:lnTo>
                  <a:lnTo>
                    <a:pt x="0" y="2297880"/>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Freeform 32"/>
            <p:cNvSpPr/>
            <p:nvPr/>
          </p:nvSpPr>
          <p:spPr>
            <a:xfrm>
              <a:off x="5989292" y="1267765"/>
              <a:ext cx="885973" cy="1640719"/>
            </a:xfrm>
            <a:custGeom>
              <a:avLst/>
              <a:gdLst/>
              <a:ahLst/>
              <a:cxnLst/>
              <a:rect l="l" t="t" r="r" b="b"/>
              <a:pathLst>
                <a:path w="885973" h="1640719">
                  <a:moveTo>
                    <a:pt x="0" y="0"/>
                  </a:moveTo>
                  <a:lnTo>
                    <a:pt x="885973" y="0"/>
                  </a:lnTo>
                  <a:lnTo>
                    <a:pt x="885973" y="1640719"/>
                  </a:lnTo>
                  <a:lnTo>
                    <a:pt x="0" y="164071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Freeform 33"/>
            <p:cNvSpPr/>
            <p:nvPr/>
          </p:nvSpPr>
          <p:spPr>
            <a:xfrm>
              <a:off x="1760188" y="0"/>
              <a:ext cx="3153128" cy="1297920"/>
            </a:xfrm>
            <a:custGeom>
              <a:avLst/>
              <a:gdLst/>
              <a:ahLst/>
              <a:cxnLst/>
              <a:rect l="l" t="t" r="r" b="b"/>
              <a:pathLst>
                <a:path w="3153128" h="1297920">
                  <a:moveTo>
                    <a:pt x="0" y="0"/>
                  </a:moveTo>
                  <a:lnTo>
                    <a:pt x="3153129" y="0"/>
                  </a:lnTo>
                  <a:lnTo>
                    <a:pt x="3153129" y="1297920"/>
                  </a:lnTo>
                  <a:lnTo>
                    <a:pt x="0" y="1297920"/>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4" name="Group 34"/>
            <p:cNvGrpSpPr/>
            <p:nvPr/>
          </p:nvGrpSpPr>
          <p:grpSpPr>
            <a:xfrm rot="356075">
              <a:off x="6102332" y="1181503"/>
              <a:ext cx="478614" cy="107525"/>
              <a:chOff x="0" y="0"/>
              <a:chExt cx="142611" cy="32039"/>
            </a:xfrm>
          </p:grpSpPr>
          <p:sp>
            <p:nvSpPr>
              <p:cNvPr id="35" name="Freeform 35"/>
              <p:cNvSpPr/>
              <p:nvPr/>
            </p:nvSpPr>
            <p:spPr>
              <a:xfrm>
                <a:off x="0" y="0"/>
                <a:ext cx="142611" cy="32039"/>
              </a:xfrm>
              <a:custGeom>
                <a:avLst/>
                <a:gdLst/>
                <a:ahLst/>
                <a:cxnLst/>
                <a:rect l="l" t="t" r="r" b="b"/>
                <a:pathLst>
                  <a:path w="142611" h="32039">
                    <a:moveTo>
                      <a:pt x="0" y="0"/>
                    </a:moveTo>
                    <a:lnTo>
                      <a:pt x="142611" y="0"/>
                    </a:lnTo>
                    <a:lnTo>
                      <a:pt x="142611" y="32039"/>
                    </a:lnTo>
                    <a:lnTo>
                      <a:pt x="0" y="32039"/>
                    </a:lnTo>
                    <a:close/>
                  </a:path>
                </a:pathLst>
              </a:custGeom>
              <a:solidFill>
                <a:srgbClr val="D3AAB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36"/>
              <p:cNvSpPr txBox="1"/>
              <p:nvPr/>
            </p:nvSpPr>
            <p:spPr>
              <a:xfrm>
                <a:off x="0" y="-9525"/>
                <a:ext cx="142611" cy="41564"/>
              </a:xfrm>
              <a:prstGeom prst="rect">
                <a:avLst/>
              </a:prstGeom>
            </p:spPr>
            <p:txBody>
              <a:bodyPr lIns="33677" tIns="33677" rIns="33677" bIns="33677"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7" name="Freeform 37"/>
            <p:cNvSpPr/>
            <p:nvPr/>
          </p:nvSpPr>
          <p:spPr>
            <a:xfrm>
              <a:off x="3325699" y="1270938"/>
              <a:ext cx="670171" cy="2297880"/>
            </a:xfrm>
            <a:custGeom>
              <a:avLst/>
              <a:gdLst/>
              <a:ahLst/>
              <a:cxnLst/>
              <a:rect l="l" t="t" r="r" b="b"/>
              <a:pathLst>
                <a:path w="670171" h="2297880">
                  <a:moveTo>
                    <a:pt x="0" y="0"/>
                  </a:moveTo>
                  <a:lnTo>
                    <a:pt x="670171" y="0"/>
                  </a:lnTo>
                  <a:lnTo>
                    <a:pt x="670171" y="2297880"/>
                  </a:lnTo>
                  <a:lnTo>
                    <a:pt x="0" y="2297880"/>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8" name="Freeform 38"/>
            <p:cNvSpPr/>
            <p:nvPr/>
          </p:nvSpPr>
          <p:spPr>
            <a:xfrm>
              <a:off x="2970600" y="1270938"/>
              <a:ext cx="366152" cy="2297880"/>
            </a:xfrm>
            <a:custGeom>
              <a:avLst/>
              <a:gdLst/>
              <a:ahLst/>
              <a:cxnLst/>
              <a:rect l="l" t="t" r="r" b="b"/>
              <a:pathLst>
                <a:path w="366152" h="2297880">
                  <a:moveTo>
                    <a:pt x="0" y="0"/>
                  </a:moveTo>
                  <a:lnTo>
                    <a:pt x="366153" y="0"/>
                  </a:lnTo>
                  <a:lnTo>
                    <a:pt x="366153" y="2297880"/>
                  </a:lnTo>
                  <a:lnTo>
                    <a:pt x="0" y="2297880"/>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9" name="Freeform 39"/>
            <p:cNvSpPr/>
            <p:nvPr/>
          </p:nvSpPr>
          <p:spPr>
            <a:xfrm>
              <a:off x="0" y="1270960"/>
              <a:ext cx="726490" cy="1704054"/>
            </a:xfrm>
            <a:custGeom>
              <a:avLst/>
              <a:gdLst/>
              <a:ahLst/>
              <a:cxnLst/>
              <a:rect l="l" t="t" r="r" b="b"/>
              <a:pathLst>
                <a:path w="726490" h="1704054">
                  <a:moveTo>
                    <a:pt x="0" y="0"/>
                  </a:moveTo>
                  <a:lnTo>
                    <a:pt x="726490" y="0"/>
                  </a:lnTo>
                  <a:lnTo>
                    <a:pt x="726490" y="1704054"/>
                  </a:lnTo>
                  <a:lnTo>
                    <a:pt x="0" y="1704054"/>
                  </a:lnTo>
                  <a:lnTo>
                    <a:pt x="0" y="0"/>
                  </a:lnTo>
                  <a:close/>
                </a:path>
              </a:pathLst>
            </a:custGeom>
            <a:blipFill>
              <a:blip r:embed="rId12"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0" name="Group 40"/>
            <p:cNvGrpSpPr/>
            <p:nvPr/>
          </p:nvGrpSpPr>
          <p:grpSpPr>
            <a:xfrm rot="5571744">
              <a:off x="2573700" y="1579553"/>
              <a:ext cx="478614" cy="107525"/>
              <a:chOff x="0" y="0"/>
              <a:chExt cx="142611" cy="32039"/>
            </a:xfrm>
          </p:grpSpPr>
          <p:sp>
            <p:nvSpPr>
              <p:cNvPr id="41" name="Freeform 41"/>
              <p:cNvSpPr/>
              <p:nvPr/>
            </p:nvSpPr>
            <p:spPr>
              <a:xfrm>
                <a:off x="0" y="0"/>
                <a:ext cx="142611" cy="32039"/>
              </a:xfrm>
              <a:custGeom>
                <a:avLst/>
                <a:gdLst/>
                <a:ahLst/>
                <a:cxnLst/>
                <a:rect l="l" t="t" r="r" b="b"/>
                <a:pathLst>
                  <a:path w="142611" h="32039">
                    <a:moveTo>
                      <a:pt x="0" y="0"/>
                    </a:moveTo>
                    <a:lnTo>
                      <a:pt x="142611" y="0"/>
                    </a:lnTo>
                    <a:lnTo>
                      <a:pt x="142611" y="32039"/>
                    </a:lnTo>
                    <a:lnTo>
                      <a:pt x="0" y="32039"/>
                    </a:lnTo>
                    <a:close/>
                  </a:path>
                </a:pathLst>
              </a:custGeom>
              <a:solidFill>
                <a:srgbClr val="D3AAB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TextBox 42"/>
              <p:cNvSpPr txBox="1"/>
              <p:nvPr/>
            </p:nvSpPr>
            <p:spPr>
              <a:xfrm>
                <a:off x="0" y="-9525"/>
                <a:ext cx="142611" cy="41564"/>
              </a:xfrm>
              <a:prstGeom prst="rect">
                <a:avLst/>
              </a:prstGeom>
            </p:spPr>
            <p:txBody>
              <a:bodyPr lIns="33677" tIns="33677" rIns="33677" bIns="33677"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3" name="Freeform 43"/>
            <p:cNvSpPr/>
            <p:nvPr/>
          </p:nvSpPr>
          <p:spPr>
            <a:xfrm>
              <a:off x="1965752" y="1267765"/>
              <a:ext cx="1004849" cy="2297880"/>
            </a:xfrm>
            <a:custGeom>
              <a:avLst/>
              <a:gdLst/>
              <a:ahLst/>
              <a:cxnLst/>
              <a:rect l="l" t="t" r="r" b="b"/>
              <a:pathLst>
                <a:path w="1004849" h="2297880">
                  <a:moveTo>
                    <a:pt x="0" y="0"/>
                  </a:moveTo>
                  <a:lnTo>
                    <a:pt x="1004848" y="0"/>
                  </a:lnTo>
                  <a:lnTo>
                    <a:pt x="1004848" y="2297880"/>
                  </a:lnTo>
                  <a:lnTo>
                    <a:pt x="0" y="2297880"/>
                  </a:lnTo>
                  <a:lnTo>
                    <a:pt x="0" y="0"/>
                  </a:lnTo>
                  <a:close/>
                </a:path>
              </a:pathLst>
            </a:custGeom>
            <a:blipFill>
              <a:blip r:embed="rId1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4" name="Freeform 44"/>
            <p:cNvSpPr/>
            <p:nvPr/>
          </p:nvSpPr>
          <p:spPr>
            <a:xfrm>
              <a:off x="668848" y="1270960"/>
              <a:ext cx="1051801" cy="2297880"/>
            </a:xfrm>
            <a:custGeom>
              <a:avLst/>
              <a:gdLst/>
              <a:ahLst/>
              <a:cxnLst/>
              <a:rect l="l" t="t" r="r" b="b"/>
              <a:pathLst>
                <a:path w="1051801" h="2297880">
                  <a:moveTo>
                    <a:pt x="0" y="0"/>
                  </a:moveTo>
                  <a:lnTo>
                    <a:pt x="1051801" y="0"/>
                  </a:lnTo>
                  <a:lnTo>
                    <a:pt x="1051801" y="2297880"/>
                  </a:lnTo>
                  <a:lnTo>
                    <a:pt x="0" y="2297880"/>
                  </a:lnTo>
                  <a:lnTo>
                    <a:pt x="0" y="0"/>
                  </a:lnTo>
                  <a:close/>
                </a:path>
              </a:pathLst>
            </a:custGeom>
            <a:blipFill>
              <a:blip r:embed="rId1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5" name="Freeform 45"/>
            <p:cNvSpPr/>
            <p:nvPr/>
          </p:nvSpPr>
          <p:spPr>
            <a:xfrm>
              <a:off x="1666290" y="1270960"/>
              <a:ext cx="366152" cy="2297880"/>
            </a:xfrm>
            <a:custGeom>
              <a:avLst/>
              <a:gdLst/>
              <a:ahLst/>
              <a:cxnLst/>
              <a:rect l="l" t="t" r="r" b="b"/>
              <a:pathLst>
                <a:path w="366152" h="2297880">
                  <a:moveTo>
                    <a:pt x="0" y="0"/>
                  </a:moveTo>
                  <a:lnTo>
                    <a:pt x="366152" y="0"/>
                  </a:lnTo>
                  <a:lnTo>
                    <a:pt x="366152" y="2297880"/>
                  </a:lnTo>
                  <a:lnTo>
                    <a:pt x="0" y="2297880"/>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6" name="Freeform 46"/>
          <p:cNvSpPr/>
          <p:nvPr/>
        </p:nvSpPr>
        <p:spPr>
          <a:xfrm rot="522965">
            <a:off x="3097063" y="7812683"/>
            <a:ext cx="3406806" cy="633846"/>
          </a:xfrm>
          <a:custGeom>
            <a:avLst/>
            <a:gdLst/>
            <a:ahLst/>
            <a:cxnLst/>
            <a:rect l="l" t="t" r="r" b="b"/>
            <a:pathLst>
              <a:path w="3406806" h="633846">
                <a:moveTo>
                  <a:pt x="0" y="0"/>
                </a:moveTo>
                <a:lnTo>
                  <a:pt x="3406806" y="0"/>
                </a:lnTo>
                <a:lnTo>
                  <a:pt x="3406806" y="633846"/>
                </a:lnTo>
                <a:lnTo>
                  <a:pt x="0" y="633846"/>
                </a:lnTo>
                <a:lnTo>
                  <a:pt x="0" y="0"/>
                </a:lnTo>
                <a:close/>
              </a:path>
            </a:pathLst>
          </a:custGeom>
          <a:blipFill>
            <a:blip>
              <a:extLst>
                <a:ext uri="{96DAC541-7B7A-43D3-8B79-37D633B846F1}">
                  <asvg:svgBlip xmlns:asvg="http://schemas.microsoft.com/office/drawing/2016/SVG/main" r:embed="rId15"/>
                </a:ext>
              </a:extLst>
            </a:blip>
            <a:stretch>
              <a:fillRect t="-26242" r="-628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7" name="TextBox 47"/>
          <p:cNvSpPr txBox="1"/>
          <p:nvPr/>
        </p:nvSpPr>
        <p:spPr>
          <a:xfrm>
            <a:off x="2802187" y="7444930"/>
            <a:ext cx="3904552" cy="475198"/>
          </a:xfrm>
          <a:prstGeom prst="rect">
            <a:avLst/>
          </a:prstGeom>
        </p:spPr>
        <p:txBody>
          <a:bodyPr lIns="0" tIns="0" rIns="0" bIns="0" rtlCol="0" anchor="t">
            <a:spAutoFit/>
          </a:bodyPr>
          <a:lstStyle/>
          <a:p>
            <a:pPr marL="0" marR="0" lvl="0" indent="0" algn="ctr" defTabSz="914400" rtl="0" eaLnBrk="1" fontAlgn="auto" latinLnBrk="0" hangingPunct="1">
              <a:lnSpc>
                <a:spcPts val="3604"/>
              </a:lnSpc>
              <a:spcBef>
                <a:spcPts val="0"/>
              </a:spcBef>
              <a:spcAft>
                <a:spcPts val="0"/>
              </a:spcAft>
              <a:buClrTx/>
              <a:buSzTx/>
              <a:buFontTx/>
              <a:buNone/>
              <a:tabLst/>
              <a:defRPr/>
            </a:pPr>
            <a:r>
              <a:rPr kumimoji="0" lang="en-US" sz="3337" b="0" i="0" u="none" strike="noStrike" kern="1200" cap="none" spc="0" normalizeH="0" baseline="0" noProof="0">
                <a:ln>
                  <a:noFill/>
                </a:ln>
                <a:solidFill>
                  <a:srgbClr val="2B5113"/>
                </a:solidFill>
                <a:effectLst/>
                <a:uLnTx/>
                <a:uFillTx/>
                <a:latin typeface="Work Sans"/>
                <a:ea typeface="Work Sans"/>
                <a:cs typeface="Work Sans"/>
                <a:sym typeface="Work Sans"/>
              </a:rPr>
              <a:t>100 kombinationer</a:t>
            </a:r>
          </a:p>
        </p:txBody>
      </p:sp>
      <p:sp>
        <p:nvSpPr>
          <p:cNvPr id="48" name="Freeform 48"/>
          <p:cNvSpPr/>
          <p:nvPr/>
        </p:nvSpPr>
        <p:spPr>
          <a:xfrm rot="522965">
            <a:off x="11812534" y="7812683"/>
            <a:ext cx="3406806" cy="633846"/>
          </a:xfrm>
          <a:custGeom>
            <a:avLst/>
            <a:gdLst/>
            <a:ahLst/>
            <a:cxnLst/>
            <a:rect l="l" t="t" r="r" b="b"/>
            <a:pathLst>
              <a:path w="3406806" h="633846">
                <a:moveTo>
                  <a:pt x="0" y="0"/>
                </a:moveTo>
                <a:lnTo>
                  <a:pt x="3406806" y="0"/>
                </a:lnTo>
                <a:lnTo>
                  <a:pt x="3406806" y="633846"/>
                </a:lnTo>
                <a:lnTo>
                  <a:pt x="0" y="633846"/>
                </a:lnTo>
                <a:lnTo>
                  <a:pt x="0" y="0"/>
                </a:lnTo>
                <a:close/>
              </a:path>
            </a:pathLst>
          </a:custGeom>
          <a:blipFill>
            <a:blip>
              <a:extLst>
                <a:ext uri="{96DAC541-7B7A-43D3-8B79-37D633B846F1}">
                  <asvg:svgBlip xmlns:asvg="http://schemas.microsoft.com/office/drawing/2016/SVG/main" r:embed="rId15"/>
                </a:ext>
              </a:extLst>
            </a:blip>
            <a:stretch>
              <a:fillRect t="-26242" r="-628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9" name="TextBox 49"/>
          <p:cNvSpPr txBox="1"/>
          <p:nvPr/>
        </p:nvSpPr>
        <p:spPr>
          <a:xfrm>
            <a:off x="10469220" y="7444930"/>
            <a:ext cx="6093435" cy="475198"/>
          </a:xfrm>
          <a:prstGeom prst="rect">
            <a:avLst/>
          </a:prstGeom>
        </p:spPr>
        <p:txBody>
          <a:bodyPr lIns="0" tIns="0" rIns="0" bIns="0" rtlCol="0" anchor="t">
            <a:spAutoFit/>
          </a:bodyPr>
          <a:lstStyle/>
          <a:p>
            <a:pPr marL="0" marR="0" lvl="0" indent="0" algn="ctr" defTabSz="914400" rtl="0" eaLnBrk="1" fontAlgn="auto" latinLnBrk="0" hangingPunct="1">
              <a:lnSpc>
                <a:spcPts val="3604"/>
              </a:lnSpc>
              <a:spcBef>
                <a:spcPts val="0"/>
              </a:spcBef>
              <a:spcAft>
                <a:spcPts val="0"/>
              </a:spcAft>
              <a:buClrTx/>
              <a:buSzTx/>
              <a:buFontTx/>
              <a:buNone/>
              <a:tabLst/>
              <a:defRPr/>
            </a:pPr>
            <a:r>
              <a:rPr kumimoji="0" lang="en-US" sz="3337" b="0" i="0" u="none" strike="noStrike" kern="1200" cap="none" spc="0" normalizeH="0" baseline="0" noProof="0">
                <a:ln>
                  <a:noFill/>
                </a:ln>
                <a:solidFill>
                  <a:srgbClr val="2B5113"/>
                </a:solidFill>
                <a:effectLst/>
                <a:uLnTx/>
                <a:uFillTx/>
                <a:latin typeface="Work Sans"/>
                <a:ea typeface="Work Sans"/>
                <a:cs typeface="Work Sans"/>
                <a:sym typeface="Work Sans"/>
              </a:rPr>
              <a:t>1000000000 kombinationer</a:t>
            </a:r>
          </a:p>
        </p:txBody>
      </p:sp>
      <p:sp>
        <p:nvSpPr>
          <p:cNvPr id="50" name="Google Shape;1422;p39">
            <a:extLst>
              <a:ext uri="{FF2B5EF4-FFF2-40B4-BE49-F238E27FC236}">
                <a16:creationId xmlns:a16="http://schemas.microsoft.com/office/drawing/2014/main" id="{EC4052D6-6C79-F8EA-8F67-31147005355C}"/>
              </a:ext>
            </a:extLst>
          </p:cNvPr>
          <p:cNvSpPr txBox="1"/>
          <p:nvPr/>
        </p:nvSpPr>
        <p:spPr>
          <a:xfrm>
            <a:off x="4941761" y="1486096"/>
            <a:ext cx="8292060" cy="1199786"/>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1" i="0" u="none" strike="noStrike" kern="0" cap="none" spc="0" normalizeH="0" baseline="0" noProof="0" dirty="0">
                <a:ln>
                  <a:noFill/>
                </a:ln>
                <a:solidFill>
                  <a:srgbClr val="152832"/>
                </a:solidFill>
                <a:effectLst/>
                <a:uLnTx/>
                <a:uFillTx/>
                <a:latin typeface="Work Sans"/>
                <a:ea typeface="Work Sans"/>
                <a:cs typeface="Work Sans"/>
                <a:sym typeface="Work Sans"/>
              </a:rPr>
              <a:t>BRUTE FORCE</a:t>
            </a:r>
            <a:r>
              <a:rPr kumimoji="0" lang="en-US" sz="4351" b="0" i="0" u="none" strike="noStrike" kern="0" cap="none" spc="0" normalizeH="0" baseline="0" noProof="0" dirty="0">
                <a:ln>
                  <a:noFill/>
                </a:ln>
                <a:solidFill>
                  <a:srgbClr val="152832"/>
                </a:solidFill>
                <a:effectLst/>
                <a:uLnTx/>
                <a:uFillTx/>
                <a:latin typeface="Work Sans"/>
                <a:ea typeface="Work Sans"/>
                <a:cs typeface="Work Sans"/>
                <a:sym typeface="Work Sans"/>
              </a:rPr>
              <a:t> - GISSA SIG FRAM TILL LÖSENORD</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51" name="Google Shape;1431;p39">
            <a:extLst>
              <a:ext uri="{FF2B5EF4-FFF2-40B4-BE49-F238E27FC236}">
                <a16:creationId xmlns:a16="http://schemas.microsoft.com/office/drawing/2014/main" id="{6874DD11-C72F-868E-181E-428C805AE86D}"/>
              </a:ext>
            </a:extLst>
          </p:cNvPr>
          <p:cNvSpPr/>
          <p:nvPr/>
        </p:nvSpPr>
        <p:spPr>
          <a:xfrm rot="522965">
            <a:off x="6615143" y="2662321"/>
            <a:ext cx="5457379" cy="1015361"/>
          </a:xfrm>
          <a:custGeom>
            <a:avLst/>
            <a:gdLst/>
            <a:ahLst/>
            <a:cxnLst/>
            <a:rect l="l" t="t" r="r" b="b"/>
            <a:pathLst>
              <a:path w="5457379" h="1015361" extrusionOk="0">
                <a:moveTo>
                  <a:pt x="0" y="0"/>
                </a:moveTo>
                <a:lnTo>
                  <a:pt x="5457379" y="0"/>
                </a:lnTo>
                <a:lnTo>
                  <a:pt x="5457379" y="1015361"/>
                </a:lnTo>
                <a:lnTo>
                  <a:pt x="0" y="1015361"/>
                </a:lnTo>
                <a:lnTo>
                  <a:pt x="0" y="0"/>
                </a:lnTo>
                <a:close/>
              </a:path>
            </a:pathLst>
          </a:custGeom>
          <a:blipFill rotWithShape="1">
            <a:blip r:embed="rId1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2" name="Freeform 20">
            <a:extLst>
              <a:ext uri="{FF2B5EF4-FFF2-40B4-BE49-F238E27FC236}">
                <a16:creationId xmlns:a16="http://schemas.microsoft.com/office/drawing/2014/main" id="{89C57C09-5F92-6565-CEAC-1C914666DD66}"/>
              </a:ext>
            </a:extLst>
          </p:cNvPr>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1">
            <a:extLst>
              <a:ext uri="{FF2B5EF4-FFF2-40B4-BE49-F238E27FC236}">
                <a16:creationId xmlns:a16="http://schemas.microsoft.com/office/drawing/2014/main" id="{A713EC2F-3281-8E97-EA5B-05ECF6893B02}"/>
              </a:ext>
            </a:extLst>
          </p:cNvPr>
          <p:cNvSpPr txBox="1"/>
          <p:nvPr/>
        </p:nvSpPr>
        <p:spPr>
          <a:xfrm>
            <a:off x="14283376" y="9240514"/>
            <a:ext cx="2975924" cy="355418"/>
          </a:xfrm>
          <a:prstGeom prst="rect">
            <a:avLst/>
          </a:prstGeom>
        </p:spPr>
        <p:txBody>
          <a:bodyPr lIns="0" tIns="0" rIns="0" bIns="0" rtlCol="0" anchor="t">
            <a:spAutoFit/>
          </a:bodyPr>
          <a:lstStyle/>
          <a:p>
            <a:pPr marL="0" marR="0" lvl="0" indent="0" algn="r" defTabSz="914400" rtl="0" eaLnBrk="1" fontAlgn="auto" latinLnBrk="0" hangingPunct="1">
              <a:lnSpc>
                <a:spcPts val="287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52832"/>
                </a:solidFill>
                <a:effectLst/>
                <a:uLnTx/>
                <a:uFillTx/>
                <a:latin typeface="Work Sans"/>
                <a:ea typeface="Work Sans"/>
                <a:cs typeface="Work Sans"/>
                <a:sym typeface="Work Sans"/>
              </a:rPr>
              <a:t>Vad </a:t>
            </a:r>
            <a:r>
              <a:rPr kumimoji="0" lang="en-US" sz="2400" b="0" i="0" u="none" strike="noStrike" kern="1200" cap="none" spc="0" normalizeH="0" baseline="0" noProof="0" dirty="0" err="1">
                <a:ln>
                  <a:noFill/>
                </a:ln>
                <a:solidFill>
                  <a:srgbClr val="152832"/>
                </a:solidFill>
                <a:effectLst/>
                <a:uLnTx/>
                <a:uFillTx/>
                <a:latin typeface="Work Sans"/>
                <a:ea typeface="Work Sans"/>
                <a:cs typeface="Work Sans"/>
                <a:sym typeface="Work Sans"/>
              </a:rPr>
              <a:t>Gör</a:t>
            </a:r>
            <a:r>
              <a:rPr kumimoji="0" lang="en-US" sz="2400" b="0" i="0" u="none" strike="noStrike" kern="1200" cap="none" spc="0" normalizeH="0" baseline="0" noProof="0" dirty="0">
                <a:ln>
                  <a:noFill/>
                </a:ln>
                <a:solidFill>
                  <a:srgbClr val="152832"/>
                </a:solidFill>
                <a:effectLst/>
                <a:uLnTx/>
                <a:uFillTx/>
                <a:latin typeface="Work Sans"/>
                <a:ea typeface="Work Sans"/>
                <a:cs typeface="Work Sans"/>
                <a:sym typeface="Work Sans"/>
              </a:rPr>
              <a:t> </a:t>
            </a:r>
            <a:r>
              <a:rPr kumimoji="0" lang="en-US" sz="2400" b="0" i="0" u="none" strike="noStrike" kern="1200" cap="none" spc="0" normalizeH="0" baseline="0" noProof="0" dirty="0" err="1">
                <a:ln>
                  <a:noFill/>
                </a:ln>
                <a:solidFill>
                  <a:srgbClr val="152832"/>
                </a:solidFill>
                <a:effectLst/>
                <a:uLnTx/>
                <a:uFillTx/>
                <a:latin typeface="Work Sans"/>
                <a:ea typeface="Work Sans"/>
                <a:cs typeface="Work Sans"/>
                <a:sym typeface="Work Sans"/>
              </a:rPr>
              <a:t>Hackaren</a:t>
            </a:r>
            <a:r>
              <a:rPr kumimoji="0" lang="en-US" sz="2400" b="0" i="0" u="none" strike="noStrike" kern="1200" cap="none" spc="0" normalizeH="0" baseline="0" noProof="0" dirty="0">
                <a:ln>
                  <a:noFill/>
                </a:ln>
                <a:solidFill>
                  <a:srgbClr val="152832"/>
                </a:solidFill>
                <a:effectLst/>
                <a:uLnTx/>
                <a:uFillTx/>
                <a:latin typeface="Work Sans"/>
                <a:ea typeface="Work Sans"/>
                <a:cs typeface="Work Sans"/>
                <a:sym typeface="Work Sans"/>
              </a:rPr>
              <a: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CF3F3F"/>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sv-SE"/>
          </a:p>
        </p:txBody>
      </p:sp>
      <p:grpSp>
        <p:nvGrpSpPr>
          <p:cNvPr id="3" name="Group 3"/>
          <p:cNvGrpSpPr/>
          <p:nvPr/>
        </p:nvGrpSpPr>
        <p:grpSpPr>
          <a:xfrm>
            <a:off x="3211473" y="2268035"/>
            <a:ext cx="11803701" cy="5621962"/>
            <a:chOff x="0" y="0"/>
            <a:chExt cx="3193577" cy="1521063"/>
          </a:xfrm>
        </p:grpSpPr>
        <p:sp>
          <p:nvSpPr>
            <p:cNvPr id="4" name="Freeform 4"/>
            <p:cNvSpPr/>
            <p:nvPr/>
          </p:nvSpPr>
          <p:spPr>
            <a:xfrm>
              <a:off x="0" y="0"/>
              <a:ext cx="3193577" cy="1521063"/>
            </a:xfrm>
            <a:prstGeom prst="roundRect">
              <a:avLst/>
            </a:prstGeom>
            <a:solidFill>
              <a:srgbClr val="2B5165"/>
            </a:solidFill>
          </p:spPr>
          <p:txBody>
            <a:bodyPr/>
            <a:lstStyle/>
            <a:p>
              <a:endParaRPr lang="sv-SE"/>
            </a:p>
          </p:txBody>
        </p:sp>
        <p:sp>
          <p:nvSpPr>
            <p:cNvPr id="5" name="TextBox 5"/>
            <p:cNvSpPr txBox="1"/>
            <p:nvPr/>
          </p:nvSpPr>
          <p:spPr>
            <a:xfrm>
              <a:off x="0" y="-9525"/>
              <a:ext cx="3193577" cy="1530588"/>
            </a:xfrm>
            <a:prstGeom prst="roundRect">
              <a:avLst/>
            </a:prstGeom>
          </p:spPr>
          <p:txBody>
            <a:bodyPr lIns="49451" tIns="49451" rIns="49451" bIns="49451" rtlCol="0" anchor="ctr"/>
            <a:lstStyle/>
            <a:p>
              <a:pPr algn="ctr">
                <a:lnSpc>
                  <a:spcPts val="2270"/>
                </a:lnSpc>
              </a:pPr>
              <a:endParaRPr/>
            </a:p>
          </p:txBody>
        </p:sp>
      </p:grpSp>
      <p:grpSp>
        <p:nvGrpSpPr>
          <p:cNvPr id="6" name="Group 6"/>
          <p:cNvGrpSpPr/>
          <p:nvPr/>
        </p:nvGrpSpPr>
        <p:grpSpPr>
          <a:xfrm>
            <a:off x="4899530" y="2675532"/>
            <a:ext cx="8488941" cy="4766065"/>
            <a:chOff x="0" y="0"/>
            <a:chExt cx="2296745" cy="1289494"/>
          </a:xfrm>
        </p:grpSpPr>
        <p:sp>
          <p:nvSpPr>
            <p:cNvPr id="7" name="Freeform 7"/>
            <p:cNvSpPr/>
            <p:nvPr/>
          </p:nvSpPr>
          <p:spPr>
            <a:xfrm>
              <a:off x="0" y="0"/>
              <a:ext cx="2296745" cy="1289494"/>
            </a:xfrm>
            <a:custGeom>
              <a:avLst/>
              <a:gdLst/>
              <a:ahLst/>
              <a:cxnLst/>
              <a:rect l="l" t="t" r="r" b="b"/>
              <a:pathLst>
                <a:path w="2296745" h="1289494">
                  <a:moveTo>
                    <a:pt x="0" y="0"/>
                  </a:moveTo>
                  <a:lnTo>
                    <a:pt x="2296745" y="0"/>
                  </a:lnTo>
                  <a:lnTo>
                    <a:pt x="2296745" y="1289494"/>
                  </a:lnTo>
                  <a:lnTo>
                    <a:pt x="0" y="1289494"/>
                  </a:lnTo>
                  <a:close/>
                </a:path>
              </a:pathLst>
            </a:custGeom>
            <a:solidFill>
              <a:srgbClr val="AEC2D3"/>
            </a:solidFill>
          </p:spPr>
          <p:txBody>
            <a:bodyPr/>
            <a:lstStyle/>
            <a:p>
              <a:endParaRPr lang="sv-SE"/>
            </a:p>
          </p:txBody>
        </p:sp>
        <p:sp>
          <p:nvSpPr>
            <p:cNvPr id="8" name="TextBox 8"/>
            <p:cNvSpPr txBox="1"/>
            <p:nvPr/>
          </p:nvSpPr>
          <p:spPr>
            <a:xfrm>
              <a:off x="0" y="-9525"/>
              <a:ext cx="2296745" cy="1299019"/>
            </a:xfrm>
            <a:prstGeom prst="rect">
              <a:avLst/>
            </a:prstGeom>
          </p:spPr>
          <p:txBody>
            <a:bodyPr lIns="49451" tIns="49451" rIns="49451" bIns="49451" rtlCol="0" anchor="ctr"/>
            <a:lstStyle/>
            <a:p>
              <a:pPr algn="ctr">
                <a:lnSpc>
                  <a:spcPts val="2270"/>
                </a:lnSpc>
              </a:pPr>
              <a:endParaRPr/>
            </a:p>
          </p:txBody>
        </p:sp>
      </p:grpSp>
      <p:grpSp>
        <p:nvGrpSpPr>
          <p:cNvPr id="9" name="Group 9"/>
          <p:cNvGrpSpPr/>
          <p:nvPr/>
        </p:nvGrpSpPr>
        <p:grpSpPr>
          <a:xfrm rot="-5400000">
            <a:off x="10630657" y="4683784"/>
            <a:ext cx="1636234" cy="3879393"/>
            <a:chOff x="0" y="0"/>
            <a:chExt cx="541098" cy="1282905"/>
          </a:xfrm>
        </p:grpSpPr>
        <p:sp>
          <p:nvSpPr>
            <p:cNvPr id="10" name="Freeform 10"/>
            <p:cNvSpPr/>
            <p:nvPr/>
          </p:nvSpPr>
          <p:spPr>
            <a:xfrm>
              <a:off x="0" y="0"/>
              <a:ext cx="541098" cy="1282905"/>
            </a:xfrm>
            <a:custGeom>
              <a:avLst/>
              <a:gdLst/>
              <a:ahLst/>
              <a:cxnLst/>
              <a:rect l="l" t="t" r="r" b="b"/>
              <a:pathLst>
                <a:path w="541098" h="1282905">
                  <a:moveTo>
                    <a:pt x="541098" y="1282905"/>
                  </a:moveTo>
                  <a:lnTo>
                    <a:pt x="0" y="1282905"/>
                  </a:lnTo>
                  <a:lnTo>
                    <a:pt x="0" y="0"/>
                  </a:lnTo>
                  <a:lnTo>
                    <a:pt x="541098" y="1282905"/>
                  </a:lnTo>
                  <a:close/>
                </a:path>
              </a:pathLst>
            </a:custGeom>
            <a:solidFill>
              <a:srgbClr val="A2B7C8"/>
            </a:solidFill>
          </p:spPr>
          <p:txBody>
            <a:bodyPr/>
            <a:lstStyle/>
            <a:p>
              <a:endParaRPr lang="sv-SE"/>
            </a:p>
          </p:txBody>
        </p:sp>
        <p:sp>
          <p:nvSpPr>
            <p:cNvPr id="11" name="TextBox 11"/>
            <p:cNvSpPr txBox="1"/>
            <p:nvPr/>
          </p:nvSpPr>
          <p:spPr>
            <a:xfrm>
              <a:off x="0" y="631928"/>
              <a:ext cx="270549" cy="648248"/>
            </a:xfrm>
            <a:prstGeom prst="rect">
              <a:avLst/>
            </a:prstGeom>
          </p:spPr>
          <p:txBody>
            <a:bodyPr lIns="48801" tIns="48801" rIns="48801" bIns="48801" rtlCol="0" anchor="ctr"/>
            <a:lstStyle/>
            <a:p>
              <a:pPr algn="ctr">
                <a:lnSpc>
                  <a:spcPts val="2270"/>
                </a:lnSpc>
              </a:pPr>
              <a:endParaRPr/>
            </a:p>
          </p:txBody>
        </p:sp>
      </p:grpSp>
      <p:grpSp>
        <p:nvGrpSpPr>
          <p:cNvPr id="12" name="Group 12"/>
          <p:cNvGrpSpPr/>
          <p:nvPr/>
        </p:nvGrpSpPr>
        <p:grpSpPr>
          <a:xfrm rot="5400000">
            <a:off x="5952404" y="1622658"/>
            <a:ext cx="1536001" cy="3641749"/>
            <a:chOff x="0" y="0"/>
            <a:chExt cx="541098" cy="1282905"/>
          </a:xfrm>
        </p:grpSpPr>
        <p:sp>
          <p:nvSpPr>
            <p:cNvPr id="13" name="Freeform 13"/>
            <p:cNvSpPr/>
            <p:nvPr/>
          </p:nvSpPr>
          <p:spPr>
            <a:xfrm>
              <a:off x="0" y="0"/>
              <a:ext cx="541098" cy="1282905"/>
            </a:xfrm>
            <a:custGeom>
              <a:avLst/>
              <a:gdLst/>
              <a:ahLst/>
              <a:cxnLst/>
              <a:rect l="l" t="t" r="r" b="b"/>
              <a:pathLst>
                <a:path w="541098" h="1282905">
                  <a:moveTo>
                    <a:pt x="541098" y="1282905"/>
                  </a:moveTo>
                  <a:lnTo>
                    <a:pt x="0" y="1282905"/>
                  </a:lnTo>
                  <a:lnTo>
                    <a:pt x="0" y="0"/>
                  </a:lnTo>
                  <a:lnTo>
                    <a:pt x="541098" y="1282905"/>
                  </a:lnTo>
                  <a:close/>
                </a:path>
              </a:pathLst>
            </a:custGeom>
            <a:solidFill>
              <a:srgbClr val="A2B7C8"/>
            </a:solidFill>
          </p:spPr>
          <p:txBody>
            <a:bodyPr/>
            <a:lstStyle/>
            <a:p>
              <a:endParaRPr lang="sv-SE"/>
            </a:p>
          </p:txBody>
        </p:sp>
        <p:sp>
          <p:nvSpPr>
            <p:cNvPr id="14" name="TextBox 14"/>
            <p:cNvSpPr txBox="1"/>
            <p:nvPr/>
          </p:nvSpPr>
          <p:spPr>
            <a:xfrm>
              <a:off x="0" y="631928"/>
              <a:ext cx="270549" cy="648248"/>
            </a:xfrm>
            <a:prstGeom prst="rect">
              <a:avLst/>
            </a:prstGeom>
          </p:spPr>
          <p:txBody>
            <a:bodyPr lIns="48801" tIns="48801" rIns="48801" bIns="48801" rtlCol="0" anchor="ctr"/>
            <a:lstStyle/>
            <a:p>
              <a:pPr algn="ctr">
                <a:lnSpc>
                  <a:spcPts val="2270"/>
                </a:lnSpc>
              </a:pPr>
              <a:endParaRPr/>
            </a:p>
          </p:txBody>
        </p:sp>
      </p:grpSp>
      <p:sp>
        <p:nvSpPr>
          <p:cNvPr id="15" name="Freeform 15"/>
          <p:cNvSpPr/>
          <p:nvPr/>
        </p:nvSpPr>
        <p:spPr>
          <a:xfrm rot="-5692861">
            <a:off x="5800570" y="-1105400"/>
            <a:ext cx="6686861" cy="12327931"/>
          </a:xfrm>
          <a:custGeom>
            <a:avLst/>
            <a:gdLst/>
            <a:ahLst/>
            <a:cxnLst/>
            <a:rect l="l" t="t" r="r" b="b"/>
            <a:pathLst>
              <a:path w="6686861" h="12327931">
                <a:moveTo>
                  <a:pt x="0" y="0"/>
                </a:moveTo>
                <a:lnTo>
                  <a:pt x="6686860" y="0"/>
                </a:lnTo>
                <a:lnTo>
                  <a:pt x="6686860" y="12327930"/>
                </a:lnTo>
                <a:lnTo>
                  <a:pt x="0" y="1232793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sv-SE"/>
          </a:p>
        </p:txBody>
      </p:sp>
      <p:sp>
        <p:nvSpPr>
          <p:cNvPr id="16" name="TextBox 16"/>
          <p:cNvSpPr txBox="1"/>
          <p:nvPr/>
        </p:nvSpPr>
        <p:spPr>
          <a:xfrm>
            <a:off x="5691643" y="3514104"/>
            <a:ext cx="6904714" cy="3174647"/>
          </a:xfrm>
          <a:prstGeom prst="rect">
            <a:avLst/>
          </a:prstGeom>
        </p:spPr>
        <p:txBody>
          <a:bodyPr lIns="0" tIns="0" rIns="0" bIns="0" rtlCol="0" anchor="t">
            <a:spAutoFit/>
          </a:bodyPr>
          <a:lstStyle/>
          <a:p>
            <a:pPr algn="ctr">
              <a:lnSpc>
                <a:spcPts val="8299"/>
              </a:lnSpc>
            </a:pPr>
            <a:r>
              <a:rPr lang="en-US" sz="7685" b="1">
                <a:solidFill>
                  <a:srgbClr val="2B4D60"/>
                </a:solidFill>
                <a:latin typeface="Work Sans Bold"/>
                <a:ea typeface="Work Sans Bold"/>
                <a:cs typeface="Work Sans Bold"/>
                <a:sym typeface="Work Sans Bold"/>
              </a:rPr>
              <a:t>HUR SKYDDAR DU DIG?</a:t>
            </a:r>
          </a:p>
        </p:txBody>
      </p:sp>
      <p:sp>
        <p:nvSpPr>
          <p:cNvPr id="17" name="Freeform 17"/>
          <p:cNvSpPr/>
          <p:nvPr/>
        </p:nvSpPr>
        <p:spPr>
          <a:xfrm>
            <a:off x="12596357" y="5650846"/>
            <a:ext cx="901899" cy="972635"/>
          </a:xfrm>
          <a:custGeom>
            <a:avLst/>
            <a:gdLst/>
            <a:ahLst/>
            <a:cxnLst/>
            <a:rect l="l" t="t" r="r" b="b"/>
            <a:pathLst>
              <a:path w="901899" h="972635">
                <a:moveTo>
                  <a:pt x="0" y="0"/>
                </a:moveTo>
                <a:lnTo>
                  <a:pt x="901899" y="0"/>
                </a:lnTo>
                <a:lnTo>
                  <a:pt x="901899" y="972635"/>
                </a:lnTo>
                <a:lnTo>
                  <a:pt x="0" y="972635"/>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18" name="Freeform 18"/>
          <p:cNvSpPr/>
          <p:nvPr/>
        </p:nvSpPr>
        <p:spPr>
          <a:xfrm>
            <a:off x="6211248" y="2822726"/>
            <a:ext cx="786755" cy="880021"/>
          </a:xfrm>
          <a:custGeom>
            <a:avLst/>
            <a:gdLst/>
            <a:ahLst/>
            <a:cxnLst/>
            <a:rect l="l" t="t" r="r" b="b"/>
            <a:pathLst>
              <a:path w="786755" h="880021">
                <a:moveTo>
                  <a:pt x="0" y="0"/>
                </a:moveTo>
                <a:lnTo>
                  <a:pt x="786755" y="0"/>
                </a:lnTo>
                <a:lnTo>
                  <a:pt x="786755" y="880022"/>
                </a:lnTo>
                <a:lnTo>
                  <a:pt x="0" y="880022"/>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19" name="Freeform 19"/>
          <p:cNvSpPr/>
          <p:nvPr/>
        </p:nvSpPr>
        <p:spPr>
          <a:xfrm rot="509447">
            <a:off x="5520274" y="3173936"/>
            <a:ext cx="915421" cy="900959"/>
          </a:xfrm>
          <a:custGeom>
            <a:avLst/>
            <a:gdLst/>
            <a:ahLst/>
            <a:cxnLst/>
            <a:rect l="l" t="t" r="r" b="b"/>
            <a:pathLst>
              <a:path w="915421" h="900959">
                <a:moveTo>
                  <a:pt x="0" y="0"/>
                </a:moveTo>
                <a:lnTo>
                  <a:pt x="915421" y="0"/>
                </a:lnTo>
                <a:lnTo>
                  <a:pt x="915421" y="900960"/>
                </a:lnTo>
                <a:lnTo>
                  <a:pt x="0" y="900960"/>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sv-SE"/>
          </a:p>
        </p:txBody>
      </p:sp>
      <p:grpSp>
        <p:nvGrpSpPr>
          <p:cNvPr id="20" name="Group 20"/>
          <p:cNvGrpSpPr>
            <a:grpSpLocks noChangeAspect="1"/>
          </p:cNvGrpSpPr>
          <p:nvPr/>
        </p:nvGrpSpPr>
        <p:grpSpPr>
          <a:xfrm>
            <a:off x="13508182" y="267710"/>
            <a:ext cx="4309794" cy="535812"/>
            <a:chOff x="0" y="0"/>
            <a:chExt cx="5746392" cy="714416"/>
          </a:xfrm>
        </p:grpSpPr>
        <p:sp>
          <p:nvSpPr>
            <p:cNvPr id="21" name="Freeform 21"/>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8" cstate="screen">
                <a:extLst>
                  <a:ext uri="{28A0092B-C50C-407E-A947-70E740481C1C}">
                    <a14:useLocalDpi xmlns:a14="http://schemas.microsoft.com/office/drawing/2010/main"/>
                  </a:ext>
                </a:extLst>
              </a:blip>
              <a:stretch>
                <a:fillRect b="-5"/>
              </a:stretch>
            </a:blipFill>
          </p:spPr>
          <p:txBody>
            <a:bodyPr/>
            <a:lstStyle/>
            <a:p>
              <a:endParaRPr lang="sv-SE"/>
            </a:p>
          </p:txBody>
        </p: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EA528E"/>
        </a:solidFill>
        <a:effectLst/>
      </p:bgPr>
    </p:bg>
    <p:spTree>
      <p:nvGrpSpPr>
        <p:cNvPr id="1" name="Shape 1589"/>
        <p:cNvGrpSpPr/>
        <p:nvPr/>
      </p:nvGrpSpPr>
      <p:grpSpPr>
        <a:xfrm>
          <a:off x="0" y="0"/>
          <a:ext cx="0" cy="0"/>
          <a:chOff x="0" y="0"/>
          <a:chExt cx="0" cy="0"/>
        </a:xfrm>
      </p:grpSpPr>
      <p:grpSp>
        <p:nvGrpSpPr>
          <p:cNvPr id="1590" name="Google Shape;1590;p44"/>
          <p:cNvGrpSpPr/>
          <p:nvPr/>
        </p:nvGrpSpPr>
        <p:grpSpPr>
          <a:xfrm>
            <a:off x="0" y="-72330"/>
            <a:ext cx="18288000" cy="5683659"/>
            <a:chOff x="0" y="-19050"/>
            <a:chExt cx="4816593" cy="1496931"/>
          </a:xfrm>
        </p:grpSpPr>
        <p:sp>
          <p:nvSpPr>
            <p:cNvPr id="1591" name="Google Shape;1591;p44"/>
            <p:cNvSpPr/>
            <p:nvPr/>
          </p:nvSpPr>
          <p:spPr>
            <a:xfrm>
              <a:off x="0" y="0"/>
              <a:ext cx="4816592" cy="1477881"/>
            </a:xfrm>
            <a:custGeom>
              <a:avLst/>
              <a:gdLst/>
              <a:ahLst/>
              <a:cxnLst/>
              <a:rect l="l" t="t" r="r" b="b"/>
              <a:pathLst>
                <a:path w="4816592" h="1477881" extrusionOk="0">
                  <a:moveTo>
                    <a:pt x="0" y="0"/>
                  </a:moveTo>
                  <a:lnTo>
                    <a:pt x="4816592" y="0"/>
                  </a:lnTo>
                  <a:lnTo>
                    <a:pt x="4816592" y="1477881"/>
                  </a:lnTo>
                  <a:lnTo>
                    <a:pt x="0" y="1477881"/>
                  </a:lnTo>
                  <a:close/>
                </a:path>
              </a:pathLst>
            </a:custGeom>
            <a:solidFill>
              <a:srgbClr val="AEC2D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592" name="Google Shape;1592;p44"/>
            <p:cNvSpPr txBox="1"/>
            <p:nvPr/>
          </p:nvSpPr>
          <p:spPr>
            <a:xfrm>
              <a:off x="0" y="-19050"/>
              <a:ext cx="4816593" cy="1496931"/>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216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216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593" name="Google Shape;1593;p44"/>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1594" name="Google Shape;1594;p44"/>
          <p:cNvGrpSpPr/>
          <p:nvPr/>
        </p:nvGrpSpPr>
        <p:grpSpPr>
          <a:xfrm rot="-1222353">
            <a:off x="9281075" y="8997630"/>
            <a:ext cx="12473576" cy="5271332"/>
            <a:chOff x="0" y="-19050"/>
            <a:chExt cx="3285222" cy="1388334"/>
          </a:xfrm>
        </p:grpSpPr>
        <p:sp>
          <p:nvSpPr>
            <p:cNvPr id="1595" name="Google Shape;1595;p44"/>
            <p:cNvSpPr/>
            <p:nvPr/>
          </p:nvSpPr>
          <p:spPr>
            <a:xfrm>
              <a:off x="0" y="0"/>
              <a:ext cx="3285222" cy="1369284"/>
            </a:xfrm>
            <a:custGeom>
              <a:avLst/>
              <a:gdLst/>
              <a:ahLst/>
              <a:cxnLst/>
              <a:rect l="l" t="t" r="r" b="b"/>
              <a:pathLst>
                <a:path w="3285222" h="1369284" extrusionOk="0">
                  <a:moveTo>
                    <a:pt x="0" y="0"/>
                  </a:moveTo>
                  <a:lnTo>
                    <a:pt x="3285222" y="0"/>
                  </a:lnTo>
                  <a:lnTo>
                    <a:pt x="3285222" y="1369284"/>
                  </a:lnTo>
                  <a:lnTo>
                    <a:pt x="0" y="1369284"/>
                  </a:lnTo>
                  <a:close/>
                </a:path>
              </a:pathLst>
            </a:custGeom>
            <a:solidFill>
              <a:srgbClr val="D44D82"/>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596" name="Google Shape;1596;p44"/>
            <p:cNvSpPr txBox="1"/>
            <p:nvPr/>
          </p:nvSpPr>
          <p:spPr>
            <a:xfrm>
              <a:off x="0" y="-19050"/>
              <a:ext cx="3285222" cy="1388334"/>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216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1597" name="Google Shape;1597;p44"/>
          <p:cNvGrpSpPr/>
          <p:nvPr/>
        </p:nvGrpSpPr>
        <p:grpSpPr>
          <a:xfrm rot="-5400000">
            <a:off x="6533775" y="138844"/>
            <a:ext cx="5194170" cy="11090995"/>
            <a:chOff x="0" y="-19050"/>
            <a:chExt cx="831652" cy="1775809"/>
          </a:xfrm>
        </p:grpSpPr>
        <p:sp>
          <p:nvSpPr>
            <p:cNvPr id="1598" name="Google Shape;1598;p44"/>
            <p:cNvSpPr/>
            <p:nvPr/>
          </p:nvSpPr>
          <p:spPr>
            <a:xfrm>
              <a:off x="0" y="0"/>
              <a:ext cx="831652" cy="1756759"/>
            </a:xfrm>
            <a:custGeom>
              <a:avLst/>
              <a:gdLst/>
              <a:ahLst/>
              <a:cxnLst/>
              <a:rect l="l" t="t" r="r" b="b"/>
              <a:pathLst>
                <a:path w="831652" h="1756759" extrusionOk="0">
                  <a:moveTo>
                    <a:pt x="122221" y="0"/>
                  </a:moveTo>
                  <a:lnTo>
                    <a:pt x="709431" y="0"/>
                  </a:lnTo>
                  <a:cubicBezTo>
                    <a:pt x="741846" y="0"/>
                    <a:pt x="772934" y="12877"/>
                    <a:pt x="795855" y="35798"/>
                  </a:cubicBezTo>
                  <a:cubicBezTo>
                    <a:pt x="818776" y="58719"/>
                    <a:pt x="831652" y="89806"/>
                    <a:pt x="831652" y="122221"/>
                  </a:cubicBezTo>
                  <a:lnTo>
                    <a:pt x="831652" y="1634537"/>
                  </a:lnTo>
                  <a:cubicBezTo>
                    <a:pt x="831652" y="1666953"/>
                    <a:pt x="818776" y="1698040"/>
                    <a:pt x="795855" y="1720961"/>
                  </a:cubicBezTo>
                  <a:cubicBezTo>
                    <a:pt x="772934" y="1743882"/>
                    <a:pt x="741846" y="1756759"/>
                    <a:pt x="709431" y="1756759"/>
                  </a:cubicBezTo>
                  <a:lnTo>
                    <a:pt x="122221" y="1756759"/>
                  </a:lnTo>
                  <a:cubicBezTo>
                    <a:pt x="89806" y="1756759"/>
                    <a:pt x="58719" y="1743882"/>
                    <a:pt x="35798" y="1720961"/>
                  </a:cubicBezTo>
                  <a:cubicBezTo>
                    <a:pt x="12877" y="1698040"/>
                    <a:pt x="0" y="1666953"/>
                    <a:pt x="0" y="1634537"/>
                  </a:cubicBezTo>
                  <a:lnTo>
                    <a:pt x="0" y="122221"/>
                  </a:lnTo>
                  <a:cubicBezTo>
                    <a:pt x="0" y="89806"/>
                    <a:pt x="12877" y="58719"/>
                    <a:pt x="35798" y="35798"/>
                  </a:cubicBezTo>
                  <a:cubicBezTo>
                    <a:pt x="58719" y="12877"/>
                    <a:pt x="89806" y="0"/>
                    <a:pt x="122221" y="0"/>
                  </a:cubicBezTo>
                  <a:close/>
                </a:path>
              </a:pathLst>
            </a:custGeom>
            <a:solidFill>
              <a:srgbClr val="2B5165"/>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599" name="Google Shape;1599;p44"/>
            <p:cNvSpPr txBox="1"/>
            <p:nvPr/>
          </p:nvSpPr>
          <p:spPr>
            <a:xfrm>
              <a:off x="0" y="-19050"/>
              <a:ext cx="831652" cy="1775809"/>
            </a:xfrm>
            <a:prstGeom prst="rect">
              <a:avLst/>
            </a:prstGeom>
            <a:noFill/>
            <a:ln>
              <a:noFill/>
            </a:ln>
          </p:spPr>
          <p:txBody>
            <a:bodyPr spcFirstLastPara="1" wrap="square" lIns="83550" tIns="83550" rIns="83550" bIns="83550" anchor="ctr" anchorCtr="0">
              <a:noAutofit/>
            </a:bodyPr>
            <a:lstStyle/>
            <a:p>
              <a:pPr marL="0" marR="0" lvl="0" indent="0" algn="ctr" defTabSz="914400" rtl="0" eaLnBrk="1" fontAlgn="auto" latinLnBrk="0" hangingPunct="1">
                <a:lnSpc>
                  <a:spcPct val="1216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600" name="Google Shape;1600;p44"/>
          <p:cNvSpPr/>
          <p:nvPr/>
        </p:nvSpPr>
        <p:spPr>
          <a:xfrm rot="-5692861">
            <a:off x="6116521" y="-29100"/>
            <a:ext cx="6198118" cy="11426881"/>
          </a:xfrm>
          <a:custGeom>
            <a:avLst/>
            <a:gdLst/>
            <a:ahLst/>
            <a:cxnLst/>
            <a:rect l="l" t="t" r="r" b="b"/>
            <a:pathLst>
              <a:path w="6198118" h="11426881" extrusionOk="0">
                <a:moveTo>
                  <a:pt x="0" y="0"/>
                </a:moveTo>
                <a:lnTo>
                  <a:pt x="6198118" y="0"/>
                </a:lnTo>
                <a:lnTo>
                  <a:pt x="6198118" y="11426882"/>
                </a:lnTo>
                <a:lnTo>
                  <a:pt x="0" y="1142688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1601" name="Google Shape;1601;p44"/>
          <p:cNvGrpSpPr/>
          <p:nvPr/>
        </p:nvGrpSpPr>
        <p:grpSpPr>
          <a:xfrm rot="-5400000">
            <a:off x="6935848" y="1728387"/>
            <a:ext cx="4403603" cy="7911909"/>
            <a:chOff x="0" y="-19050"/>
            <a:chExt cx="705073" cy="1266797"/>
          </a:xfrm>
        </p:grpSpPr>
        <p:sp>
          <p:nvSpPr>
            <p:cNvPr id="1602" name="Google Shape;1602;p44"/>
            <p:cNvSpPr/>
            <p:nvPr/>
          </p:nvSpPr>
          <p:spPr>
            <a:xfrm>
              <a:off x="0" y="0"/>
              <a:ext cx="705073" cy="1247747"/>
            </a:xfrm>
            <a:custGeom>
              <a:avLst/>
              <a:gdLst/>
              <a:ahLst/>
              <a:cxnLst/>
              <a:rect l="l" t="t" r="r" b="b"/>
              <a:pathLst>
                <a:path w="705073" h="1247747" extrusionOk="0">
                  <a:moveTo>
                    <a:pt x="0" y="0"/>
                  </a:moveTo>
                  <a:lnTo>
                    <a:pt x="705073" y="0"/>
                  </a:lnTo>
                  <a:lnTo>
                    <a:pt x="705073" y="1247747"/>
                  </a:lnTo>
                  <a:lnTo>
                    <a:pt x="0" y="1247747"/>
                  </a:lnTo>
                  <a:close/>
                </a:path>
              </a:pathLst>
            </a:custGeom>
            <a:solidFill>
              <a:srgbClr val="AEC2D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03" name="Google Shape;1603;p44"/>
            <p:cNvSpPr txBox="1"/>
            <p:nvPr/>
          </p:nvSpPr>
          <p:spPr>
            <a:xfrm>
              <a:off x="0" y="-19050"/>
              <a:ext cx="705073" cy="1266797"/>
            </a:xfrm>
            <a:prstGeom prst="rect">
              <a:avLst/>
            </a:prstGeom>
            <a:noFill/>
            <a:ln>
              <a:noFill/>
            </a:ln>
          </p:spPr>
          <p:txBody>
            <a:bodyPr spcFirstLastPara="1" wrap="square" lIns="83550" tIns="83550" rIns="83550" bIns="83550" anchor="ctr" anchorCtr="0">
              <a:noAutofit/>
            </a:bodyPr>
            <a:lstStyle/>
            <a:p>
              <a:pPr marL="0" marR="0" lvl="0" indent="0" algn="ctr" defTabSz="914400" rtl="0" eaLnBrk="1" fontAlgn="auto" latinLnBrk="0" hangingPunct="1">
                <a:lnSpc>
                  <a:spcPct val="1216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604" name="Google Shape;1604;p44"/>
          <p:cNvSpPr txBox="1"/>
          <p:nvPr/>
        </p:nvSpPr>
        <p:spPr>
          <a:xfrm>
            <a:off x="6286021" y="4149423"/>
            <a:ext cx="2207066" cy="2971436"/>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0" i="0" u="none" strike="noStrike" kern="0" cap="none" spc="0" normalizeH="0" baseline="0" noProof="0">
                <a:ln>
                  <a:noFill/>
                </a:ln>
                <a:solidFill>
                  <a:srgbClr val="2B4D60"/>
                </a:solidFill>
                <a:effectLst/>
                <a:uLnTx/>
                <a:uFillTx/>
                <a:latin typeface="Work Sans"/>
                <a:ea typeface="Work Sans"/>
                <a:cs typeface="Work Sans"/>
                <a:sym typeface="Work Sans"/>
              </a:rPr>
              <a:t>123456</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0" i="0" u="none" strike="noStrike" kern="0" cap="none" spc="0" normalizeH="0" baseline="0" noProof="0">
                <a:ln>
                  <a:noFill/>
                </a:ln>
                <a:solidFill>
                  <a:srgbClr val="2B4D60"/>
                </a:solidFill>
                <a:effectLst/>
                <a:uLnTx/>
                <a:uFillTx/>
                <a:latin typeface="Work Sans"/>
                <a:ea typeface="Work Sans"/>
                <a:cs typeface="Work Sans"/>
                <a:sym typeface="Work Sans"/>
              </a:rPr>
              <a:t>hejsan</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0" i="0" u="none" strike="noStrike" kern="0" cap="none" spc="0" normalizeH="0" baseline="0" noProof="0">
                <a:ln>
                  <a:noFill/>
                </a:ln>
                <a:solidFill>
                  <a:srgbClr val="2B4D60"/>
                </a:solidFill>
                <a:effectLst/>
                <a:uLnTx/>
                <a:uFillTx/>
                <a:latin typeface="Work Sans"/>
                <a:ea typeface="Work Sans"/>
                <a:cs typeface="Work Sans"/>
                <a:sym typeface="Work Sans"/>
              </a:rPr>
              <a:t>12345</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0" i="0" u="none" strike="noStrike" kern="0" cap="none" spc="0" normalizeH="0" baseline="0" noProof="0">
                <a:ln>
                  <a:noFill/>
                </a:ln>
                <a:solidFill>
                  <a:srgbClr val="2B4D60"/>
                </a:solidFill>
                <a:effectLst/>
                <a:uLnTx/>
                <a:uFillTx/>
                <a:latin typeface="Work Sans"/>
                <a:ea typeface="Work Sans"/>
                <a:cs typeface="Work Sans"/>
                <a:sym typeface="Work Sans"/>
              </a:rPr>
              <a:t>qwerty</a:t>
            </a:r>
            <a:endParaRPr kumimoji="0" sz="4351" b="0" i="0" u="none" strike="noStrike" kern="0" cap="none" spc="0" normalizeH="0" baseline="0" noProof="0">
              <a:ln>
                <a:noFill/>
              </a:ln>
              <a:solidFill>
                <a:srgbClr val="2B4D60"/>
              </a:solidFill>
              <a:effectLst/>
              <a:uLnTx/>
              <a:uFillTx/>
              <a:latin typeface="Work Sans"/>
              <a:ea typeface="Work Sans"/>
              <a:cs typeface="Work Sans"/>
              <a:sym typeface="Work Sans"/>
            </a:endParaRPr>
          </a:p>
          <a:p>
            <a:pPr marL="0" marR="0" lvl="0" indent="0" algn="l"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0" i="0" u="none" strike="noStrike" kern="0" cap="none" spc="0" normalizeH="0" baseline="0" noProof="0">
                <a:ln>
                  <a:noFill/>
                </a:ln>
                <a:solidFill>
                  <a:srgbClr val="2B4D60"/>
                </a:solidFill>
                <a:effectLst/>
                <a:uLnTx/>
                <a:uFillTx/>
                <a:latin typeface="Work Sans"/>
                <a:ea typeface="Work Sans"/>
                <a:cs typeface="Work Sans"/>
                <a:sym typeface="Work Sans"/>
              </a:rPr>
              <a:t>hejhej</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05" name="Google Shape;1605;p44"/>
          <p:cNvSpPr txBox="1"/>
          <p:nvPr/>
        </p:nvSpPr>
        <p:spPr>
          <a:xfrm>
            <a:off x="9294693" y="4149423"/>
            <a:ext cx="2822088" cy="2971436"/>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0" i="0" u="none" strike="noStrike" kern="0" cap="none" spc="0" normalizeH="0" baseline="0" noProof="0">
                <a:ln>
                  <a:noFill/>
                </a:ln>
                <a:solidFill>
                  <a:srgbClr val="2B4D60"/>
                </a:solidFill>
                <a:effectLst/>
                <a:uLnTx/>
                <a:uFillTx/>
                <a:latin typeface="Work Sans"/>
                <a:ea typeface="Work Sans"/>
                <a:cs typeface="Work Sans"/>
                <a:sym typeface="Work Sans"/>
              </a:rPr>
              <a:t>mamma</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0" i="0" u="none" strike="noStrike" kern="0" cap="none" spc="0" normalizeH="0" baseline="0" noProof="0">
                <a:ln>
                  <a:noFill/>
                </a:ln>
                <a:solidFill>
                  <a:srgbClr val="2B4D60"/>
                </a:solidFill>
                <a:effectLst/>
                <a:uLnTx/>
                <a:uFillTx/>
                <a:latin typeface="Work Sans"/>
                <a:ea typeface="Work Sans"/>
                <a:cs typeface="Work Sans"/>
                <a:sym typeface="Work Sans"/>
              </a:rPr>
              <a:t>password</a:t>
            </a:r>
            <a:endParaRPr kumimoji="0" sz="4351" b="0" i="0" u="none" strike="noStrike" kern="0" cap="none" spc="0" normalizeH="0" baseline="0" noProof="0">
              <a:ln>
                <a:noFill/>
              </a:ln>
              <a:solidFill>
                <a:srgbClr val="2B4D60"/>
              </a:solidFill>
              <a:effectLst/>
              <a:uLnTx/>
              <a:uFillTx/>
              <a:latin typeface="Work Sans"/>
              <a:ea typeface="Work Sans"/>
              <a:cs typeface="Work Sans"/>
              <a:sym typeface="Work Sans"/>
            </a:endParaRPr>
          </a:p>
          <a:p>
            <a:pPr marL="0" marR="0" lvl="0" indent="0" algn="l"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0" i="0" u="none" strike="noStrike" kern="0" cap="none" spc="0" normalizeH="0" baseline="0" noProof="0">
                <a:ln>
                  <a:noFill/>
                </a:ln>
                <a:solidFill>
                  <a:srgbClr val="2B4D60"/>
                </a:solidFill>
                <a:effectLst/>
                <a:uLnTx/>
                <a:uFillTx/>
                <a:latin typeface="Work Sans"/>
                <a:ea typeface="Work Sans"/>
                <a:cs typeface="Work Sans"/>
                <a:sym typeface="Work Sans"/>
              </a:rPr>
              <a:t>lol123</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0" i="0" u="none" strike="noStrike" kern="0" cap="none" spc="0" normalizeH="0" baseline="0" noProof="0">
                <a:ln>
                  <a:noFill/>
                </a:ln>
                <a:solidFill>
                  <a:srgbClr val="2B4D60"/>
                </a:solidFill>
                <a:effectLst/>
                <a:uLnTx/>
                <a:uFillTx/>
                <a:latin typeface="Work Sans"/>
                <a:ea typeface="Work Sans"/>
                <a:cs typeface="Work Sans"/>
                <a:sym typeface="Work Sans"/>
              </a:rPr>
              <a:t>hejsan123</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0" i="0" u="none" strike="noStrike" kern="0" cap="none" spc="0" normalizeH="0" baseline="0" noProof="0">
                <a:ln>
                  <a:noFill/>
                </a:ln>
                <a:solidFill>
                  <a:srgbClr val="2B4D60"/>
                </a:solidFill>
                <a:effectLst/>
                <a:uLnTx/>
                <a:uFillTx/>
                <a:latin typeface="Work Sans"/>
                <a:ea typeface="Work Sans"/>
                <a:cs typeface="Work Sans"/>
                <a:sym typeface="Work Sans"/>
              </a:rPr>
              <a:t>sommar</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06" name="Google Shape;1606;p44"/>
          <p:cNvSpPr/>
          <p:nvPr/>
        </p:nvSpPr>
        <p:spPr>
          <a:xfrm rot="-10342253">
            <a:off x="13900781" y="1586982"/>
            <a:ext cx="2823156" cy="3000548"/>
          </a:xfrm>
          <a:custGeom>
            <a:avLst/>
            <a:gdLst/>
            <a:ahLst/>
            <a:cxnLst/>
            <a:rect l="l" t="t" r="r" b="b"/>
            <a:pathLst>
              <a:path w="2823156" h="3000548" extrusionOk="0">
                <a:moveTo>
                  <a:pt x="0" y="0"/>
                </a:moveTo>
                <a:lnTo>
                  <a:pt x="2823156" y="0"/>
                </a:lnTo>
                <a:lnTo>
                  <a:pt x="2823156" y="3000548"/>
                </a:lnTo>
                <a:lnTo>
                  <a:pt x="0" y="3000548"/>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1607" name="Google Shape;1607;p44"/>
          <p:cNvGrpSpPr/>
          <p:nvPr/>
        </p:nvGrpSpPr>
        <p:grpSpPr>
          <a:xfrm>
            <a:off x="1901331" y="7988400"/>
            <a:ext cx="1633930" cy="1817795"/>
            <a:chOff x="0" y="0"/>
            <a:chExt cx="2178574" cy="2423727"/>
          </a:xfrm>
        </p:grpSpPr>
        <p:sp>
          <p:nvSpPr>
            <p:cNvPr id="1608" name="Google Shape;1608;p44"/>
            <p:cNvSpPr/>
            <p:nvPr/>
          </p:nvSpPr>
          <p:spPr>
            <a:xfrm rot="-516133">
              <a:off x="404291" y="532801"/>
              <a:ext cx="1369993" cy="1358125"/>
            </a:xfrm>
            <a:custGeom>
              <a:avLst/>
              <a:gdLst/>
              <a:ahLst/>
              <a:cxnLst/>
              <a:rect l="l" t="t" r="r" b="b"/>
              <a:pathLst>
                <a:path w="1369993" h="1358125" extrusionOk="0">
                  <a:moveTo>
                    <a:pt x="0" y="0"/>
                  </a:moveTo>
                  <a:lnTo>
                    <a:pt x="1369993" y="0"/>
                  </a:lnTo>
                  <a:lnTo>
                    <a:pt x="1369993" y="1358125"/>
                  </a:lnTo>
                  <a:lnTo>
                    <a:pt x="0" y="1358125"/>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09" name="Google Shape;1609;p44"/>
            <p:cNvSpPr/>
            <p:nvPr/>
          </p:nvSpPr>
          <p:spPr>
            <a:xfrm rot="-464551">
              <a:off x="138688" y="118095"/>
              <a:ext cx="1901198" cy="2187537"/>
            </a:xfrm>
            <a:custGeom>
              <a:avLst/>
              <a:gdLst/>
              <a:ahLst/>
              <a:cxnLst/>
              <a:rect l="l" t="t" r="r" b="b"/>
              <a:pathLst>
                <a:path w="1901198" h="2187537" extrusionOk="0">
                  <a:moveTo>
                    <a:pt x="0" y="0"/>
                  </a:moveTo>
                  <a:lnTo>
                    <a:pt x="1901199" y="0"/>
                  </a:lnTo>
                  <a:lnTo>
                    <a:pt x="1901199" y="2187537"/>
                  </a:lnTo>
                  <a:lnTo>
                    <a:pt x="0" y="2187537"/>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610" name="Google Shape;1610;p44"/>
          <p:cNvSpPr/>
          <p:nvPr/>
        </p:nvSpPr>
        <p:spPr>
          <a:xfrm rot="1034781" flipH="1">
            <a:off x="1447127" y="7450269"/>
            <a:ext cx="908409" cy="860671"/>
          </a:xfrm>
          <a:custGeom>
            <a:avLst/>
            <a:gdLst/>
            <a:ahLst/>
            <a:cxnLst/>
            <a:rect l="l" t="t" r="r" b="b"/>
            <a:pathLst>
              <a:path w="908409" h="860671" extrusionOk="0">
                <a:moveTo>
                  <a:pt x="908409" y="0"/>
                </a:moveTo>
                <a:lnTo>
                  <a:pt x="0" y="0"/>
                </a:lnTo>
                <a:lnTo>
                  <a:pt x="0" y="860671"/>
                </a:lnTo>
                <a:lnTo>
                  <a:pt x="908409" y="860671"/>
                </a:lnTo>
                <a:lnTo>
                  <a:pt x="908409"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1611" name="Google Shape;1611;p44"/>
          <p:cNvGrpSpPr/>
          <p:nvPr/>
        </p:nvGrpSpPr>
        <p:grpSpPr>
          <a:xfrm rot="10800000">
            <a:off x="9935059" y="3482539"/>
            <a:ext cx="3158544" cy="1262037"/>
            <a:chOff x="0" y="0"/>
            <a:chExt cx="891290" cy="356126"/>
          </a:xfrm>
        </p:grpSpPr>
        <p:sp>
          <p:nvSpPr>
            <p:cNvPr id="1612" name="Google Shape;1612;p44"/>
            <p:cNvSpPr/>
            <p:nvPr/>
          </p:nvSpPr>
          <p:spPr>
            <a:xfrm>
              <a:off x="0" y="0"/>
              <a:ext cx="891290" cy="356126"/>
            </a:xfrm>
            <a:custGeom>
              <a:avLst/>
              <a:gdLst/>
              <a:ahLst/>
              <a:cxnLst/>
              <a:rect l="l" t="t" r="r" b="b"/>
              <a:pathLst>
                <a:path w="891290" h="356126" extrusionOk="0">
                  <a:moveTo>
                    <a:pt x="891290" y="356126"/>
                  </a:moveTo>
                  <a:lnTo>
                    <a:pt x="0" y="356126"/>
                  </a:lnTo>
                  <a:lnTo>
                    <a:pt x="0" y="0"/>
                  </a:lnTo>
                  <a:lnTo>
                    <a:pt x="891290" y="356126"/>
                  </a:lnTo>
                  <a:close/>
                </a:path>
              </a:pathLst>
            </a:custGeom>
            <a:solidFill>
              <a:srgbClr val="A2B7C8"/>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13" name="Google Shape;1613;p44"/>
            <p:cNvSpPr txBox="1"/>
            <p:nvPr/>
          </p:nvSpPr>
          <p:spPr>
            <a:xfrm>
              <a:off x="0" y="168538"/>
              <a:ext cx="445645" cy="186831"/>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614" name="Google Shape;1614;p44"/>
          <p:cNvSpPr txBox="1"/>
          <p:nvPr/>
        </p:nvSpPr>
        <p:spPr>
          <a:xfrm>
            <a:off x="4997970" y="1429249"/>
            <a:ext cx="8292060" cy="609236"/>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0" i="0" u="none" strike="noStrike" kern="0" cap="none" spc="0" normalizeH="0" baseline="0" noProof="0">
                <a:ln>
                  <a:noFill/>
                </a:ln>
                <a:solidFill>
                  <a:srgbClr val="2B4D60"/>
                </a:solidFill>
                <a:effectLst/>
                <a:uLnTx/>
                <a:uFillTx/>
                <a:latin typeface="Work Sans"/>
                <a:ea typeface="Work Sans"/>
                <a:cs typeface="Work Sans"/>
                <a:sym typeface="Work Sans"/>
              </a:rPr>
              <a:t>Exempel på </a:t>
            </a:r>
            <a:r>
              <a:rPr kumimoji="0" lang="en-US" sz="4351" b="1" i="0" u="none" strike="noStrike" kern="0" cap="none" spc="0" normalizeH="0" baseline="0" noProof="0">
                <a:ln>
                  <a:noFill/>
                </a:ln>
                <a:solidFill>
                  <a:srgbClr val="2B4D60"/>
                </a:solidFill>
                <a:effectLst/>
                <a:uLnTx/>
                <a:uFillTx/>
                <a:latin typeface="Work Sans"/>
                <a:ea typeface="Work Sans"/>
                <a:cs typeface="Work Sans"/>
                <a:sym typeface="Work Sans"/>
              </a:rPr>
              <a:t>dåliga</a:t>
            </a:r>
            <a:r>
              <a:rPr kumimoji="0" lang="en-US" sz="4351" b="0" i="0" u="none" strike="noStrike" kern="0" cap="none" spc="0" normalizeH="0" baseline="0" noProof="0">
                <a:ln>
                  <a:noFill/>
                </a:ln>
                <a:solidFill>
                  <a:srgbClr val="2B4D60"/>
                </a:solidFill>
                <a:effectLst/>
                <a:uLnTx/>
                <a:uFillTx/>
                <a:latin typeface="Work Sans"/>
                <a:ea typeface="Work Sans"/>
                <a:cs typeface="Work Sans"/>
                <a:sym typeface="Work Sans"/>
              </a:rPr>
              <a:t> lösenord</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15" name="Google Shape;1615;p44"/>
          <p:cNvSpPr/>
          <p:nvPr/>
        </p:nvSpPr>
        <p:spPr>
          <a:xfrm rot="609563">
            <a:off x="8260137" y="1949292"/>
            <a:ext cx="2764683" cy="514377"/>
          </a:xfrm>
          <a:custGeom>
            <a:avLst/>
            <a:gdLst/>
            <a:ahLst/>
            <a:cxnLst/>
            <a:rect l="l" t="t" r="r" b="b"/>
            <a:pathLst>
              <a:path w="2764683" h="514377" extrusionOk="0">
                <a:moveTo>
                  <a:pt x="0" y="0"/>
                </a:moveTo>
                <a:lnTo>
                  <a:pt x="2764683" y="0"/>
                </a:lnTo>
                <a:lnTo>
                  <a:pt x="2764683" y="514377"/>
                </a:lnTo>
                <a:lnTo>
                  <a:pt x="0" y="514377"/>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t="-26240" r="-6286"/>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16" name="Google Shape;1616;p44"/>
          <p:cNvSpPr/>
          <p:nvPr/>
        </p:nvSpPr>
        <p:spPr>
          <a:xfrm>
            <a:off x="14689477" y="9666253"/>
            <a:ext cx="2163721" cy="154467"/>
          </a:xfrm>
          <a:custGeom>
            <a:avLst/>
            <a:gdLst/>
            <a:ahLst/>
            <a:cxnLst/>
            <a:rect l="l" t="t" r="r" b="b"/>
            <a:pathLst>
              <a:path w="2163721" h="154467" extrusionOk="0">
                <a:moveTo>
                  <a:pt x="0" y="0"/>
                </a:moveTo>
                <a:lnTo>
                  <a:pt x="2163722" y="0"/>
                </a:lnTo>
                <a:lnTo>
                  <a:pt x="2163722" y="154467"/>
                </a:lnTo>
                <a:lnTo>
                  <a:pt x="0" y="154467"/>
                </a:lnTo>
                <a:lnTo>
                  <a:pt x="0" y="0"/>
                </a:lnTo>
                <a:close/>
              </a:path>
            </a:pathLst>
          </a:custGeom>
          <a:blipFill rotWithShape="1">
            <a:blip r:embed="rId1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17" name="Google Shape;1617;p44"/>
          <p:cNvSpPr txBox="1"/>
          <p:nvPr/>
        </p:nvSpPr>
        <p:spPr>
          <a:xfrm>
            <a:off x="14181119" y="9240514"/>
            <a:ext cx="3078181" cy="371475"/>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F0BE00"/>
                </a:solidFill>
                <a:effectLst/>
                <a:uLnTx/>
                <a:uFillTx/>
                <a:latin typeface="Work Sans"/>
                <a:ea typeface="Work Sans"/>
                <a:cs typeface="Work Sans"/>
                <a:sym typeface="Work Sans"/>
              </a:rPr>
              <a:t>Hur skyddar du dig?</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EA528E"/>
        </a:solidFill>
        <a:effectLst/>
      </p:bgPr>
    </p:bg>
    <p:spTree>
      <p:nvGrpSpPr>
        <p:cNvPr id="1" name="Shape 1625"/>
        <p:cNvGrpSpPr/>
        <p:nvPr/>
      </p:nvGrpSpPr>
      <p:grpSpPr>
        <a:xfrm>
          <a:off x="0" y="0"/>
          <a:ext cx="0" cy="0"/>
          <a:chOff x="0" y="0"/>
          <a:chExt cx="0" cy="0"/>
        </a:xfrm>
      </p:grpSpPr>
      <p:grpSp>
        <p:nvGrpSpPr>
          <p:cNvPr id="1626" name="Google Shape;1626;p45"/>
          <p:cNvGrpSpPr/>
          <p:nvPr/>
        </p:nvGrpSpPr>
        <p:grpSpPr>
          <a:xfrm>
            <a:off x="0" y="-72330"/>
            <a:ext cx="18288000" cy="5683659"/>
            <a:chOff x="0" y="-19050"/>
            <a:chExt cx="4816593" cy="1496931"/>
          </a:xfrm>
        </p:grpSpPr>
        <p:sp>
          <p:nvSpPr>
            <p:cNvPr id="1627" name="Google Shape;1627;p45"/>
            <p:cNvSpPr/>
            <p:nvPr/>
          </p:nvSpPr>
          <p:spPr>
            <a:xfrm>
              <a:off x="0" y="0"/>
              <a:ext cx="4816592" cy="1477881"/>
            </a:xfrm>
            <a:custGeom>
              <a:avLst/>
              <a:gdLst/>
              <a:ahLst/>
              <a:cxnLst/>
              <a:rect l="l" t="t" r="r" b="b"/>
              <a:pathLst>
                <a:path w="4816592" h="1477881" extrusionOk="0">
                  <a:moveTo>
                    <a:pt x="0" y="0"/>
                  </a:moveTo>
                  <a:lnTo>
                    <a:pt x="4816592" y="0"/>
                  </a:lnTo>
                  <a:lnTo>
                    <a:pt x="4816592" y="1477881"/>
                  </a:lnTo>
                  <a:lnTo>
                    <a:pt x="0" y="1477881"/>
                  </a:lnTo>
                  <a:close/>
                </a:path>
              </a:pathLst>
            </a:custGeom>
            <a:solidFill>
              <a:srgbClr val="AEC2D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28" name="Google Shape;1628;p45"/>
            <p:cNvSpPr txBox="1"/>
            <p:nvPr/>
          </p:nvSpPr>
          <p:spPr>
            <a:xfrm>
              <a:off x="0" y="-19050"/>
              <a:ext cx="4816593" cy="1496931"/>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216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216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629" name="Google Shape;1629;p45"/>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30" name="Google Shape;1630;p45"/>
          <p:cNvSpPr txBox="1"/>
          <p:nvPr/>
        </p:nvSpPr>
        <p:spPr>
          <a:xfrm>
            <a:off x="4997970" y="1429249"/>
            <a:ext cx="8292060" cy="609236"/>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0" i="0" u="none" strike="noStrike" kern="0" cap="none" spc="0" normalizeH="0" baseline="0" noProof="0">
                <a:ln>
                  <a:noFill/>
                </a:ln>
                <a:solidFill>
                  <a:srgbClr val="2B4D60"/>
                </a:solidFill>
                <a:effectLst/>
                <a:uLnTx/>
                <a:uFillTx/>
                <a:latin typeface="Work Sans"/>
                <a:ea typeface="Work Sans"/>
                <a:cs typeface="Work Sans"/>
                <a:sym typeface="Work Sans"/>
              </a:rPr>
              <a:t>Exempel på </a:t>
            </a:r>
            <a:r>
              <a:rPr kumimoji="0" lang="en-US" sz="4351" b="1" i="0" u="none" strike="noStrike" kern="0" cap="none" spc="0" normalizeH="0" baseline="0" noProof="0">
                <a:ln>
                  <a:noFill/>
                </a:ln>
                <a:solidFill>
                  <a:srgbClr val="2B4D60"/>
                </a:solidFill>
                <a:effectLst/>
                <a:uLnTx/>
                <a:uFillTx/>
                <a:latin typeface="Work Sans"/>
                <a:ea typeface="Work Sans"/>
                <a:cs typeface="Work Sans"/>
                <a:sym typeface="Work Sans"/>
              </a:rPr>
              <a:t>dåliga</a:t>
            </a:r>
            <a:r>
              <a:rPr kumimoji="0" lang="en-US" sz="4351" b="0" i="0" u="none" strike="noStrike" kern="0" cap="none" spc="0" normalizeH="0" baseline="0" noProof="0">
                <a:ln>
                  <a:noFill/>
                </a:ln>
                <a:solidFill>
                  <a:srgbClr val="2B4D60"/>
                </a:solidFill>
                <a:effectLst/>
                <a:uLnTx/>
                <a:uFillTx/>
                <a:latin typeface="Work Sans"/>
                <a:ea typeface="Work Sans"/>
                <a:cs typeface="Work Sans"/>
                <a:sym typeface="Work Sans"/>
              </a:rPr>
              <a:t> lösenord</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31" name="Google Shape;1631;p45"/>
          <p:cNvSpPr/>
          <p:nvPr/>
        </p:nvSpPr>
        <p:spPr>
          <a:xfrm rot="609563">
            <a:off x="8260137" y="1949292"/>
            <a:ext cx="2764683" cy="514377"/>
          </a:xfrm>
          <a:custGeom>
            <a:avLst/>
            <a:gdLst/>
            <a:ahLst/>
            <a:cxnLst/>
            <a:rect l="l" t="t" r="r" b="b"/>
            <a:pathLst>
              <a:path w="2764683" h="514377" extrusionOk="0">
                <a:moveTo>
                  <a:pt x="0" y="0"/>
                </a:moveTo>
                <a:lnTo>
                  <a:pt x="2764683" y="0"/>
                </a:lnTo>
                <a:lnTo>
                  <a:pt x="2764683" y="514377"/>
                </a:lnTo>
                <a:lnTo>
                  <a:pt x="0" y="514377"/>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t="-26240" r="-6286"/>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1632" name="Google Shape;1632;p45"/>
          <p:cNvGrpSpPr/>
          <p:nvPr/>
        </p:nvGrpSpPr>
        <p:grpSpPr>
          <a:xfrm rot="-5400000">
            <a:off x="6533775" y="138844"/>
            <a:ext cx="5194170" cy="11090995"/>
            <a:chOff x="0" y="-19050"/>
            <a:chExt cx="831652" cy="1775809"/>
          </a:xfrm>
        </p:grpSpPr>
        <p:sp>
          <p:nvSpPr>
            <p:cNvPr id="1633" name="Google Shape;1633;p45"/>
            <p:cNvSpPr/>
            <p:nvPr/>
          </p:nvSpPr>
          <p:spPr>
            <a:xfrm>
              <a:off x="0" y="0"/>
              <a:ext cx="831652" cy="1756759"/>
            </a:xfrm>
            <a:custGeom>
              <a:avLst/>
              <a:gdLst/>
              <a:ahLst/>
              <a:cxnLst/>
              <a:rect l="l" t="t" r="r" b="b"/>
              <a:pathLst>
                <a:path w="831652" h="1756759" extrusionOk="0">
                  <a:moveTo>
                    <a:pt x="122221" y="0"/>
                  </a:moveTo>
                  <a:lnTo>
                    <a:pt x="709431" y="0"/>
                  </a:lnTo>
                  <a:cubicBezTo>
                    <a:pt x="741846" y="0"/>
                    <a:pt x="772934" y="12877"/>
                    <a:pt x="795855" y="35798"/>
                  </a:cubicBezTo>
                  <a:cubicBezTo>
                    <a:pt x="818776" y="58719"/>
                    <a:pt x="831652" y="89806"/>
                    <a:pt x="831652" y="122221"/>
                  </a:cubicBezTo>
                  <a:lnTo>
                    <a:pt x="831652" y="1634537"/>
                  </a:lnTo>
                  <a:cubicBezTo>
                    <a:pt x="831652" y="1666953"/>
                    <a:pt x="818776" y="1698040"/>
                    <a:pt x="795855" y="1720961"/>
                  </a:cubicBezTo>
                  <a:cubicBezTo>
                    <a:pt x="772934" y="1743882"/>
                    <a:pt x="741846" y="1756759"/>
                    <a:pt x="709431" y="1756759"/>
                  </a:cubicBezTo>
                  <a:lnTo>
                    <a:pt x="122221" y="1756759"/>
                  </a:lnTo>
                  <a:cubicBezTo>
                    <a:pt x="89806" y="1756759"/>
                    <a:pt x="58719" y="1743882"/>
                    <a:pt x="35798" y="1720961"/>
                  </a:cubicBezTo>
                  <a:cubicBezTo>
                    <a:pt x="12877" y="1698040"/>
                    <a:pt x="0" y="1666953"/>
                    <a:pt x="0" y="1634537"/>
                  </a:cubicBezTo>
                  <a:lnTo>
                    <a:pt x="0" y="122221"/>
                  </a:lnTo>
                  <a:cubicBezTo>
                    <a:pt x="0" y="89806"/>
                    <a:pt x="12877" y="58719"/>
                    <a:pt x="35798" y="35798"/>
                  </a:cubicBezTo>
                  <a:cubicBezTo>
                    <a:pt x="58719" y="12877"/>
                    <a:pt x="89806" y="0"/>
                    <a:pt x="122221" y="0"/>
                  </a:cubicBezTo>
                  <a:close/>
                </a:path>
              </a:pathLst>
            </a:custGeom>
            <a:solidFill>
              <a:srgbClr val="2B5165"/>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34" name="Google Shape;1634;p45"/>
            <p:cNvSpPr txBox="1"/>
            <p:nvPr/>
          </p:nvSpPr>
          <p:spPr>
            <a:xfrm>
              <a:off x="0" y="-19050"/>
              <a:ext cx="831652" cy="1775809"/>
            </a:xfrm>
            <a:prstGeom prst="rect">
              <a:avLst/>
            </a:prstGeom>
            <a:noFill/>
            <a:ln>
              <a:noFill/>
            </a:ln>
          </p:spPr>
          <p:txBody>
            <a:bodyPr spcFirstLastPara="1" wrap="square" lIns="83550" tIns="83550" rIns="83550" bIns="83550" anchor="ctr" anchorCtr="0">
              <a:noAutofit/>
            </a:bodyPr>
            <a:lstStyle/>
            <a:p>
              <a:pPr marL="0" marR="0" lvl="0" indent="0" algn="ctr" defTabSz="914400" rtl="0" eaLnBrk="1" fontAlgn="auto" latinLnBrk="0" hangingPunct="1">
                <a:lnSpc>
                  <a:spcPct val="1216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635" name="Google Shape;1635;p45"/>
          <p:cNvSpPr/>
          <p:nvPr/>
        </p:nvSpPr>
        <p:spPr>
          <a:xfrm rot="-5692861">
            <a:off x="6116521" y="-29100"/>
            <a:ext cx="6198118" cy="11426881"/>
          </a:xfrm>
          <a:custGeom>
            <a:avLst/>
            <a:gdLst/>
            <a:ahLst/>
            <a:cxnLst/>
            <a:rect l="l" t="t" r="r" b="b"/>
            <a:pathLst>
              <a:path w="6198118" h="11426881" extrusionOk="0">
                <a:moveTo>
                  <a:pt x="0" y="0"/>
                </a:moveTo>
                <a:lnTo>
                  <a:pt x="6198118" y="0"/>
                </a:lnTo>
                <a:lnTo>
                  <a:pt x="6198118" y="11426882"/>
                </a:lnTo>
                <a:lnTo>
                  <a:pt x="0" y="1142688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1636" name="Google Shape;1636;p45"/>
          <p:cNvGrpSpPr/>
          <p:nvPr/>
        </p:nvGrpSpPr>
        <p:grpSpPr>
          <a:xfrm rot="-5400000">
            <a:off x="6935848" y="1728387"/>
            <a:ext cx="4403603" cy="7911909"/>
            <a:chOff x="0" y="-19050"/>
            <a:chExt cx="705073" cy="1266797"/>
          </a:xfrm>
        </p:grpSpPr>
        <p:sp>
          <p:nvSpPr>
            <p:cNvPr id="1637" name="Google Shape;1637;p45"/>
            <p:cNvSpPr/>
            <p:nvPr/>
          </p:nvSpPr>
          <p:spPr>
            <a:xfrm>
              <a:off x="0" y="0"/>
              <a:ext cx="705073" cy="1247747"/>
            </a:xfrm>
            <a:custGeom>
              <a:avLst/>
              <a:gdLst/>
              <a:ahLst/>
              <a:cxnLst/>
              <a:rect l="l" t="t" r="r" b="b"/>
              <a:pathLst>
                <a:path w="705073" h="1247747" extrusionOk="0">
                  <a:moveTo>
                    <a:pt x="0" y="0"/>
                  </a:moveTo>
                  <a:lnTo>
                    <a:pt x="705073" y="0"/>
                  </a:lnTo>
                  <a:lnTo>
                    <a:pt x="705073" y="1247747"/>
                  </a:lnTo>
                  <a:lnTo>
                    <a:pt x="0" y="1247747"/>
                  </a:lnTo>
                  <a:close/>
                </a:path>
              </a:pathLst>
            </a:custGeom>
            <a:solidFill>
              <a:srgbClr val="AEC2D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38" name="Google Shape;1638;p45"/>
            <p:cNvSpPr txBox="1"/>
            <p:nvPr/>
          </p:nvSpPr>
          <p:spPr>
            <a:xfrm>
              <a:off x="0" y="-19050"/>
              <a:ext cx="705073" cy="1266797"/>
            </a:xfrm>
            <a:prstGeom prst="rect">
              <a:avLst/>
            </a:prstGeom>
            <a:noFill/>
            <a:ln>
              <a:noFill/>
            </a:ln>
          </p:spPr>
          <p:txBody>
            <a:bodyPr spcFirstLastPara="1" wrap="square" lIns="83550" tIns="83550" rIns="83550" bIns="83550" anchor="ctr" anchorCtr="0">
              <a:noAutofit/>
            </a:bodyPr>
            <a:lstStyle/>
            <a:p>
              <a:pPr marL="0" marR="0" lvl="0" indent="0" algn="ctr" defTabSz="914400" rtl="0" eaLnBrk="1" fontAlgn="auto" latinLnBrk="0" hangingPunct="1">
                <a:lnSpc>
                  <a:spcPct val="1216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639" name="Google Shape;1639;p45"/>
          <p:cNvSpPr txBox="1"/>
          <p:nvPr/>
        </p:nvSpPr>
        <p:spPr>
          <a:xfrm>
            <a:off x="6286021" y="4149423"/>
            <a:ext cx="2207066" cy="2971436"/>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0" i="0" u="none" strike="noStrike" kern="0" cap="none" spc="0" normalizeH="0" baseline="0" noProof="0">
                <a:ln>
                  <a:noFill/>
                </a:ln>
                <a:solidFill>
                  <a:srgbClr val="2B4D60"/>
                </a:solidFill>
                <a:effectLst/>
                <a:uLnTx/>
                <a:uFillTx/>
                <a:latin typeface="Work Sans"/>
                <a:ea typeface="Work Sans"/>
                <a:cs typeface="Work Sans"/>
                <a:sym typeface="Work Sans"/>
              </a:rPr>
              <a:t>123456</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0" i="0" u="none" strike="noStrike" kern="0" cap="none" spc="0" normalizeH="0" baseline="0" noProof="0">
                <a:ln>
                  <a:noFill/>
                </a:ln>
                <a:solidFill>
                  <a:srgbClr val="2B4D60"/>
                </a:solidFill>
                <a:effectLst/>
                <a:uLnTx/>
                <a:uFillTx/>
                <a:latin typeface="Work Sans"/>
                <a:ea typeface="Work Sans"/>
                <a:cs typeface="Work Sans"/>
                <a:sym typeface="Work Sans"/>
              </a:rPr>
              <a:t>hejsan</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0" i="0" u="none" strike="noStrike" kern="0" cap="none" spc="0" normalizeH="0" baseline="0" noProof="0">
                <a:ln>
                  <a:noFill/>
                </a:ln>
                <a:solidFill>
                  <a:srgbClr val="2B4D60"/>
                </a:solidFill>
                <a:effectLst/>
                <a:uLnTx/>
                <a:uFillTx/>
                <a:latin typeface="Work Sans"/>
                <a:ea typeface="Work Sans"/>
                <a:cs typeface="Work Sans"/>
                <a:sym typeface="Work Sans"/>
              </a:rPr>
              <a:t>12345</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0" i="0" u="none" strike="noStrike" kern="0" cap="none" spc="0" normalizeH="0" baseline="0" noProof="0">
                <a:ln>
                  <a:noFill/>
                </a:ln>
                <a:solidFill>
                  <a:srgbClr val="2B4D60"/>
                </a:solidFill>
                <a:effectLst/>
                <a:uLnTx/>
                <a:uFillTx/>
                <a:latin typeface="Work Sans"/>
                <a:ea typeface="Work Sans"/>
                <a:cs typeface="Work Sans"/>
                <a:sym typeface="Work Sans"/>
              </a:rPr>
              <a:t>qwerty</a:t>
            </a:r>
            <a:endParaRPr kumimoji="0" sz="4351" b="0" i="0" u="none" strike="noStrike" kern="0" cap="none" spc="0" normalizeH="0" baseline="0" noProof="0">
              <a:ln>
                <a:noFill/>
              </a:ln>
              <a:solidFill>
                <a:srgbClr val="2B4D60"/>
              </a:solidFill>
              <a:effectLst/>
              <a:uLnTx/>
              <a:uFillTx/>
              <a:latin typeface="Work Sans"/>
              <a:ea typeface="Work Sans"/>
              <a:cs typeface="Work Sans"/>
              <a:sym typeface="Work Sans"/>
            </a:endParaRPr>
          </a:p>
          <a:p>
            <a:pPr marL="0" marR="0" lvl="0" indent="0" algn="l"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0" i="0" u="none" strike="noStrike" kern="0" cap="none" spc="0" normalizeH="0" baseline="0" noProof="0">
                <a:ln>
                  <a:noFill/>
                </a:ln>
                <a:solidFill>
                  <a:srgbClr val="2B4D60"/>
                </a:solidFill>
                <a:effectLst/>
                <a:uLnTx/>
                <a:uFillTx/>
                <a:latin typeface="Work Sans"/>
                <a:ea typeface="Work Sans"/>
                <a:cs typeface="Work Sans"/>
                <a:sym typeface="Work Sans"/>
              </a:rPr>
              <a:t>hejhej</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40" name="Google Shape;1640;p45"/>
          <p:cNvSpPr txBox="1"/>
          <p:nvPr/>
        </p:nvSpPr>
        <p:spPr>
          <a:xfrm>
            <a:off x="9294693" y="4149423"/>
            <a:ext cx="2822088" cy="2971436"/>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0" i="0" u="none" strike="noStrike" kern="0" cap="none" spc="0" normalizeH="0" baseline="0" noProof="0">
                <a:ln>
                  <a:noFill/>
                </a:ln>
                <a:solidFill>
                  <a:srgbClr val="2B4D60"/>
                </a:solidFill>
                <a:effectLst/>
                <a:uLnTx/>
                <a:uFillTx/>
                <a:latin typeface="Work Sans"/>
                <a:ea typeface="Work Sans"/>
                <a:cs typeface="Work Sans"/>
                <a:sym typeface="Work Sans"/>
              </a:rPr>
              <a:t>mamma</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0" i="0" u="none" strike="noStrike" kern="0" cap="none" spc="0" normalizeH="0" baseline="0" noProof="0">
                <a:ln>
                  <a:noFill/>
                </a:ln>
                <a:solidFill>
                  <a:srgbClr val="2B4D60"/>
                </a:solidFill>
                <a:effectLst/>
                <a:uLnTx/>
                <a:uFillTx/>
                <a:latin typeface="Work Sans"/>
                <a:ea typeface="Work Sans"/>
                <a:cs typeface="Work Sans"/>
                <a:sym typeface="Work Sans"/>
              </a:rPr>
              <a:t>password</a:t>
            </a:r>
            <a:endParaRPr kumimoji="0" sz="4351" b="0" i="0" u="none" strike="noStrike" kern="0" cap="none" spc="0" normalizeH="0" baseline="0" noProof="0">
              <a:ln>
                <a:noFill/>
              </a:ln>
              <a:solidFill>
                <a:srgbClr val="2B4D60"/>
              </a:solidFill>
              <a:effectLst/>
              <a:uLnTx/>
              <a:uFillTx/>
              <a:latin typeface="Work Sans"/>
              <a:ea typeface="Work Sans"/>
              <a:cs typeface="Work Sans"/>
              <a:sym typeface="Work Sans"/>
            </a:endParaRPr>
          </a:p>
          <a:p>
            <a:pPr marL="0" marR="0" lvl="0" indent="0" algn="l"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0" i="0" u="none" strike="noStrike" kern="0" cap="none" spc="0" normalizeH="0" baseline="0" noProof="0">
                <a:ln>
                  <a:noFill/>
                </a:ln>
                <a:solidFill>
                  <a:srgbClr val="2B4D60"/>
                </a:solidFill>
                <a:effectLst/>
                <a:uLnTx/>
                <a:uFillTx/>
                <a:latin typeface="Work Sans"/>
                <a:ea typeface="Work Sans"/>
                <a:cs typeface="Work Sans"/>
                <a:sym typeface="Work Sans"/>
              </a:rPr>
              <a:t>lol123</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0" i="0" u="none" strike="noStrike" kern="0" cap="none" spc="0" normalizeH="0" baseline="0" noProof="0">
                <a:ln>
                  <a:noFill/>
                </a:ln>
                <a:solidFill>
                  <a:srgbClr val="2B4D60"/>
                </a:solidFill>
                <a:effectLst/>
                <a:uLnTx/>
                <a:uFillTx/>
                <a:latin typeface="Work Sans"/>
                <a:ea typeface="Work Sans"/>
                <a:cs typeface="Work Sans"/>
                <a:sym typeface="Work Sans"/>
              </a:rPr>
              <a:t>hejsan123</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7998"/>
              </a:lnSpc>
              <a:spcBef>
                <a:spcPts val="0"/>
              </a:spcBef>
              <a:spcAft>
                <a:spcPts val="0"/>
              </a:spcAft>
              <a:buClr>
                <a:srgbClr val="000000"/>
              </a:buClr>
              <a:buSzTx/>
              <a:buFont typeface="Arial"/>
              <a:buNone/>
              <a:tabLst/>
              <a:defRPr/>
            </a:pPr>
            <a:r>
              <a:rPr kumimoji="0" lang="en-US" sz="4351" b="0" i="0" u="none" strike="noStrike" kern="0" cap="none" spc="0" normalizeH="0" baseline="0" noProof="0">
                <a:ln>
                  <a:noFill/>
                </a:ln>
                <a:solidFill>
                  <a:srgbClr val="2B4D60"/>
                </a:solidFill>
                <a:effectLst/>
                <a:uLnTx/>
                <a:uFillTx/>
                <a:latin typeface="Work Sans"/>
                <a:ea typeface="Work Sans"/>
                <a:cs typeface="Work Sans"/>
                <a:sym typeface="Work Sans"/>
              </a:rPr>
              <a:t>sommar</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641" name="Google Shape;1641;p45"/>
          <p:cNvGrpSpPr/>
          <p:nvPr/>
        </p:nvGrpSpPr>
        <p:grpSpPr>
          <a:xfrm rot="10800000">
            <a:off x="9935059" y="3482539"/>
            <a:ext cx="3158544" cy="1262037"/>
            <a:chOff x="0" y="0"/>
            <a:chExt cx="891290" cy="356126"/>
          </a:xfrm>
        </p:grpSpPr>
        <p:sp>
          <p:nvSpPr>
            <p:cNvPr id="1642" name="Google Shape;1642;p45"/>
            <p:cNvSpPr/>
            <p:nvPr/>
          </p:nvSpPr>
          <p:spPr>
            <a:xfrm>
              <a:off x="0" y="0"/>
              <a:ext cx="891290" cy="356126"/>
            </a:xfrm>
            <a:custGeom>
              <a:avLst/>
              <a:gdLst/>
              <a:ahLst/>
              <a:cxnLst/>
              <a:rect l="l" t="t" r="r" b="b"/>
              <a:pathLst>
                <a:path w="891290" h="356126" extrusionOk="0">
                  <a:moveTo>
                    <a:pt x="891290" y="356126"/>
                  </a:moveTo>
                  <a:lnTo>
                    <a:pt x="0" y="356126"/>
                  </a:lnTo>
                  <a:lnTo>
                    <a:pt x="0" y="0"/>
                  </a:lnTo>
                  <a:lnTo>
                    <a:pt x="891290" y="356126"/>
                  </a:lnTo>
                  <a:close/>
                </a:path>
              </a:pathLst>
            </a:custGeom>
            <a:solidFill>
              <a:srgbClr val="A2B7C8"/>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43" name="Google Shape;1643;p45"/>
            <p:cNvSpPr txBox="1"/>
            <p:nvPr/>
          </p:nvSpPr>
          <p:spPr>
            <a:xfrm>
              <a:off x="0" y="168538"/>
              <a:ext cx="445645" cy="186831"/>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644" name="Google Shape;1644;p45"/>
          <p:cNvSpPr/>
          <p:nvPr/>
        </p:nvSpPr>
        <p:spPr>
          <a:xfrm>
            <a:off x="5111587" y="3801357"/>
            <a:ext cx="7654220" cy="3697740"/>
          </a:xfrm>
          <a:custGeom>
            <a:avLst/>
            <a:gdLst/>
            <a:ahLst/>
            <a:cxnLst/>
            <a:rect l="l" t="t" r="r" b="b"/>
            <a:pathLst>
              <a:path w="7654220" h="3697740" extrusionOk="0">
                <a:moveTo>
                  <a:pt x="0" y="0"/>
                </a:moveTo>
                <a:lnTo>
                  <a:pt x="7654219" y="0"/>
                </a:lnTo>
                <a:lnTo>
                  <a:pt x="7654219" y="3697741"/>
                </a:lnTo>
                <a:lnTo>
                  <a:pt x="0" y="3697741"/>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45" name="Google Shape;1645;p45"/>
          <p:cNvSpPr/>
          <p:nvPr/>
        </p:nvSpPr>
        <p:spPr>
          <a:xfrm>
            <a:off x="5406453" y="3779049"/>
            <a:ext cx="7600164" cy="3810583"/>
          </a:xfrm>
          <a:custGeom>
            <a:avLst/>
            <a:gdLst/>
            <a:ahLst/>
            <a:cxnLst/>
            <a:rect l="l" t="t" r="r" b="b"/>
            <a:pathLst>
              <a:path w="7600164" h="3810583" extrusionOk="0">
                <a:moveTo>
                  <a:pt x="0" y="0"/>
                </a:moveTo>
                <a:lnTo>
                  <a:pt x="7600164" y="0"/>
                </a:lnTo>
                <a:lnTo>
                  <a:pt x="7600164" y="3810584"/>
                </a:lnTo>
                <a:lnTo>
                  <a:pt x="0" y="3810584"/>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1646" name="Google Shape;1646;p45"/>
          <p:cNvGrpSpPr/>
          <p:nvPr/>
        </p:nvGrpSpPr>
        <p:grpSpPr>
          <a:xfrm rot="-1222353">
            <a:off x="9281075" y="8997630"/>
            <a:ext cx="12473576" cy="5271332"/>
            <a:chOff x="0" y="-19050"/>
            <a:chExt cx="3285222" cy="1388334"/>
          </a:xfrm>
        </p:grpSpPr>
        <p:sp>
          <p:nvSpPr>
            <p:cNvPr id="1647" name="Google Shape;1647;p45"/>
            <p:cNvSpPr/>
            <p:nvPr/>
          </p:nvSpPr>
          <p:spPr>
            <a:xfrm>
              <a:off x="0" y="0"/>
              <a:ext cx="3285222" cy="1369284"/>
            </a:xfrm>
            <a:custGeom>
              <a:avLst/>
              <a:gdLst/>
              <a:ahLst/>
              <a:cxnLst/>
              <a:rect l="l" t="t" r="r" b="b"/>
              <a:pathLst>
                <a:path w="3285222" h="1369284" extrusionOk="0">
                  <a:moveTo>
                    <a:pt x="0" y="0"/>
                  </a:moveTo>
                  <a:lnTo>
                    <a:pt x="3285222" y="0"/>
                  </a:lnTo>
                  <a:lnTo>
                    <a:pt x="3285222" y="1369284"/>
                  </a:lnTo>
                  <a:lnTo>
                    <a:pt x="0" y="1369284"/>
                  </a:lnTo>
                  <a:close/>
                </a:path>
              </a:pathLst>
            </a:custGeom>
            <a:solidFill>
              <a:srgbClr val="D44D82"/>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48" name="Google Shape;1648;p45"/>
            <p:cNvSpPr txBox="1"/>
            <p:nvPr/>
          </p:nvSpPr>
          <p:spPr>
            <a:xfrm>
              <a:off x="0" y="-19050"/>
              <a:ext cx="3285222" cy="1388334"/>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216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649" name="Google Shape;1649;p45"/>
          <p:cNvSpPr/>
          <p:nvPr/>
        </p:nvSpPr>
        <p:spPr>
          <a:xfrm rot="-10342253">
            <a:off x="13900781" y="1586982"/>
            <a:ext cx="2823156" cy="3000548"/>
          </a:xfrm>
          <a:custGeom>
            <a:avLst/>
            <a:gdLst/>
            <a:ahLst/>
            <a:cxnLst/>
            <a:rect l="l" t="t" r="r" b="b"/>
            <a:pathLst>
              <a:path w="2823156" h="3000548" extrusionOk="0">
                <a:moveTo>
                  <a:pt x="0" y="0"/>
                </a:moveTo>
                <a:lnTo>
                  <a:pt x="2823156" y="0"/>
                </a:lnTo>
                <a:lnTo>
                  <a:pt x="2823156" y="3000548"/>
                </a:lnTo>
                <a:lnTo>
                  <a:pt x="0" y="3000548"/>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1650" name="Google Shape;1650;p45"/>
          <p:cNvGrpSpPr/>
          <p:nvPr/>
        </p:nvGrpSpPr>
        <p:grpSpPr>
          <a:xfrm>
            <a:off x="1901331" y="7988400"/>
            <a:ext cx="1633930" cy="1817795"/>
            <a:chOff x="0" y="0"/>
            <a:chExt cx="2178574" cy="2423727"/>
          </a:xfrm>
        </p:grpSpPr>
        <p:sp>
          <p:nvSpPr>
            <p:cNvPr id="1651" name="Google Shape;1651;p45"/>
            <p:cNvSpPr/>
            <p:nvPr/>
          </p:nvSpPr>
          <p:spPr>
            <a:xfrm rot="-516133">
              <a:off x="404291" y="532801"/>
              <a:ext cx="1369993" cy="1358125"/>
            </a:xfrm>
            <a:custGeom>
              <a:avLst/>
              <a:gdLst/>
              <a:ahLst/>
              <a:cxnLst/>
              <a:rect l="l" t="t" r="r" b="b"/>
              <a:pathLst>
                <a:path w="1369993" h="1358125" extrusionOk="0">
                  <a:moveTo>
                    <a:pt x="0" y="0"/>
                  </a:moveTo>
                  <a:lnTo>
                    <a:pt x="1369993" y="0"/>
                  </a:lnTo>
                  <a:lnTo>
                    <a:pt x="1369993" y="1358125"/>
                  </a:lnTo>
                  <a:lnTo>
                    <a:pt x="0" y="1358125"/>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52" name="Google Shape;1652;p45"/>
            <p:cNvSpPr/>
            <p:nvPr/>
          </p:nvSpPr>
          <p:spPr>
            <a:xfrm rot="-464551">
              <a:off x="138688" y="118095"/>
              <a:ext cx="1901198" cy="2187537"/>
            </a:xfrm>
            <a:custGeom>
              <a:avLst/>
              <a:gdLst/>
              <a:ahLst/>
              <a:cxnLst/>
              <a:rect l="l" t="t" r="r" b="b"/>
              <a:pathLst>
                <a:path w="1901198" h="2187537" extrusionOk="0">
                  <a:moveTo>
                    <a:pt x="0" y="0"/>
                  </a:moveTo>
                  <a:lnTo>
                    <a:pt x="1901199" y="0"/>
                  </a:lnTo>
                  <a:lnTo>
                    <a:pt x="1901199" y="2187537"/>
                  </a:lnTo>
                  <a:lnTo>
                    <a:pt x="0" y="2187537"/>
                  </a:lnTo>
                  <a:lnTo>
                    <a:pt x="0" y="0"/>
                  </a:lnTo>
                  <a:close/>
                </a:path>
              </a:pathLst>
            </a:custGeom>
            <a:blipFill rotWithShape="1">
              <a:blip r:embed="rId1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653" name="Google Shape;1653;p45"/>
          <p:cNvSpPr/>
          <p:nvPr/>
        </p:nvSpPr>
        <p:spPr>
          <a:xfrm rot="1034781" flipH="1">
            <a:off x="1447127" y="7450269"/>
            <a:ext cx="908409" cy="860671"/>
          </a:xfrm>
          <a:custGeom>
            <a:avLst/>
            <a:gdLst/>
            <a:ahLst/>
            <a:cxnLst/>
            <a:rect l="l" t="t" r="r" b="b"/>
            <a:pathLst>
              <a:path w="908409" h="860671" extrusionOk="0">
                <a:moveTo>
                  <a:pt x="908409" y="0"/>
                </a:moveTo>
                <a:lnTo>
                  <a:pt x="0" y="0"/>
                </a:lnTo>
                <a:lnTo>
                  <a:pt x="0" y="860671"/>
                </a:lnTo>
                <a:lnTo>
                  <a:pt x="908409" y="860671"/>
                </a:lnTo>
                <a:lnTo>
                  <a:pt x="908409" y="0"/>
                </a:lnTo>
                <a:close/>
              </a:path>
            </a:pathLst>
          </a:custGeom>
          <a:blipFill rotWithShape="1">
            <a:blip r:embed="rId11"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54" name="Google Shape;1654;p45"/>
          <p:cNvSpPr/>
          <p:nvPr/>
        </p:nvSpPr>
        <p:spPr>
          <a:xfrm>
            <a:off x="14689477" y="9666253"/>
            <a:ext cx="2163721" cy="154467"/>
          </a:xfrm>
          <a:custGeom>
            <a:avLst/>
            <a:gdLst/>
            <a:ahLst/>
            <a:cxnLst/>
            <a:rect l="l" t="t" r="r" b="b"/>
            <a:pathLst>
              <a:path w="2163721" h="154467" extrusionOk="0">
                <a:moveTo>
                  <a:pt x="0" y="0"/>
                </a:moveTo>
                <a:lnTo>
                  <a:pt x="2163722" y="0"/>
                </a:lnTo>
                <a:lnTo>
                  <a:pt x="2163722" y="154467"/>
                </a:lnTo>
                <a:lnTo>
                  <a:pt x="0" y="154467"/>
                </a:lnTo>
                <a:lnTo>
                  <a:pt x="0" y="0"/>
                </a:lnTo>
                <a:close/>
              </a:path>
            </a:pathLst>
          </a:custGeom>
          <a:blipFill rotWithShape="1">
            <a:blip r:embed="rId12"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55" name="Google Shape;1655;p45"/>
          <p:cNvSpPr txBox="1"/>
          <p:nvPr/>
        </p:nvSpPr>
        <p:spPr>
          <a:xfrm>
            <a:off x="14181119" y="9240514"/>
            <a:ext cx="3078181" cy="371475"/>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F0BE00"/>
                </a:solidFill>
                <a:effectLst/>
                <a:uLnTx/>
                <a:uFillTx/>
                <a:latin typeface="Work Sans"/>
                <a:ea typeface="Work Sans"/>
                <a:cs typeface="Work Sans"/>
                <a:sym typeface="Work Sans"/>
              </a:rPr>
              <a:t>Hur skyddar du dig?</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C1D1DD"/>
        </a:solidFill>
        <a:effectLst/>
      </p:bgPr>
    </p:bg>
    <p:spTree>
      <p:nvGrpSpPr>
        <p:cNvPr id="1" name=""/>
        <p:cNvGrpSpPr/>
        <p:nvPr/>
      </p:nvGrpSpPr>
      <p:grpSpPr>
        <a:xfrm>
          <a:off x="0" y="0"/>
          <a:ext cx="0" cy="0"/>
          <a:chOff x="0" y="0"/>
          <a:chExt cx="0" cy="0"/>
        </a:xfrm>
      </p:grpSpPr>
      <p:sp>
        <p:nvSpPr>
          <p:cNvPr id="2" name="TextBox 2"/>
          <p:cNvSpPr txBox="1"/>
          <p:nvPr/>
        </p:nvSpPr>
        <p:spPr>
          <a:xfrm>
            <a:off x="5183506" y="1589861"/>
            <a:ext cx="11131980" cy="725392"/>
          </a:xfrm>
          <a:prstGeom prst="rect">
            <a:avLst/>
          </a:prstGeom>
        </p:spPr>
        <p:txBody>
          <a:bodyPr lIns="0" tIns="0" rIns="0" bIns="0" rtlCol="0" anchor="t">
            <a:spAutoFit/>
          </a:bodyPr>
          <a:lstStyle/>
          <a:p>
            <a:pPr marL="0" marR="0" lvl="0" indent="0" algn="ctr" defTabSz="914400" rtl="0" eaLnBrk="1" fontAlgn="auto" latinLnBrk="0" hangingPunct="1">
              <a:lnSpc>
                <a:spcPts val="5505"/>
              </a:lnSpc>
              <a:spcBef>
                <a:spcPts val="0"/>
              </a:spcBef>
              <a:spcAft>
                <a:spcPts val="0"/>
              </a:spcAft>
              <a:buClrTx/>
              <a:buSzTx/>
              <a:buFontTx/>
              <a:buNone/>
              <a:tabLst/>
              <a:defRPr/>
            </a:pPr>
            <a:r>
              <a:rPr kumimoji="0" lang="en-US" sz="5097" b="0" i="0" u="none" strike="noStrike" kern="1200" cap="none" spc="0" normalizeH="0" baseline="0" noProof="0">
                <a:ln>
                  <a:noFill/>
                </a:ln>
                <a:solidFill>
                  <a:srgbClr val="2B4D60"/>
                </a:solidFill>
                <a:effectLst/>
                <a:uLnTx/>
                <a:uFillTx/>
                <a:latin typeface="Work Sans"/>
                <a:ea typeface="Work Sans"/>
                <a:cs typeface="Work Sans"/>
                <a:sym typeface="Work Sans"/>
              </a:rPr>
              <a:t>Skydd genom bra </a:t>
            </a:r>
            <a:r>
              <a:rPr kumimoji="0" lang="en-US" sz="5097" b="1" i="0" u="none" strike="noStrike" kern="1200" cap="none" spc="0" normalizeH="0" baseline="0" noProof="0">
                <a:ln>
                  <a:noFill/>
                </a:ln>
                <a:solidFill>
                  <a:srgbClr val="2B4D60"/>
                </a:solidFill>
                <a:effectLst/>
                <a:uLnTx/>
                <a:uFillTx/>
                <a:latin typeface="Work Sans Bold"/>
                <a:ea typeface="Work Sans Bold"/>
                <a:cs typeface="Work Sans Bold"/>
                <a:sym typeface="Work Sans Bold"/>
              </a:rPr>
              <a:t>lösenordshygien</a:t>
            </a:r>
          </a:p>
        </p:txBody>
      </p:sp>
      <p:sp>
        <p:nvSpPr>
          <p:cNvPr id="3" name="TextBox 3"/>
          <p:cNvSpPr txBox="1"/>
          <p:nvPr/>
        </p:nvSpPr>
        <p:spPr>
          <a:xfrm>
            <a:off x="2674328" y="5822710"/>
            <a:ext cx="2691229" cy="765709"/>
          </a:xfrm>
          <a:prstGeom prst="rect">
            <a:avLst/>
          </a:prstGeom>
        </p:spPr>
        <p:txBody>
          <a:bodyPr lIns="0" tIns="0" rIns="0" bIns="0" rtlCol="0" anchor="t">
            <a:spAutoFit/>
          </a:bodyPr>
          <a:lstStyle/>
          <a:p>
            <a:pPr marL="0" marR="0" lvl="0" indent="0" algn="l" defTabSz="914400" rtl="0" eaLnBrk="1" fontAlgn="auto" latinLnBrk="0" hangingPunct="1">
              <a:lnSpc>
                <a:spcPts val="5896"/>
              </a:lnSpc>
              <a:spcBef>
                <a:spcPts val="0"/>
              </a:spcBef>
              <a:spcAft>
                <a:spcPts val="0"/>
              </a:spcAft>
              <a:buClrTx/>
              <a:buSzTx/>
              <a:buFontTx/>
              <a:buNone/>
              <a:tabLst/>
              <a:defRPr/>
            </a:pPr>
            <a:r>
              <a:rPr kumimoji="0" lang="en-US" sz="5460" b="0" i="0" u="none" strike="noStrike" kern="1200" cap="none" spc="0" normalizeH="0" baseline="0" noProof="0">
                <a:ln>
                  <a:noFill/>
                </a:ln>
                <a:solidFill>
                  <a:srgbClr val="EA528E"/>
                </a:solidFill>
                <a:effectLst/>
                <a:uLnTx/>
                <a:uFillTx/>
                <a:latin typeface="Work Sans"/>
                <a:ea typeface="Work Sans"/>
                <a:cs typeface="Work Sans"/>
                <a:sym typeface="Work Sans"/>
              </a:rPr>
              <a:t>Långt</a:t>
            </a:r>
          </a:p>
        </p:txBody>
      </p:sp>
      <p:sp>
        <p:nvSpPr>
          <p:cNvPr id="9" name="Freeform 9"/>
          <p:cNvSpPr/>
          <p:nvPr/>
        </p:nvSpPr>
        <p:spPr>
          <a:xfrm>
            <a:off x="2674328" y="4134834"/>
            <a:ext cx="2079545" cy="1726171"/>
          </a:xfrm>
          <a:custGeom>
            <a:avLst/>
            <a:gdLst/>
            <a:ahLst/>
            <a:cxnLst/>
            <a:rect l="l" t="t" r="r" b="b"/>
            <a:pathLst>
              <a:path w="2079545" h="1726171">
                <a:moveTo>
                  <a:pt x="0" y="0"/>
                </a:moveTo>
                <a:lnTo>
                  <a:pt x="2079546" y="0"/>
                </a:lnTo>
                <a:lnTo>
                  <a:pt x="2079546" y="1726171"/>
                </a:lnTo>
                <a:lnTo>
                  <a:pt x="0" y="1726171"/>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2" name="Group 12"/>
          <p:cNvGrpSpPr/>
          <p:nvPr/>
        </p:nvGrpSpPr>
        <p:grpSpPr>
          <a:xfrm rot="-5400000">
            <a:off x="11874960" y="3904637"/>
            <a:ext cx="4071647" cy="9040753"/>
            <a:chOff x="0" y="0"/>
            <a:chExt cx="558206" cy="1239450"/>
          </a:xfrm>
        </p:grpSpPr>
        <p:sp>
          <p:nvSpPr>
            <p:cNvPr id="13" name="Freeform 13"/>
            <p:cNvSpPr/>
            <p:nvPr/>
          </p:nvSpPr>
          <p:spPr>
            <a:xfrm>
              <a:off x="0" y="0"/>
              <a:ext cx="558206" cy="1239450"/>
            </a:xfrm>
            <a:custGeom>
              <a:avLst/>
              <a:gdLst/>
              <a:ahLst/>
              <a:cxnLst/>
              <a:rect l="l" t="t" r="r" b="b"/>
              <a:pathLst>
                <a:path w="558206" h="1239450">
                  <a:moveTo>
                    <a:pt x="558206" y="1239450"/>
                  </a:moveTo>
                  <a:lnTo>
                    <a:pt x="0" y="1239450"/>
                  </a:lnTo>
                  <a:lnTo>
                    <a:pt x="0" y="0"/>
                  </a:lnTo>
                  <a:lnTo>
                    <a:pt x="558206" y="1239450"/>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4"/>
            <p:cNvSpPr txBox="1"/>
            <p:nvPr/>
          </p:nvSpPr>
          <p:spPr>
            <a:xfrm>
              <a:off x="0" y="610200"/>
              <a:ext cx="279103" cy="626613"/>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5" name="Group 15"/>
          <p:cNvGrpSpPr/>
          <p:nvPr/>
        </p:nvGrpSpPr>
        <p:grpSpPr>
          <a:xfrm rot="5400000">
            <a:off x="-304639" y="151738"/>
            <a:ext cx="3887734" cy="3519518"/>
            <a:chOff x="0" y="0"/>
            <a:chExt cx="1026769" cy="929521"/>
          </a:xfrm>
        </p:grpSpPr>
        <p:sp>
          <p:nvSpPr>
            <p:cNvPr id="16" name="Freeform 16"/>
            <p:cNvSpPr/>
            <p:nvPr/>
          </p:nvSpPr>
          <p:spPr>
            <a:xfrm>
              <a:off x="0" y="0"/>
              <a:ext cx="1026769" cy="929521"/>
            </a:xfrm>
            <a:custGeom>
              <a:avLst/>
              <a:gdLst/>
              <a:ahLst/>
              <a:cxnLst/>
              <a:rect l="l" t="t" r="r" b="b"/>
              <a:pathLst>
                <a:path w="1026769" h="929521">
                  <a:moveTo>
                    <a:pt x="1026769" y="929521"/>
                  </a:moveTo>
                  <a:lnTo>
                    <a:pt x="0" y="929521"/>
                  </a:lnTo>
                  <a:lnTo>
                    <a:pt x="0" y="0"/>
                  </a:lnTo>
                  <a:lnTo>
                    <a:pt x="1026769" y="929521"/>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p:cNvSpPr txBox="1"/>
            <p:nvPr/>
          </p:nvSpPr>
          <p:spPr>
            <a:xfrm>
              <a:off x="0" y="455235"/>
              <a:ext cx="513384" cy="472308"/>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 name="TextBox 18"/>
          <p:cNvSpPr txBox="1"/>
          <p:nvPr/>
        </p:nvSpPr>
        <p:spPr>
          <a:xfrm>
            <a:off x="2329197" y="6594651"/>
            <a:ext cx="2769808" cy="816210"/>
          </a:xfrm>
          <a:prstGeom prst="rect">
            <a:avLst/>
          </a:prstGeom>
        </p:spPr>
        <p:txBody>
          <a:bodyPr lIns="0" tIns="0" rIns="0" bIns="0" rtlCol="0" anchor="t">
            <a:spAutoFit/>
          </a:bodyPr>
          <a:lstStyle/>
          <a:p>
            <a:pPr marL="0" marR="0" lvl="0" indent="0" algn="ctr" defTabSz="914400" rtl="0" eaLnBrk="1" fontAlgn="auto" latinLnBrk="0" hangingPunct="1">
              <a:lnSpc>
                <a:spcPts val="3166"/>
              </a:lnSpc>
              <a:spcBef>
                <a:spcPts val="0"/>
              </a:spcBef>
              <a:spcAft>
                <a:spcPts val="0"/>
              </a:spcAft>
              <a:buClrTx/>
              <a:buSzTx/>
              <a:buFontTx/>
              <a:buNone/>
              <a:tabLst/>
              <a:defRPr/>
            </a:pPr>
            <a:r>
              <a:rPr kumimoji="0" lang="en-US" sz="2932" b="0" i="0" u="none" strike="noStrike" kern="1200" cap="none" spc="0" normalizeH="0" baseline="0" noProof="0">
                <a:ln>
                  <a:noFill/>
                </a:ln>
                <a:solidFill>
                  <a:srgbClr val="2B4D60"/>
                </a:solidFill>
                <a:effectLst/>
                <a:uLnTx/>
                <a:uFillTx/>
                <a:latin typeface="Work Sans"/>
                <a:ea typeface="Work Sans"/>
                <a:cs typeface="Work Sans"/>
                <a:sym typeface="Work Sans"/>
              </a:rPr>
              <a:t>Helst 12-15 tecken!</a:t>
            </a:r>
          </a:p>
        </p:txBody>
      </p:sp>
      <p:sp>
        <p:nvSpPr>
          <p:cNvPr id="20" name="Freeform 20"/>
          <p:cNvSpPr/>
          <p:nvPr/>
        </p:nvSpPr>
        <p:spPr>
          <a:xfrm>
            <a:off x="3738940" y="1405858"/>
            <a:ext cx="1444566" cy="1041040"/>
          </a:xfrm>
          <a:custGeom>
            <a:avLst/>
            <a:gdLst/>
            <a:ahLst/>
            <a:cxnLst/>
            <a:rect l="l" t="t" r="r" b="b"/>
            <a:pathLst>
              <a:path w="1444566" h="1041040">
                <a:moveTo>
                  <a:pt x="0" y="0"/>
                </a:moveTo>
                <a:lnTo>
                  <a:pt x="1444566" y="0"/>
                </a:lnTo>
                <a:lnTo>
                  <a:pt x="1444566" y="1041040"/>
                </a:lnTo>
                <a:lnTo>
                  <a:pt x="0" y="1041040"/>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21"/>
          <p:cNvSpPr/>
          <p:nvPr/>
        </p:nvSpPr>
        <p:spPr>
          <a:xfrm rot="522965">
            <a:off x="12122757" y="2147725"/>
            <a:ext cx="2963349" cy="551339"/>
          </a:xfrm>
          <a:custGeom>
            <a:avLst/>
            <a:gdLst/>
            <a:ahLst/>
            <a:cxnLst/>
            <a:rect l="l" t="t" r="r" b="b"/>
            <a:pathLst>
              <a:path w="2963349" h="551339">
                <a:moveTo>
                  <a:pt x="0" y="0"/>
                </a:moveTo>
                <a:lnTo>
                  <a:pt x="2963348" y="0"/>
                </a:lnTo>
                <a:lnTo>
                  <a:pt x="2963348" y="551339"/>
                </a:lnTo>
                <a:lnTo>
                  <a:pt x="0" y="551339"/>
                </a:lnTo>
                <a:lnTo>
                  <a:pt x="0" y="0"/>
                </a:lnTo>
                <a:close/>
              </a:path>
            </a:pathLst>
          </a:custGeom>
          <a:blipFill>
            <a:blip>
              <a:extLst>
                <a:ext uri="{96DAC541-7B7A-43D3-8B79-37D633B846F1}">
                  <asvg:svgBlip xmlns:asvg="http://schemas.microsoft.com/office/drawing/2016/SVG/main" r:embed="rId5"/>
                </a:ext>
              </a:extLst>
            </a:blip>
            <a:stretch>
              <a:fillRect t="-26242" r="-628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2" name="Group 22"/>
          <p:cNvGrpSpPr>
            <a:grpSpLocks noChangeAspect="1"/>
          </p:cNvGrpSpPr>
          <p:nvPr/>
        </p:nvGrpSpPr>
        <p:grpSpPr>
          <a:xfrm>
            <a:off x="13508182" y="267710"/>
            <a:ext cx="4309794" cy="535812"/>
            <a:chOff x="0" y="0"/>
            <a:chExt cx="5746392" cy="714416"/>
          </a:xfrm>
        </p:grpSpPr>
        <p:sp>
          <p:nvSpPr>
            <p:cNvPr id="23" name="Freeform 23"/>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6"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4" name="Freeform 24"/>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5"/>
          <p:cNvSpPr txBox="1"/>
          <p:nvPr/>
        </p:nvSpPr>
        <p:spPr>
          <a:xfrm>
            <a:off x="14181119" y="9240514"/>
            <a:ext cx="3078181" cy="371475"/>
          </a:xfrm>
          <a:prstGeom prst="rect">
            <a:avLst/>
          </a:prstGeom>
        </p:spPr>
        <p:txBody>
          <a:bodyPr lIns="0" tIns="0" rIns="0" bIns="0" rtlCol="0" anchor="t">
            <a:spAutoFit/>
          </a:bodyPr>
          <a:lstStyle/>
          <a:p>
            <a:pPr marL="0" marR="0" lvl="0" indent="0" algn="r" defTabSz="914400" rtl="0" eaLnBrk="1" fontAlgn="auto" latinLnBrk="0" hangingPunct="1">
              <a:lnSpc>
                <a:spcPts val="2879"/>
              </a:lnSpc>
              <a:spcBef>
                <a:spcPts val="0"/>
              </a:spcBef>
              <a:spcAft>
                <a:spcPts val="0"/>
              </a:spcAft>
              <a:buClrTx/>
              <a:buSzTx/>
              <a:buFontTx/>
              <a:buNone/>
              <a:tabLst/>
              <a:defRPr/>
            </a:pPr>
            <a:r>
              <a:rPr kumimoji="0" lang="en-US" sz="2400" b="0" i="0" u="none" strike="noStrike" kern="1200" cap="none" spc="0" normalizeH="0" baseline="0" noProof="0">
                <a:ln>
                  <a:noFill/>
                </a:ln>
                <a:solidFill>
                  <a:srgbClr val="F0BE00"/>
                </a:solidFill>
                <a:effectLst/>
                <a:uLnTx/>
                <a:uFillTx/>
                <a:latin typeface="Work Sans"/>
                <a:ea typeface="Work Sans"/>
                <a:cs typeface="Work Sans"/>
                <a:sym typeface="Work Sans"/>
              </a:rPr>
              <a:t>Hur skyddar du dig?</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C1D1DD"/>
        </a:solidFill>
        <a:effectLst/>
      </p:bgPr>
    </p:bg>
    <p:spTree>
      <p:nvGrpSpPr>
        <p:cNvPr id="1" name="">
          <a:extLst>
            <a:ext uri="{FF2B5EF4-FFF2-40B4-BE49-F238E27FC236}">
              <a16:creationId xmlns:a16="http://schemas.microsoft.com/office/drawing/2014/main" id="{B39A3D37-6CE6-57D3-07AF-182B03DB3E53}"/>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3C0C67C5-A013-1EB8-6664-C9DCC78994AE}"/>
              </a:ext>
            </a:extLst>
          </p:cNvPr>
          <p:cNvSpPr txBox="1"/>
          <p:nvPr/>
        </p:nvSpPr>
        <p:spPr>
          <a:xfrm>
            <a:off x="5183506" y="1589861"/>
            <a:ext cx="11131980" cy="725392"/>
          </a:xfrm>
          <a:prstGeom prst="rect">
            <a:avLst/>
          </a:prstGeom>
        </p:spPr>
        <p:txBody>
          <a:bodyPr lIns="0" tIns="0" rIns="0" bIns="0" rtlCol="0" anchor="t">
            <a:spAutoFit/>
          </a:bodyPr>
          <a:lstStyle/>
          <a:p>
            <a:pPr marL="0" marR="0" lvl="0" indent="0" algn="ctr" defTabSz="914400" rtl="0" eaLnBrk="1" fontAlgn="auto" latinLnBrk="0" hangingPunct="1">
              <a:lnSpc>
                <a:spcPts val="5505"/>
              </a:lnSpc>
              <a:spcBef>
                <a:spcPts val="0"/>
              </a:spcBef>
              <a:spcAft>
                <a:spcPts val="0"/>
              </a:spcAft>
              <a:buClrTx/>
              <a:buSzTx/>
              <a:buFontTx/>
              <a:buNone/>
              <a:tabLst/>
              <a:defRPr/>
            </a:pPr>
            <a:r>
              <a:rPr kumimoji="0" lang="en-US" sz="5097" b="0" i="0" u="none" strike="noStrike" kern="1200" cap="none" spc="0" normalizeH="0" baseline="0" noProof="0">
                <a:ln>
                  <a:noFill/>
                </a:ln>
                <a:solidFill>
                  <a:srgbClr val="2B4D60"/>
                </a:solidFill>
                <a:effectLst/>
                <a:uLnTx/>
                <a:uFillTx/>
                <a:latin typeface="Work Sans"/>
                <a:ea typeface="Work Sans"/>
                <a:cs typeface="Work Sans"/>
                <a:sym typeface="Work Sans"/>
              </a:rPr>
              <a:t>Skydd genom bra </a:t>
            </a:r>
            <a:r>
              <a:rPr kumimoji="0" lang="en-US" sz="5097" b="1" i="0" u="none" strike="noStrike" kern="1200" cap="none" spc="0" normalizeH="0" baseline="0" noProof="0">
                <a:ln>
                  <a:noFill/>
                </a:ln>
                <a:solidFill>
                  <a:srgbClr val="2B4D60"/>
                </a:solidFill>
                <a:effectLst/>
                <a:uLnTx/>
                <a:uFillTx/>
                <a:latin typeface="Work Sans Bold"/>
                <a:ea typeface="Work Sans Bold"/>
                <a:cs typeface="Work Sans Bold"/>
                <a:sym typeface="Work Sans Bold"/>
              </a:rPr>
              <a:t>lösenordshygien</a:t>
            </a:r>
          </a:p>
        </p:txBody>
      </p:sp>
      <p:sp>
        <p:nvSpPr>
          <p:cNvPr id="3" name="TextBox 3">
            <a:extLst>
              <a:ext uri="{FF2B5EF4-FFF2-40B4-BE49-F238E27FC236}">
                <a16:creationId xmlns:a16="http://schemas.microsoft.com/office/drawing/2014/main" id="{AA59CA30-F71E-D9F1-16CD-211527190154}"/>
              </a:ext>
            </a:extLst>
          </p:cNvPr>
          <p:cNvSpPr txBox="1"/>
          <p:nvPr/>
        </p:nvSpPr>
        <p:spPr>
          <a:xfrm>
            <a:off x="2674328" y="5822710"/>
            <a:ext cx="2691229" cy="765709"/>
          </a:xfrm>
          <a:prstGeom prst="rect">
            <a:avLst/>
          </a:prstGeom>
        </p:spPr>
        <p:txBody>
          <a:bodyPr lIns="0" tIns="0" rIns="0" bIns="0" rtlCol="0" anchor="t">
            <a:spAutoFit/>
          </a:bodyPr>
          <a:lstStyle/>
          <a:p>
            <a:pPr marL="0" marR="0" lvl="0" indent="0" algn="l" defTabSz="914400" rtl="0" eaLnBrk="1" fontAlgn="auto" latinLnBrk="0" hangingPunct="1">
              <a:lnSpc>
                <a:spcPts val="5896"/>
              </a:lnSpc>
              <a:spcBef>
                <a:spcPts val="0"/>
              </a:spcBef>
              <a:spcAft>
                <a:spcPts val="0"/>
              </a:spcAft>
              <a:buClrTx/>
              <a:buSzTx/>
              <a:buFontTx/>
              <a:buNone/>
              <a:tabLst/>
              <a:defRPr/>
            </a:pPr>
            <a:r>
              <a:rPr kumimoji="0" lang="en-US" sz="5460" b="0" i="0" u="none" strike="noStrike" kern="1200" cap="none" spc="0" normalizeH="0" baseline="0" noProof="0">
                <a:ln>
                  <a:noFill/>
                </a:ln>
                <a:solidFill>
                  <a:srgbClr val="EA528E"/>
                </a:solidFill>
                <a:effectLst/>
                <a:uLnTx/>
                <a:uFillTx/>
                <a:latin typeface="Work Sans"/>
                <a:ea typeface="Work Sans"/>
                <a:cs typeface="Work Sans"/>
                <a:sym typeface="Work Sans"/>
              </a:rPr>
              <a:t>Långt</a:t>
            </a:r>
          </a:p>
        </p:txBody>
      </p:sp>
      <p:sp>
        <p:nvSpPr>
          <p:cNvPr id="4" name="TextBox 4">
            <a:extLst>
              <a:ext uri="{FF2B5EF4-FFF2-40B4-BE49-F238E27FC236}">
                <a16:creationId xmlns:a16="http://schemas.microsoft.com/office/drawing/2014/main" id="{EED3C54F-E30C-A605-C7AE-FADB1FE68D08}"/>
              </a:ext>
            </a:extLst>
          </p:cNvPr>
          <p:cNvSpPr txBox="1"/>
          <p:nvPr/>
        </p:nvSpPr>
        <p:spPr>
          <a:xfrm>
            <a:off x="7328003" y="5822710"/>
            <a:ext cx="4668468" cy="765709"/>
          </a:xfrm>
          <a:prstGeom prst="rect">
            <a:avLst/>
          </a:prstGeom>
        </p:spPr>
        <p:txBody>
          <a:bodyPr lIns="0" tIns="0" rIns="0" bIns="0" rtlCol="0" anchor="t">
            <a:spAutoFit/>
          </a:bodyPr>
          <a:lstStyle/>
          <a:p>
            <a:pPr marL="0" marR="0" lvl="0" indent="0" algn="l" defTabSz="914400" rtl="0" eaLnBrk="1" fontAlgn="auto" latinLnBrk="0" hangingPunct="1">
              <a:lnSpc>
                <a:spcPts val="5896"/>
              </a:lnSpc>
              <a:spcBef>
                <a:spcPts val="0"/>
              </a:spcBef>
              <a:spcAft>
                <a:spcPts val="0"/>
              </a:spcAft>
              <a:buClrTx/>
              <a:buSzTx/>
              <a:buFontTx/>
              <a:buNone/>
              <a:tabLst/>
              <a:defRPr/>
            </a:pPr>
            <a:r>
              <a:rPr kumimoji="0" lang="en-US" sz="5460" b="0" i="0" u="none" strike="noStrike" kern="1200" cap="none" spc="0" normalizeH="0" baseline="0" noProof="0">
                <a:ln>
                  <a:noFill/>
                </a:ln>
                <a:solidFill>
                  <a:srgbClr val="EA528E"/>
                </a:solidFill>
                <a:effectLst/>
                <a:uLnTx/>
                <a:uFillTx/>
                <a:latin typeface="Work Sans"/>
                <a:ea typeface="Work Sans"/>
                <a:cs typeface="Work Sans"/>
                <a:sym typeface="Work Sans"/>
              </a:rPr>
              <a:t>Variation</a:t>
            </a:r>
          </a:p>
        </p:txBody>
      </p:sp>
      <p:sp>
        <p:nvSpPr>
          <p:cNvPr id="6" name="TextBox 6">
            <a:extLst>
              <a:ext uri="{FF2B5EF4-FFF2-40B4-BE49-F238E27FC236}">
                <a16:creationId xmlns:a16="http://schemas.microsoft.com/office/drawing/2014/main" id="{BE1DFE64-11E2-DC15-72FC-2A68C9580C7B}"/>
              </a:ext>
            </a:extLst>
          </p:cNvPr>
          <p:cNvSpPr txBox="1"/>
          <p:nvPr/>
        </p:nvSpPr>
        <p:spPr>
          <a:xfrm>
            <a:off x="7240763" y="6594651"/>
            <a:ext cx="3381491" cy="816210"/>
          </a:xfrm>
          <a:prstGeom prst="rect">
            <a:avLst/>
          </a:prstGeom>
        </p:spPr>
        <p:txBody>
          <a:bodyPr lIns="0" tIns="0" rIns="0" bIns="0" rtlCol="0" anchor="t">
            <a:spAutoFit/>
          </a:bodyPr>
          <a:lstStyle/>
          <a:p>
            <a:pPr marL="0" marR="0" lvl="0" indent="0" algn="ctr" defTabSz="914400" rtl="0" eaLnBrk="1" fontAlgn="auto" latinLnBrk="0" hangingPunct="1">
              <a:lnSpc>
                <a:spcPts val="3166"/>
              </a:lnSpc>
              <a:spcBef>
                <a:spcPts val="0"/>
              </a:spcBef>
              <a:spcAft>
                <a:spcPts val="0"/>
              </a:spcAft>
              <a:buClrTx/>
              <a:buSzTx/>
              <a:buFontTx/>
              <a:buNone/>
              <a:tabLst/>
              <a:defRPr/>
            </a:pPr>
            <a:r>
              <a:rPr kumimoji="0" lang="en-US" sz="2932" b="0" i="0" u="none" strike="noStrike" kern="1200" cap="none" spc="0" normalizeH="0" baseline="0" noProof="0">
                <a:ln>
                  <a:noFill/>
                </a:ln>
                <a:solidFill>
                  <a:srgbClr val="2B4D60"/>
                </a:solidFill>
                <a:effectLst/>
                <a:uLnTx/>
                <a:uFillTx/>
                <a:latin typeface="Work Sans"/>
                <a:ea typeface="Work Sans"/>
                <a:cs typeface="Work Sans"/>
                <a:sym typeface="Work Sans"/>
              </a:rPr>
              <a:t>Bokstäver, siffror, tecken</a:t>
            </a:r>
          </a:p>
        </p:txBody>
      </p:sp>
      <p:sp>
        <p:nvSpPr>
          <p:cNvPr id="8" name="Freeform 8">
            <a:extLst>
              <a:ext uri="{FF2B5EF4-FFF2-40B4-BE49-F238E27FC236}">
                <a16:creationId xmlns:a16="http://schemas.microsoft.com/office/drawing/2014/main" id="{D418EB8E-42F9-8E4F-1D34-707F11761EE4}"/>
              </a:ext>
            </a:extLst>
          </p:cNvPr>
          <p:cNvSpPr/>
          <p:nvPr/>
        </p:nvSpPr>
        <p:spPr>
          <a:xfrm>
            <a:off x="8232093" y="4134834"/>
            <a:ext cx="1398830" cy="1540402"/>
          </a:xfrm>
          <a:custGeom>
            <a:avLst/>
            <a:gdLst/>
            <a:ahLst/>
            <a:cxnLst/>
            <a:rect l="l" t="t" r="r" b="b"/>
            <a:pathLst>
              <a:path w="1398830" h="1540402">
                <a:moveTo>
                  <a:pt x="0" y="0"/>
                </a:moveTo>
                <a:lnTo>
                  <a:pt x="1398830" y="0"/>
                </a:lnTo>
                <a:lnTo>
                  <a:pt x="1398830" y="1540402"/>
                </a:lnTo>
                <a:lnTo>
                  <a:pt x="0" y="1540402"/>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a:extLst>
              <a:ext uri="{FF2B5EF4-FFF2-40B4-BE49-F238E27FC236}">
                <a16:creationId xmlns:a16="http://schemas.microsoft.com/office/drawing/2014/main" id="{6B26B1D6-AC85-6BA6-C75A-8E288EA5DBDB}"/>
              </a:ext>
            </a:extLst>
          </p:cNvPr>
          <p:cNvSpPr/>
          <p:nvPr/>
        </p:nvSpPr>
        <p:spPr>
          <a:xfrm>
            <a:off x="2674328" y="4134834"/>
            <a:ext cx="2079545" cy="1726171"/>
          </a:xfrm>
          <a:custGeom>
            <a:avLst/>
            <a:gdLst/>
            <a:ahLst/>
            <a:cxnLst/>
            <a:rect l="l" t="t" r="r" b="b"/>
            <a:pathLst>
              <a:path w="2079545" h="1726171">
                <a:moveTo>
                  <a:pt x="0" y="0"/>
                </a:moveTo>
                <a:lnTo>
                  <a:pt x="2079546" y="0"/>
                </a:lnTo>
                <a:lnTo>
                  <a:pt x="2079546" y="1726171"/>
                </a:lnTo>
                <a:lnTo>
                  <a:pt x="0" y="1726171"/>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a:extLst>
              <a:ext uri="{FF2B5EF4-FFF2-40B4-BE49-F238E27FC236}">
                <a16:creationId xmlns:a16="http://schemas.microsoft.com/office/drawing/2014/main" id="{A32987BE-F57C-30C8-7E63-F71296E5C8F4}"/>
              </a:ext>
            </a:extLst>
          </p:cNvPr>
          <p:cNvSpPr/>
          <p:nvPr/>
        </p:nvSpPr>
        <p:spPr>
          <a:xfrm rot="717268">
            <a:off x="4570248" y="4158654"/>
            <a:ext cx="3148108" cy="695665"/>
          </a:xfrm>
          <a:custGeom>
            <a:avLst/>
            <a:gdLst/>
            <a:ahLst/>
            <a:cxnLst/>
            <a:rect l="l" t="t" r="r" b="b"/>
            <a:pathLst>
              <a:path w="3148108" h="695665">
                <a:moveTo>
                  <a:pt x="0" y="0"/>
                </a:moveTo>
                <a:lnTo>
                  <a:pt x="3148107" y="0"/>
                </a:lnTo>
                <a:lnTo>
                  <a:pt x="3148107" y="695666"/>
                </a:lnTo>
                <a:lnTo>
                  <a:pt x="0" y="69566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2" name="Group 12">
            <a:extLst>
              <a:ext uri="{FF2B5EF4-FFF2-40B4-BE49-F238E27FC236}">
                <a16:creationId xmlns:a16="http://schemas.microsoft.com/office/drawing/2014/main" id="{44E957C8-E983-A3C0-3E14-ADF38D435094}"/>
              </a:ext>
            </a:extLst>
          </p:cNvPr>
          <p:cNvGrpSpPr/>
          <p:nvPr/>
        </p:nvGrpSpPr>
        <p:grpSpPr>
          <a:xfrm rot="-5400000">
            <a:off x="11874960" y="3904637"/>
            <a:ext cx="4071647" cy="9040753"/>
            <a:chOff x="0" y="0"/>
            <a:chExt cx="558206" cy="1239450"/>
          </a:xfrm>
        </p:grpSpPr>
        <p:sp>
          <p:nvSpPr>
            <p:cNvPr id="13" name="Freeform 13">
              <a:extLst>
                <a:ext uri="{FF2B5EF4-FFF2-40B4-BE49-F238E27FC236}">
                  <a16:creationId xmlns:a16="http://schemas.microsoft.com/office/drawing/2014/main" id="{29CE1504-B4C4-21DD-3315-C0F3A232C482}"/>
                </a:ext>
              </a:extLst>
            </p:cNvPr>
            <p:cNvSpPr/>
            <p:nvPr/>
          </p:nvSpPr>
          <p:spPr>
            <a:xfrm>
              <a:off x="0" y="0"/>
              <a:ext cx="558206" cy="1239450"/>
            </a:xfrm>
            <a:custGeom>
              <a:avLst/>
              <a:gdLst/>
              <a:ahLst/>
              <a:cxnLst/>
              <a:rect l="l" t="t" r="r" b="b"/>
              <a:pathLst>
                <a:path w="558206" h="1239450">
                  <a:moveTo>
                    <a:pt x="558206" y="1239450"/>
                  </a:moveTo>
                  <a:lnTo>
                    <a:pt x="0" y="1239450"/>
                  </a:lnTo>
                  <a:lnTo>
                    <a:pt x="0" y="0"/>
                  </a:lnTo>
                  <a:lnTo>
                    <a:pt x="558206" y="1239450"/>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4">
              <a:extLst>
                <a:ext uri="{FF2B5EF4-FFF2-40B4-BE49-F238E27FC236}">
                  <a16:creationId xmlns:a16="http://schemas.microsoft.com/office/drawing/2014/main" id="{1655F45D-F28B-A40B-E5BC-1B9DC6BDB685}"/>
                </a:ext>
              </a:extLst>
            </p:cNvPr>
            <p:cNvSpPr txBox="1"/>
            <p:nvPr/>
          </p:nvSpPr>
          <p:spPr>
            <a:xfrm>
              <a:off x="0" y="610200"/>
              <a:ext cx="279103" cy="626613"/>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5" name="Group 15">
            <a:extLst>
              <a:ext uri="{FF2B5EF4-FFF2-40B4-BE49-F238E27FC236}">
                <a16:creationId xmlns:a16="http://schemas.microsoft.com/office/drawing/2014/main" id="{444F85F0-8830-0A73-738E-C642BF355A8C}"/>
              </a:ext>
            </a:extLst>
          </p:cNvPr>
          <p:cNvGrpSpPr/>
          <p:nvPr/>
        </p:nvGrpSpPr>
        <p:grpSpPr>
          <a:xfrm rot="5400000">
            <a:off x="-304639" y="151738"/>
            <a:ext cx="3887734" cy="3519518"/>
            <a:chOff x="0" y="0"/>
            <a:chExt cx="1026769" cy="929521"/>
          </a:xfrm>
        </p:grpSpPr>
        <p:sp>
          <p:nvSpPr>
            <p:cNvPr id="16" name="Freeform 16">
              <a:extLst>
                <a:ext uri="{FF2B5EF4-FFF2-40B4-BE49-F238E27FC236}">
                  <a16:creationId xmlns:a16="http://schemas.microsoft.com/office/drawing/2014/main" id="{DF2EDEB3-1FEB-35CA-B143-C56FA0E8BD7B}"/>
                </a:ext>
              </a:extLst>
            </p:cNvPr>
            <p:cNvSpPr/>
            <p:nvPr/>
          </p:nvSpPr>
          <p:spPr>
            <a:xfrm>
              <a:off x="0" y="0"/>
              <a:ext cx="1026769" cy="929521"/>
            </a:xfrm>
            <a:custGeom>
              <a:avLst/>
              <a:gdLst/>
              <a:ahLst/>
              <a:cxnLst/>
              <a:rect l="l" t="t" r="r" b="b"/>
              <a:pathLst>
                <a:path w="1026769" h="929521">
                  <a:moveTo>
                    <a:pt x="1026769" y="929521"/>
                  </a:moveTo>
                  <a:lnTo>
                    <a:pt x="0" y="929521"/>
                  </a:lnTo>
                  <a:lnTo>
                    <a:pt x="0" y="0"/>
                  </a:lnTo>
                  <a:lnTo>
                    <a:pt x="1026769" y="929521"/>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a:extLst>
                <a:ext uri="{FF2B5EF4-FFF2-40B4-BE49-F238E27FC236}">
                  <a16:creationId xmlns:a16="http://schemas.microsoft.com/office/drawing/2014/main" id="{0F0C110A-FEF0-742A-9083-96508C299479}"/>
                </a:ext>
              </a:extLst>
            </p:cNvPr>
            <p:cNvSpPr txBox="1"/>
            <p:nvPr/>
          </p:nvSpPr>
          <p:spPr>
            <a:xfrm>
              <a:off x="0" y="455235"/>
              <a:ext cx="513384" cy="472308"/>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 name="TextBox 18">
            <a:extLst>
              <a:ext uri="{FF2B5EF4-FFF2-40B4-BE49-F238E27FC236}">
                <a16:creationId xmlns:a16="http://schemas.microsoft.com/office/drawing/2014/main" id="{05FD2254-E064-7C79-3A22-C992F472F276}"/>
              </a:ext>
            </a:extLst>
          </p:cNvPr>
          <p:cNvSpPr txBox="1"/>
          <p:nvPr/>
        </p:nvSpPr>
        <p:spPr>
          <a:xfrm>
            <a:off x="2329197" y="6594651"/>
            <a:ext cx="2769808" cy="816210"/>
          </a:xfrm>
          <a:prstGeom prst="rect">
            <a:avLst/>
          </a:prstGeom>
        </p:spPr>
        <p:txBody>
          <a:bodyPr lIns="0" tIns="0" rIns="0" bIns="0" rtlCol="0" anchor="t">
            <a:spAutoFit/>
          </a:bodyPr>
          <a:lstStyle/>
          <a:p>
            <a:pPr marL="0" marR="0" lvl="0" indent="0" algn="ctr" defTabSz="914400" rtl="0" eaLnBrk="1" fontAlgn="auto" latinLnBrk="0" hangingPunct="1">
              <a:lnSpc>
                <a:spcPts val="3166"/>
              </a:lnSpc>
              <a:spcBef>
                <a:spcPts val="0"/>
              </a:spcBef>
              <a:spcAft>
                <a:spcPts val="0"/>
              </a:spcAft>
              <a:buClrTx/>
              <a:buSzTx/>
              <a:buFontTx/>
              <a:buNone/>
              <a:tabLst/>
              <a:defRPr/>
            </a:pPr>
            <a:r>
              <a:rPr kumimoji="0" lang="en-US" sz="2932" b="0" i="0" u="none" strike="noStrike" kern="1200" cap="none" spc="0" normalizeH="0" baseline="0" noProof="0">
                <a:ln>
                  <a:noFill/>
                </a:ln>
                <a:solidFill>
                  <a:srgbClr val="2B4D60"/>
                </a:solidFill>
                <a:effectLst/>
                <a:uLnTx/>
                <a:uFillTx/>
                <a:latin typeface="Work Sans"/>
                <a:ea typeface="Work Sans"/>
                <a:cs typeface="Work Sans"/>
                <a:sym typeface="Work Sans"/>
              </a:rPr>
              <a:t>Helst 12-15 tecken!</a:t>
            </a:r>
          </a:p>
        </p:txBody>
      </p:sp>
      <p:sp>
        <p:nvSpPr>
          <p:cNvPr id="20" name="Freeform 20">
            <a:extLst>
              <a:ext uri="{FF2B5EF4-FFF2-40B4-BE49-F238E27FC236}">
                <a16:creationId xmlns:a16="http://schemas.microsoft.com/office/drawing/2014/main" id="{AE20198A-FA77-85B5-4C1B-4EB8280A3338}"/>
              </a:ext>
            </a:extLst>
          </p:cNvPr>
          <p:cNvSpPr/>
          <p:nvPr/>
        </p:nvSpPr>
        <p:spPr>
          <a:xfrm>
            <a:off x="3738940" y="1405858"/>
            <a:ext cx="1444566" cy="1041040"/>
          </a:xfrm>
          <a:custGeom>
            <a:avLst/>
            <a:gdLst/>
            <a:ahLst/>
            <a:cxnLst/>
            <a:rect l="l" t="t" r="r" b="b"/>
            <a:pathLst>
              <a:path w="1444566" h="1041040">
                <a:moveTo>
                  <a:pt x="0" y="0"/>
                </a:moveTo>
                <a:lnTo>
                  <a:pt x="1444566" y="0"/>
                </a:lnTo>
                <a:lnTo>
                  <a:pt x="1444566" y="1041040"/>
                </a:lnTo>
                <a:lnTo>
                  <a:pt x="0" y="1041040"/>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21">
            <a:extLst>
              <a:ext uri="{FF2B5EF4-FFF2-40B4-BE49-F238E27FC236}">
                <a16:creationId xmlns:a16="http://schemas.microsoft.com/office/drawing/2014/main" id="{8486B9E0-7CFD-1465-FA4E-A80E5EB05B9D}"/>
              </a:ext>
            </a:extLst>
          </p:cNvPr>
          <p:cNvSpPr/>
          <p:nvPr/>
        </p:nvSpPr>
        <p:spPr>
          <a:xfrm rot="522965">
            <a:off x="12122757" y="2147725"/>
            <a:ext cx="2963349" cy="551339"/>
          </a:xfrm>
          <a:custGeom>
            <a:avLst/>
            <a:gdLst/>
            <a:ahLst/>
            <a:cxnLst/>
            <a:rect l="l" t="t" r="r" b="b"/>
            <a:pathLst>
              <a:path w="2963349" h="551339">
                <a:moveTo>
                  <a:pt x="0" y="0"/>
                </a:moveTo>
                <a:lnTo>
                  <a:pt x="2963348" y="0"/>
                </a:lnTo>
                <a:lnTo>
                  <a:pt x="2963348" y="551339"/>
                </a:lnTo>
                <a:lnTo>
                  <a:pt x="0" y="551339"/>
                </a:lnTo>
                <a:lnTo>
                  <a:pt x="0" y="0"/>
                </a:lnTo>
                <a:close/>
              </a:path>
            </a:pathLst>
          </a:custGeom>
          <a:blipFill>
            <a:blip>
              <a:extLst>
                <a:ext uri="{96DAC541-7B7A-43D3-8B79-37D633B846F1}">
                  <asvg:svgBlip xmlns:asvg="http://schemas.microsoft.com/office/drawing/2016/SVG/main" r:embed="rId5"/>
                </a:ext>
              </a:extLst>
            </a:blip>
            <a:stretch>
              <a:fillRect t="-26242" r="-628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2" name="Group 22">
            <a:extLst>
              <a:ext uri="{FF2B5EF4-FFF2-40B4-BE49-F238E27FC236}">
                <a16:creationId xmlns:a16="http://schemas.microsoft.com/office/drawing/2014/main" id="{A84F9C72-7A75-C88E-3146-FEAD283EB3B8}"/>
              </a:ext>
            </a:extLst>
          </p:cNvPr>
          <p:cNvGrpSpPr>
            <a:grpSpLocks noChangeAspect="1"/>
          </p:cNvGrpSpPr>
          <p:nvPr/>
        </p:nvGrpSpPr>
        <p:grpSpPr>
          <a:xfrm>
            <a:off x="13508182" y="267710"/>
            <a:ext cx="4309794" cy="535812"/>
            <a:chOff x="0" y="0"/>
            <a:chExt cx="5746392" cy="714416"/>
          </a:xfrm>
        </p:grpSpPr>
        <p:sp>
          <p:nvSpPr>
            <p:cNvPr id="23" name="Freeform 23">
              <a:extLst>
                <a:ext uri="{FF2B5EF4-FFF2-40B4-BE49-F238E27FC236}">
                  <a16:creationId xmlns:a16="http://schemas.microsoft.com/office/drawing/2014/main" id="{C69A9CB1-6811-CCBB-964B-2E90F310A10F}"/>
                </a:ext>
              </a:extLst>
            </p:cNvPr>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7"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4" name="Freeform 24">
            <a:extLst>
              <a:ext uri="{FF2B5EF4-FFF2-40B4-BE49-F238E27FC236}">
                <a16:creationId xmlns:a16="http://schemas.microsoft.com/office/drawing/2014/main" id="{2E216596-3894-02D3-4467-74CE73827E52}"/>
              </a:ext>
            </a:extLst>
          </p:cNvPr>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5">
            <a:extLst>
              <a:ext uri="{FF2B5EF4-FFF2-40B4-BE49-F238E27FC236}">
                <a16:creationId xmlns:a16="http://schemas.microsoft.com/office/drawing/2014/main" id="{E71DFAAE-CFB2-731B-30E9-7DF7FFC843CF}"/>
              </a:ext>
            </a:extLst>
          </p:cNvPr>
          <p:cNvSpPr txBox="1"/>
          <p:nvPr/>
        </p:nvSpPr>
        <p:spPr>
          <a:xfrm>
            <a:off x="14181119" y="9240514"/>
            <a:ext cx="3078181" cy="371475"/>
          </a:xfrm>
          <a:prstGeom prst="rect">
            <a:avLst/>
          </a:prstGeom>
        </p:spPr>
        <p:txBody>
          <a:bodyPr lIns="0" tIns="0" rIns="0" bIns="0" rtlCol="0" anchor="t">
            <a:spAutoFit/>
          </a:bodyPr>
          <a:lstStyle/>
          <a:p>
            <a:pPr marL="0" marR="0" lvl="0" indent="0" algn="r" defTabSz="914400" rtl="0" eaLnBrk="1" fontAlgn="auto" latinLnBrk="0" hangingPunct="1">
              <a:lnSpc>
                <a:spcPts val="2879"/>
              </a:lnSpc>
              <a:spcBef>
                <a:spcPts val="0"/>
              </a:spcBef>
              <a:spcAft>
                <a:spcPts val="0"/>
              </a:spcAft>
              <a:buClrTx/>
              <a:buSzTx/>
              <a:buFontTx/>
              <a:buNone/>
              <a:tabLst/>
              <a:defRPr/>
            </a:pPr>
            <a:r>
              <a:rPr kumimoji="0" lang="en-US" sz="2400" b="0" i="0" u="none" strike="noStrike" kern="1200" cap="none" spc="0" normalizeH="0" baseline="0" noProof="0">
                <a:ln>
                  <a:noFill/>
                </a:ln>
                <a:solidFill>
                  <a:srgbClr val="F0BE00"/>
                </a:solidFill>
                <a:effectLst/>
                <a:uLnTx/>
                <a:uFillTx/>
                <a:latin typeface="Work Sans"/>
                <a:ea typeface="Work Sans"/>
                <a:cs typeface="Work Sans"/>
                <a:sym typeface="Work Sans"/>
              </a:rPr>
              <a:t>Hur skyddar du dig?</a:t>
            </a:r>
          </a:p>
        </p:txBody>
      </p:sp>
    </p:spTree>
    <p:extLst>
      <p:ext uri="{BB962C8B-B14F-4D97-AF65-F5344CB8AC3E}">
        <p14:creationId xmlns:p14="http://schemas.microsoft.com/office/powerpoint/2010/main" val="3168719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C1D1DD"/>
        </a:solidFill>
        <a:effectLst/>
      </p:bgPr>
    </p:bg>
    <p:spTree>
      <p:nvGrpSpPr>
        <p:cNvPr id="1" name="">
          <a:extLst>
            <a:ext uri="{FF2B5EF4-FFF2-40B4-BE49-F238E27FC236}">
              <a16:creationId xmlns:a16="http://schemas.microsoft.com/office/drawing/2014/main" id="{59BCCA0E-6AB1-9A1F-8045-FD8C6A9A649A}"/>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9FEB900C-D2B9-7D77-21BD-00B8FE0AAD52}"/>
              </a:ext>
            </a:extLst>
          </p:cNvPr>
          <p:cNvSpPr txBox="1"/>
          <p:nvPr/>
        </p:nvSpPr>
        <p:spPr>
          <a:xfrm>
            <a:off x="5183506" y="1589861"/>
            <a:ext cx="11131980" cy="725392"/>
          </a:xfrm>
          <a:prstGeom prst="rect">
            <a:avLst/>
          </a:prstGeom>
        </p:spPr>
        <p:txBody>
          <a:bodyPr lIns="0" tIns="0" rIns="0" bIns="0" rtlCol="0" anchor="t">
            <a:spAutoFit/>
          </a:bodyPr>
          <a:lstStyle/>
          <a:p>
            <a:pPr marL="0" marR="0" lvl="0" indent="0" algn="ctr" defTabSz="914400" rtl="0" eaLnBrk="1" fontAlgn="auto" latinLnBrk="0" hangingPunct="1">
              <a:lnSpc>
                <a:spcPts val="5505"/>
              </a:lnSpc>
              <a:spcBef>
                <a:spcPts val="0"/>
              </a:spcBef>
              <a:spcAft>
                <a:spcPts val="0"/>
              </a:spcAft>
              <a:buClrTx/>
              <a:buSzTx/>
              <a:buFontTx/>
              <a:buNone/>
              <a:tabLst/>
              <a:defRPr/>
            </a:pPr>
            <a:r>
              <a:rPr kumimoji="0" lang="en-US" sz="5097" b="0" i="0" u="none" strike="noStrike" kern="1200" cap="none" spc="0" normalizeH="0" baseline="0" noProof="0">
                <a:ln>
                  <a:noFill/>
                </a:ln>
                <a:solidFill>
                  <a:srgbClr val="2B4D60"/>
                </a:solidFill>
                <a:effectLst/>
                <a:uLnTx/>
                <a:uFillTx/>
                <a:latin typeface="Work Sans"/>
                <a:ea typeface="Work Sans"/>
                <a:cs typeface="Work Sans"/>
                <a:sym typeface="Work Sans"/>
              </a:rPr>
              <a:t>Skydd genom bra </a:t>
            </a:r>
            <a:r>
              <a:rPr kumimoji="0" lang="en-US" sz="5097" b="1" i="0" u="none" strike="noStrike" kern="1200" cap="none" spc="0" normalizeH="0" baseline="0" noProof="0">
                <a:ln>
                  <a:noFill/>
                </a:ln>
                <a:solidFill>
                  <a:srgbClr val="2B4D60"/>
                </a:solidFill>
                <a:effectLst/>
                <a:uLnTx/>
                <a:uFillTx/>
                <a:latin typeface="Work Sans Bold"/>
                <a:ea typeface="Work Sans Bold"/>
                <a:cs typeface="Work Sans Bold"/>
                <a:sym typeface="Work Sans Bold"/>
              </a:rPr>
              <a:t>lösenordshygien</a:t>
            </a:r>
          </a:p>
        </p:txBody>
      </p:sp>
      <p:sp>
        <p:nvSpPr>
          <p:cNvPr id="3" name="TextBox 3">
            <a:extLst>
              <a:ext uri="{FF2B5EF4-FFF2-40B4-BE49-F238E27FC236}">
                <a16:creationId xmlns:a16="http://schemas.microsoft.com/office/drawing/2014/main" id="{FBD3E654-6AC0-7804-B6E3-5F6DE2D6E67A}"/>
              </a:ext>
            </a:extLst>
          </p:cNvPr>
          <p:cNvSpPr txBox="1"/>
          <p:nvPr/>
        </p:nvSpPr>
        <p:spPr>
          <a:xfrm>
            <a:off x="2674328" y="5822710"/>
            <a:ext cx="2691229" cy="765709"/>
          </a:xfrm>
          <a:prstGeom prst="rect">
            <a:avLst/>
          </a:prstGeom>
        </p:spPr>
        <p:txBody>
          <a:bodyPr lIns="0" tIns="0" rIns="0" bIns="0" rtlCol="0" anchor="t">
            <a:spAutoFit/>
          </a:bodyPr>
          <a:lstStyle/>
          <a:p>
            <a:pPr marL="0" marR="0" lvl="0" indent="0" algn="l" defTabSz="914400" rtl="0" eaLnBrk="1" fontAlgn="auto" latinLnBrk="0" hangingPunct="1">
              <a:lnSpc>
                <a:spcPts val="5896"/>
              </a:lnSpc>
              <a:spcBef>
                <a:spcPts val="0"/>
              </a:spcBef>
              <a:spcAft>
                <a:spcPts val="0"/>
              </a:spcAft>
              <a:buClrTx/>
              <a:buSzTx/>
              <a:buFontTx/>
              <a:buNone/>
              <a:tabLst/>
              <a:defRPr/>
            </a:pPr>
            <a:r>
              <a:rPr kumimoji="0" lang="en-US" sz="5460" b="0" i="0" u="none" strike="noStrike" kern="1200" cap="none" spc="0" normalizeH="0" baseline="0" noProof="0">
                <a:ln>
                  <a:noFill/>
                </a:ln>
                <a:solidFill>
                  <a:srgbClr val="EA528E"/>
                </a:solidFill>
                <a:effectLst/>
                <a:uLnTx/>
                <a:uFillTx/>
                <a:latin typeface="Work Sans"/>
                <a:ea typeface="Work Sans"/>
                <a:cs typeface="Work Sans"/>
                <a:sym typeface="Work Sans"/>
              </a:rPr>
              <a:t>Långt</a:t>
            </a:r>
          </a:p>
        </p:txBody>
      </p:sp>
      <p:sp>
        <p:nvSpPr>
          <p:cNvPr id="4" name="TextBox 4">
            <a:extLst>
              <a:ext uri="{FF2B5EF4-FFF2-40B4-BE49-F238E27FC236}">
                <a16:creationId xmlns:a16="http://schemas.microsoft.com/office/drawing/2014/main" id="{2AD62AF4-0B6B-2F39-0E5D-A056E2576B2F}"/>
              </a:ext>
            </a:extLst>
          </p:cNvPr>
          <p:cNvSpPr txBox="1"/>
          <p:nvPr/>
        </p:nvSpPr>
        <p:spPr>
          <a:xfrm>
            <a:off x="7328003" y="5822710"/>
            <a:ext cx="4668468" cy="765709"/>
          </a:xfrm>
          <a:prstGeom prst="rect">
            <a:avLst/>
          </a:prstGeom>
        </p:spPr>
        <p:txBody>
          <a:bodyPr lIns="0" tIns="0" rIns="0" bIns="0" rtlCol="0" anchor="t">
            <a:spAutoFit/>
          </a:bodyPr>
          <a:lstStyle/>
          <a:p>
            <a:pPr marL="0" marR="0" lvl="0" indent="0" algn="l" defTabSz="914400" rtl="0" eaLnBrk="1" fontAlgn="auto" latinLnBrk="0" hangingPunct="1">
              <a:lnSpc>
                <a:spcPts val="5896"/>
              </a:lnSpc>
              <a:spcBef>
                <a:spcPts val="0"/>
              </a:spcBef>
              <a:spcAft>
                <a:spcPts val="0"/>
              </a:spcAft>
              <a:buClrTx/>
              <a:buSzTx/>
              <a:buFontTx/>
              <a:buNone/>
              <a:tabLst/>
              <a:defRPr/>
            </a:pPr>
            <a:r>
              <a:rPr kumimoji="0" lang="en-US" sz="5460" b="0" i="0" u="none" strike="noStrike" kern="1200" cap="none" spc="0" normalizeH="0" baseline="0" noProof="0">
                <a:ln>
                  <a:noFill/>
                </a:ln>
                <a:solidFill>
                  <a:srgbClr val="EA528E"/>
                </a:solidFill>
                <a:effectLst/>
                <a:uLnTx/>
                <a:uFillTx/>
                <a:latin typeface="Work Sans"/>
                <a:ea typeface="Work Sans"/>
                <a:cs typeface="Work Sans"/>
                <a:sym typeface="Work Sans"/>
              </a:rPr>
              <a:t>Variation</a:t>
            </a:r>
          </a:p>
        </p:txBody>
      </p:sp>
      <p:sp>
        <p:nvSpPr>
          <p:cNvPr id="5" name="TextBox 5">
            <a:extLst>
              <a:ext uri="{FF2B5EF4-FFF2-40B4-BE49-F238E27FC236}">
                <a16:creationId xmlns:a16="http://schemas.microsoft.com/office/drawing/2014/main" id="{F0DCB1F6-72F6-EFC6-11E6-116B5801B730}"/>
              </a:ext>
            </a:extLst>
          </p:cNvPr>
          <p:cNvSpPr txBox="1"/>
          <p:nvPr/>
        </p:nvSpPr>
        <p:spPr>
          <a:xfrm>
            <a:off x="13398482" y="5822710"/>
            <a:ext cx="2077688" cy="765709"/>
          </a:xfrm>
          <a:prstGeom prst="rect">
            <a:avLst/>
          </a:prstGeom>
        </p:spPr>
        <p:txBody>
          <a:bodyPr lIns="0" tIns="0" rIns="0" bIns="0" rtlCol="0" anchor="t">
            <a:spAutoFit/>
          </a:bodyPr>
          <a:lstStyle/>
          <a:p>
            <a:pPr marL="0" marR="0" lvl="0" indent="0" algn="l" defTabSz="914400" rtl="0" eaLnBrk="1" fontAlgn="auto" latinLnBrk="0" hangingPunct="1">
              <a:lnSpc>
                <a:spcPts val="5896"/>
              </a:lnSpc>
              <a:spcBef>
                <a:spcPts val="0"/>
              </a:spcBef>
              <a:spcAft>
                <a:spcPts val="0"/>
              </a:spcAft>
              <a:buClrTx/>
              <a:buSzTx/>
              <a:buFontTx/>
              <a:buNone/>
              <a:tabLst/>
              <a:defRPr/>
            </a:pPr>
            <a:r>
              <a:rPr kumimoji="0" lang="en-US" sz="5460" b="0" i="0" u="none" strike="noStrike" kern="1200" cap="none" spc="0" normalizeH="0" baseline="0" noProof="0">
                <a:ln>
                  <a:noFill/>
                </a:ln>
                <a:solidFill>
                  <a:srgbClr val="EA528E"/>
                </a:solidFill>
                <a:effectLst/>
                <a:uLnTx/>
                <a:uFillTx/>
                <a:latin typeface="Work Sans"/>
                <a:ea typeface="Work Sans"/>
                <a:cs typeface="Work Sans"/>
                <a:sym typeface="Work Sans"/>
              </a:rPr>
              <a:t>Unikt</a:t>
            </a:r>
          </a:p>
        </p:txBody>
      </p:sp>
      <p:sp>
        <p:nvSpPr>
          <p:cNvPr id="6" name="TextBox 6">
            <a:extLst>
              <a:ext uri="{FF2B5EF4-FFF2-40B4-BE49-F238E27FC236}">
                <a16:creationId xmlns:a16="http://schemas.microsoft.com/office/drawing/2014/main" id="{9A72C3D5-2DC0-AC43-90A3-051D6AC0DD85}"/>
              </a:ext>
            </a:extLst>
          </p:cNvPr>
          <p:cNvSpPr txBox="1"/>
          <p:nvPr/>
        </p:nvSpPr>
        <p:spPr>
          <a:xfrm>
            <a:off x="7240763" y="6594651"/>
            <a:ext cx="3381491" cy="816210"/>
          </a:xfrm>
          <a:prstGeom prst="rect">
            <a:avLst/>
          </a:prstGeom>
        </p:spPr>
        <p:txBody>
          <a:bodyPr lIns="0" tIns="0" rIns="0" bIns="0" rtlCol="0" anchor="t">
            <a:spAutoFit/>
          </a:bodyPr>
          <a:lstStyle/>
          <a:p>
            <a:pPr marL="0" marR="0" lvl="0" indent="0" algn="ctr" defTabSz="914400" rtl="0" eaLnBrk="1" fontAlgn="auto" latinLnBrk="0" hangingPunct="1">
              <a:lnSpc>
                <a:spcPts val="3166"/>
              </a:lnSpc>
              <a:spcBef>
                <a:spcPts val="0"/>
              </a:spcBef>
              <a:spcAft>
                <a:spcPts val="0"/>
              </a:spcAft>
              <a:buClrTx/>
              <a:buSzTx/>
              <a:buFontTx/>
              <a:buNone/>
              <a:tabLst/>
              <a:defRPr/>
            </a:pPr>
            <a:r>
              <a:rPr kumimoji="0" lang="en-US" sz="2932" b="0" i="0" u="none" strike="noStrike" kern="1200" cap="none" spc="0" normalizeH="0" baseline="0" noProof="0">
                <a:ln>
                  <a:noFill/>
                </a:ln>
                <a:solidFill>
                  <a:srgbClr val="2B4D60"/>
                </a:solidFill>
                <a:effectLst/>
                <a:uLnTx/>
                <a:uFillTx/>
                <a:latin typeface="Work Sans"/>
                <a:ea typeface="Work Sans"/>
                <a:cs typeface="Work Sans"/>
                <a:sym typeface="Work Sans"/>
              </a:rPr>
              <a:t>Bokstäver, siffror, tecken</a:t>
            </a:r>
          </a:p>
        </p:txBody>
      </p:sp>
      <p:sp>
        <p:nvSpPr>
          <p:cNvPr id="7" name="Freeform 7">
            <a:extLst>
              <a:ext uri="{FF2B5EF4-FFF2-40B4-BE49-F238E27FC236}">
                <a16:creationId xmlns:a16="http://schemas.microsoft.com/office/drawing/2014/main" id="{62B45B6F-AEF7-7837-4671-22F83B139496}"/>
              </a:ext>
            </a:extLst>
          </p:cNvPr>
          <p:cNvSpPr/>
          <p:nvPr/>
        </p:nvSpPr>
        <p:spPr>
          <a:xfrm>
            <a:off x="13398482" y="4027533"/>
            <a:ext cx="1712287" cy="1755003"/>
          </a:xfrm>
          <a:custGeom>
            <a:avLst/>
            <a:gdLst/>
            <a:ahLst/>
            <a:cxnLst/>
            <a:rect l="l" t="t" r="r" b="b"/>
            <a:pathLst>
              <a:path w="1712287" h="1755003">
                <a:moveTo>
                  <a:pt x="0" y="0"/>
                </a:moveTo>
                <a:lnTo>
                  <a:pt x="1712287" y="0"/>
                </a:lnTo>
                <a:lnTo>
                  <a:pt x="1712287" y="1755003"/>
                </a:lnTo>
                <a:lnTo>
                  <a:pt x="0" y="1755003"/>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a:extLst>
              <a:ext uri="{FF2B5EF4-FFF2-40B4-BE49-F238E27FC236}">
                <a16:creationId xmlns:a16="http://schemas.microsoft.com/office/drawing/2014/main" id="{9864ACAB-8835-23F0-868F-20C926BCE05C}"/>
              </a:ext>
            </a:extLst>
          </p:cNvPr>
          <p:cNvSpPr/>
          <p:nvPr/>
        </p:nvSpPr>
        <p:spPr>
          <a:xfrm>
            <a:off x="8232093" y="4134834"/>
            <a:ext cx="1398830" cy="1540402"/>
          </a:xfrm>
          <a:custGeom>
            <a:avLst/>
            <a:gdLst/>
            <a:ahLst/>
            <a:cxnLst/>
            <a:rect l="l" t="t" r="r" b="b"/>
            <a:pathLst>
              <a:path w="1398830" h="1540402">
                <a:moveTo>
                  <a:pt x="0" y="0"/>
                </a:moveTo>
                <a:lnTo>
                  <a:pt x="1398830" y="0"/>
                </a:lnTo>
                <a:lnTo>
                  <a:pt x="1398830" y="1540402"/>
                </a:lnTo>
                <a:lnTo>
                  <a:pt x="0" y="1540402"/>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a:extLst>
              <a:ext uri="{FF2B5EF4-FFF2-40B4-BE49-F238E27FC236}">
                <a16:creationId xmlns:a16="http://schemas.microsoft.com/office/drawing/2014/main" id="{8411845A-6375-9FA8-B0EF-9A33EB331F82}"/>
              </a:ext>
            </a:extLst>
          </p:cNvPr>
          <p:cNvSpPr/>
          <p:nvPr/>
        </p:nvSpPr>
        <p:spPr>
          <a:xfrm>
            <a:off x="2674328" y="4134834"/>
            <a:ext cx="2079545" cy="1726171"/>
          </a:xfrm>
          <a:custGeom>
            <a:avLst/>
            <a:gdLst/>
            <a:ahLst/>
            <a:cxnLst/>
            <a:rect l="l" t="t" r="r" b="b"/>
            <a:pathLst>
              <a:path w="2079545" h="1726171">
                <a:moveTo>
                  <a:pt x="0" y="0"/>
                </a:moveTo>
                <a:lnTo>
                  <a:pt x="2079546" y="0"/>
                </a:lnTo>
                <a:lnTo>
                  <a:pt x="2079546" y="1726171"/>
                </a:lnTo>
                <a:lnTo>
                  <a:pt x="0" y="1726171"/>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a:extLst>
              <a:ext uri="{FF2B5EF4-FFF2-40B4-BE49-F238E27FC236}">
                <a16:creationId xmlns:a16="http://schemas.microsoft.com/office/drawing/2014/main" id="{1985A88E-6DCB-DF74-2857-B3AB9F7B34DD}"/>
              </a:ext>
            </a:extLst>
          </p:cNvPr>
          <p:cNvSpPr/>
          <p:nvPr/>
        </p:nvSpPr>
        <p:spPr>
          <a:xfrm rot="717268">
            <a:off x="4570248" y="4158654"/>
            <a:ext cx="3148108" cy="695665"/>
          </a:xfrm>
          <a:custGeom>
            <a:avLst/>
            <a:gdLst/>
            <a:ahLst/>
            <a:cxnLst/>
            <a:rect l="l" t="t" r="r" b="b"/>
            <a:pathLst>
              <a:path w="3148108" h="695665">
                <a:moveTo>
                  <a:pt x="0" y="0"/>
                </a:moveTo>
                <a:lnTo>
                  <a:pt x="3148107" y="0"/>
                </a:lnTo>
                <a:lnTo>
                  <a:pt x="3148107" y="695666"/>
                </a:lnTo>
                <a:lnTo>
                  <a:pt x="0" y="69566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a:extLst>
              <a:ext uri="{FF2B5EF4-FFF2-40B4-BE49-F238E27FC236}">
                <a16:creationId xmlns:a16="http://schemas.microsoft.com/office/drawing/2014/main" id="{E3D4CD7D-F59A-BC01-C316-215BDF329D15}"/>
              </a:ext>
            </a:extLst>
          </p:cNvPr>
          <p:cNvSpPr/>
          <p:nvPr/>
        </p:nvSpPr>
        <p:spPr>
          <a:xfrm rot="-590263" flipV="1">
            <a:off x="10143458" y="5078545"/>
            <a:ext cx="3148108" cy="695665"/>
          </a:xfrm>
          <a:custGeom>
            <a:avLst/>
            <a:gdLst/>
            <a:ahLst/>
            <a:cxnLst/>
            <a:rect l="l" t="t" r="r" b="b"/>
            <a:pathLst>
              <a:path w="3148108" h="695665">
                <a:moveTo>
                  <a:pt x="0" y="695665"/>
                </a:moveTo>
                <a:lnTo>
                  <a:pt x="3148108" y="695665"/>
                </a:lnTo>
                <a:lnTo>
                  <a:pt x="3148108" y="0"/>
                </a:lnTo>
                <a:lnTo>
                  <a:pt x="0" y="0"/>
                </a:lnTo>
                <a:lnTo>
                  <a:pt x="0" y="695665"/>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2" name="Group 12">
            <a:extLst>
              <a:ext uri="{FF2B5EF4-FFF2-40B4-BE49-F238E27FC236}">
                <a16:creationId xmlns:a16="http://schemas.microsoft.com/office/drawing/2014/main" id="{FCBB3E78-6727-7652-19EA-E2C665040DA2}"/>
              </a:ext>
            </a:extLst>
          </p:cNvPr>
          <p:cNvGrpSpPr/>
          <p:nvPr/>
        </p:nvGrpSpPr>
        <p:grpSpPr>
          <a:xfrm rot="-5400000">
            <a:off x="11874960" y="3904637"/>
            <a:ext cx="4071647" cy="9040753"/>
            <a:chOff x="0" y="0"/>
            <a:chExt cx="558206" cy="1239450"/>
          </a:xfrm>
        </p:grpSpPr>
        <p:sp>
          <p:nvSpPr>
            <p:cNvPr id="13" name="Freeform 13">
              <a:extLst>
                <a:ext uri="{FF2B5EF4-FFF2-40B4-BE49-F238E27FC236}">
                  <a16:creationId xmlns:a16="http://schemas.microsoft.com/office/drawing/2014/main" id="{E3B4C31E-E902-CA8E-5BB6-5A3C26A9F546}"/>
                </a:ext>
              </a:extLst>
            </p:cNvPr>
            <p:cNvSpPr/>
            <p:nvPr/>
          </p:nvSpPr>
          <p:spPr>
            <a:xfrm>
              <a:off x="0" y="0"/>
              <a:ext cx="558206" cy="1239450"/>
            </a:xfrm>
            <a:custGeom>
              <a:avLst/>
              <a:gdLst/>
              <a:ahLst/>
              <a:cxnLst/>
              <a:rect l="l" t="t" r="r" b="b"/>
              <a:pathLst>
                <a:path w="558206" h="1239450">
                  <a:moveTo>
                    <a:pt x="558206" y="1239450"/>
                  </a:moveTo>
                  <a:lnTo>
                    <a:pt x="0" y="1239450"/>
                  </a:lnTo>
                  <a:lnTo>
                    <a:pt x="0" y="0"/>
                  </a:lnTo>
                  <a:lnTo>
                    <a:pt x="558206" y="1239450"/>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4">
              <a:extLst>
                <a:ext uri="{FF2B5EF4-FFF2-40B4-BE49-F238E27FC236}">
                  <a16:creationId xmlns:a16="http://schemas.microsoft.com/office/drawing/2014/main" id="{0BE62E26-01DE-63E9-83A5-35C97639756B}"/>
                </a:ext>
              </a:extLst>
            </p:cNvPr>
            <p:cNvSpPr txBox="1"/>
            <p:nvPr/>
          </p:nvSpPr>
          <p:spPr>
            <a:xfrm>
              <a:off x="0" y="610200"/>
              <a:ext cx="279103" cy="626613"/>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5" name="Group 15">
            <a:extLst>
              <a:ext uri="{FF2B5EF4-FFF2-40B4-BE49-F238E27FC236}">
                <a16:creationId xmlns:a16="http://schemas.microsoft.com/office/drawing/2014/main" id="{38AB6412-1A8E-1D7E-301B-F30B62C9DF73}"/>
              </a:ext>
            </a:extLst>
          </p:cNvPr>
          <p:cNvGrpSpPr/>
          <p:nvPr/>
        </p:nvGrpSpPr>
        <p:grpSpPr>
          <a:xfrm rot="5400000">
            <a:off x="-304639" y="151738"/>
            <a:ext cx="3887734" cy="3519518"/>
            <a:chOff x="0" y="0"/>
            <a:chExt cx="1026769" cy="929521"/>
          </a:xfrm>
        </p:grpSpPr>
        <p:sp>
          <p:nvSpPr>
            <p:cNvPr id="16" name="Freeform 16">
              <a:extLst>
                <a:ext uri="{FF2B5EF4-FFF2-40B4-BE49-F238E27FC236}">
                  <a16:creationId xmlns:a16="http://schemas.microsoft.com/office/drawing/2014/main" id="{B628C89E-3D4B-2EBA-C066-E1912C6F9096}"/>
                </a:ext>
              </a:extLst>
            </p:cNvPr>
            <p:cNvSpPr/>
            <p:nvPr/>
          </p:nvSpPr>
          <p:spPr>
            <a:xfrm>
              <a:off x="0" y="0"/>
              <a:ext cx="1026769" cy="929521"/>
            </a:xfrm>
            <a:custGeom>
              <a:avLst/>
              <a:gdLst/>
              <a:ahLst/>
              <a:cxnLst/>
              <a:rect l="l" t="t" r="r" b="b"/>
              <a:pathLst>
                <a:path w="1026769" h="929521">
                  <a:moveTo>
                    <a:pt x="1026769" y="929521"/>
                  </a:moveTo>
                  <a:lnTo>
                    <a:pt x="0" y="929521"/>
                  </a:lnTo>
                  <a:lnTo>
                    <a:pt x="0" y="0"/>
                  </a:lnTo>
                  <a:lnTo>
                    <a:pt x="1026769" y="929521"/>
                  </a:lnTo>
                  <a:close/>
                </a:path>
              </a:pathLst>
            </a:custGeom>
            <a:solidFill>
              <a:srgbClr val="A2B7C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a:extLst>
                <a:ext uri="{FF2B5EF4-FFF2-40B4-BE49-F238E27FC236}">
                  <a16:creationId xmlns:a16="http://schemas.microsoft.com/office/drawing/2014/main" id="{21794B03-C8AF-CBB1-D3F7-CDB33C7DEFB1}"/>
                </a:ext>
              </a:extLst>
            </p:cNvPr>
            <p:cNvSpPr txBox="1"/>
            <p:nvPr/>
          </p:nvSpPr>
          <p:spPr>
            <a:xfrm>
              <a:off x="0" y="455235"/>
              <a:ext cx="513384" cy="472308"/>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 name="TextBox 18">
            <a:extLst>
              <a:ext uri="{FF2B5EF4-FFF2-40B4-BE49-F238E27FC236}">
                <a16:creationId xmlns:a16="http://schemas.microsoft.com/office/drawing/2014/main" id="{B59B7D98-1FA0-9B58-3BC7-6EB947C0C94F}"/>
              </a:ext>
            </a:extLst>
          </p:cNvPr>
          <p:cNvSpPr txBox="1"/>
          <p:nvPr/>
        </p:nvSpPr>
        <p:spPr>
          <a:xfrm>
            <a:off x="2329197" y="6594651"/>
            <a:ext cx="2769808" cy="816210"/>
          </a:xfrm>
          <a:prstGeom prst="rect">
            <a:avLst/>
          </a:prstGeom>
        </p:spPr>
        <p:txBody>
          <a:bodyPr lIns="0" tIns="0" rIns="0" bIns="0" rtlCol="0" anchor="t">
            <a:spAutoFit/>
          </a:bodyPr>
          <a:lstStyle/>
          <a:p>
            <a:pPr marL="0" marR="0" lvl="0" indent="0" algn="ctr" defTabSz="914400" rtl="0" eaLnBrk="1" fontAlgn="auto" latinLnBrk="0" hangingPunct="1">
              <a:lnSpc>
                <a:spcPts val="3166"/>
              </a:lnSpc>
              <a:spcBef>
                <a:spcPts val="0"/>
              </a:spcBef>
              <a:spcAft>
                <a:spcPts val="0"/>
              </a:spcAft>
              <a:buClrTx/>
              <a:buSzTx/>
              <a:buFontTx/>
              <a:buNone/>
              <a:tabLst/>
              <a:defRPr/>
            </a:pPr>
            <a:r>
              <a:rPr kumimoji="0" lang="en-US" sz="2932" b="0" i="0" u="none" strike="noStrike" kern="1200" cap="none" spc="0" normalizeH="0" baseline="0" noProof="0">
                <a:ln>
                  <a:noFill/>
                </a:ln>
                <a:solidFill>
                  <a:srgbClr val="2B4D60"/>
                </a:solidFill>
                <a:effectLst/>
                <a:uLnTx/>
                <a:uFillTx/>
                <a:latin typeface="Work Sans"/>
                <a:ea typeface="Work Sans"/>
                <a:cs typeface="Work Sans"/>
                <a:sym typeface="Work Sans"/>
              </a:rPr>
              <a:t>Helst 12-15 tecken!</a:t>
            </a:r>
          </a:p>
        </p:txBody>
      </p:sp>
      <p:sp>
        <p:nvSpPr>
          <p:cNvPr id="19" name="TextBox 19">
            <a:extLst>
              <a:ext uri="{FF2B5EF4-FFF2-40B4-BE49-F238E27FC236}">
                <a16:creationId xmlns:a16="http://schemas.microsoft.com/office/drawing/2014/main" id="{0DF15F61-AD01-6BFF-0B90-D4137BF58136}"/>
              </a:ext>
            </a:extLst>
          </p:cNvPr>
          <p:cNvSpPr txBox="1"/>
          <p:nvPr/>
        </p:nvSpPr>
        <p:spPr>
          <a:xfrm>
            <a:off x="13006176" y="6594651"/>
            <a:ext cx="2769808" cy="816210"/>
          </a:xfrm>
          <a:prstGeom prst="rect">
            <a:avLst/>
          </a:prstGeom>
        </p:spPr>
        <p:txBody>
          <a:bodyPr lIns="0" tIns="0" rIns="0" bIns="0" rtlCol="0" anchor="t">
            <a:spAutoFit/>
          </a:bodyPr>
          <a:lstStyle/>
          <a:p>
            <a:pPr marL="0" marR="0" lvl="0" indent="0" algn="ctr" defTabSz="914400" rtl="0" eaLnBrk="1" fontAlgn="auto" latinLnBrk="0" hangingPunct="1">
              <a:lnSpc>
                <a:spcPts val="3166"/>
              </a:lnSpc>
              <a:spcBef>
                <a:spcPts val="0"/>
              </a:spcBef>
              <a:spcAft>
                <a:spcPts val="0"/>
              </a:spcAft>
              <a:buClrTx/>
              <a:buSzTx/>
              <a:buFontTx/>
              <a:buNone/>
              <a:tabLst/>
              <a:defRPr/>
            </a:pPr>
            <a:r>
              <a:rPr kumimoji="0" lang="en-US" sz="2932" b="0" i="0" u="none" strike="noStrike" kern="1200" cap="none" spc="0" normalizeH="0" baseline="0" noProof="0">
                <a:ln>
                  <a:noFill/>
                </a:ln>
                <a:solidFill>
                  <a:srgbClr val="2B4D60"/>
                </a:solidFill>
                <a:effectLst/>
                <a:uLnTx/>
                <a:uFillTx/>
                <a:latin typeface="Work Sans"/>
                <a:ea typeface="Work Sans"/>
                <a:cs typeface="Work Sans"/>
                <a:sym typeface="Work Sans"/>
              </a:rPr>
              <a:t>Från andra, och dig själv</a:t>
            </a:r>
          </a:p>
        </p:txBody>
      </p:sp>
      <p:sp>
        <p:nvSpPr>
          <p:cNvPr id="20" name="Freeform 20">
            <a:extLst>
              <a:ext uri="{FF2B5EF4-FFF2-40B4-BE49-F238E27FC236}">
                <a16:creationId xmlns:a16="http://schemas.microsoft.com/office/drawing/2014/main" id="{D108E1D7-3397-5637-404B-0B04504A82CD}"/>
              </a:ext>
            </a:extLst>
          </p:cNvPr>
          <p:cNvSpPr/>
          <p:nvPr/>
        </p:nvSpPr>
        <p:spPr>
          <a:xfrm>
            <a:off x="3738940" y="1405858"/>
            <a:ext cx="1444566" cy="1041040"/>
          </a:xfrm>
          <a:custGeom>
            <a:avLst/>
            <a:gdLst/>
            <a:ahLst/>
            <a:cxnLst/>
            <a:rect l="l" t="t" r="r" b="b"/>
            <a:pathLst>
              <a:path w="1444566" h="1041040">
                <a:moveTo>
                  <a:pt x="0" y="0"/>
                </a:moveTo>
                <a:lnTo>
                  <a:pt x="1444566" y="0"/>
                </a:lnTo>
                <a:lnTo>
                  <a:pt x="1444566" y="1041040"/>
                </a:lnTo>
                <a:lnTo>
                  <a:pt x="0" y="1041040"/>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21">
            <a:extLst>
              <a:ext uri="{FF2B5EF4-FFF2-40B4-BE49-F238E27FC236}">
                <a16:creationId xmlns:a16="http://schemas.microsoft.com/office/drawing/2014/main" id="{2C4FA467-9BC0-B05D-1622-1D2D3B5EBDE6}"/>
              </a:ext>
            </a:extLst>
          </p:cNvPr>
          <p:cNvSpPr/>
          <p:nvPr/>
        </p:nvSpPr>
        <p:spPr>
          <a:xfrm rot="522965">
            <a:off x="12122757" y="2147725"/>
            <a:ext cx="2963349" cy="551339"/>
          </a:xfrm>
          <a:custGeom>
            <a:avLst/>
            <a:gdLst/>
            <a:ahLst/>
            <a:cxnLst/>
            <a:rect l="l" t="t" r="r" b="b"/>
            <a:pathLst>
              <a:path w="2963349" h="551339">
                <a:moveTo>
                  <a:pt x="0" y="0"/>
                </a:moveTo>
                <a:lnTo>
                  <a:pt x="2963348" y="0"/>
                </a:lnTo>
                <a:lnTo>
                  <a:pt x="2963348" y="551339"/>
                </a:lnTo>
                <a:lnTo>
                  <a:pt x="0" y="551339"/>
                </a:lnTo>
                <a:lnTo>
                  <a:pt x="0" y="0"/>
                </a:lnTo>
                <a:close/>
              </a:path>
            </a:pathLst>
          </a:custGeom>
          <a:blipFill>
            <a:blip>
              <a:extLst>
                <a:ext uri="{96DAC541-7B7A-43D3-8B79-37D633B846F1}">
                  <asvg:svgBlip xmlns:asvg="http://schemas.microsoft.com/office/drawing/2016/SVG/main" r:embed="rId6"/>
                </a:ext>
              </a:extLst>
            </a:blip>
            <a:stretch>
              <a:fillRect t="-26242" r="-628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2" name="Group 22">
            <a:extLst>
              <a:ext uri="{FF2B5EF4-FFF2-40B4-BE49-F238E27FC236}">
                <a16:creationId xmlns:a16="http://schemas.microsoft.com/office/drawing/2014/main" id="{514251EF-3662-4A86-9382-F9C71B5D329E}"/>
              </a:ext>
            </a:extLst>
          </p:cNvPr>
          <p:cNvGrpSpPr>
            <a:grpSpLocks noChangeAspect="1"/>
          </p:cNvGrpSpPr>
          <p:nvPr/>
        </p:nvGrpSpPr>
        <p:grpSpPr>
          <a:xfrm>
            <a:off x="13508182" y="267710"/>
            <a:ext cx="4309794" cy="535812"/>
            <a:chOff x="0" y="0"/>
            <a:chExt cx="5746392" cy="714416"/>
          </a:xfrm>
        </p:grpSpPr>
        <p:sp>
          <p:nvSpPr>
            <p:cNvPr id="23" name="Freeform 23">
              <a:extLst>
                <a:ext uri="{FF2B5EF4-FFF2-40B4-BE49-F238E27FC236}">
                  <a16:creationId xmlns:a16="http://schemas.microsoft.com/office/drawing/2014/main" id="{67FA6D46-77E4-EBFB-0D37-8A807B541D6A}"/>
                </a:ext>
              </a:extLst>
            </p:cNvPr>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8"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4" name="Freeform 24">
            <a:extLst>
              <a:ext uri="{FF2B5EF4-FFF2-40B4-BE49-F238E27FC236}">
                <a16:creationId xmlns:a16="http://schemas.microsoft.com/office/drawing/2014/main" id="{0FE8ADAA-3911-0FE0-F110-03C89F023050}"/>
              </a:ext>
            </a:extLst>
          </p:cNvPr>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5">
            <a:extLst>
              <a:ext uri="{FF2B5EF4-FFF2-40B4-BE49-F238E27FC236}">
                <a16:creationId xmlns:a16="http://schemas.microsoft.com/office/drawing/2014/main" id="{B36AEEF7-EF89-1D25-DFFE-2A3082A7CFDA}"/>
              </a:ext>
            </a:extLst>
          </p:cNvPr>
          <p:cNvSpPr txBox="1"/>
          <p:nvPr/>
        </p:nvSpPr>
        <p:spPr>
          <a:xfrm>
            <a:off x="14181119" y="9240514"/>
            <a:ext cx="3078181" cy="371475"/>
          </a:xfrm>
          <a:prstGeom prst="rect">
            <a:avLst/>
          </a:prstGeom>
        </p:spPr>
        <p:txBody>
          <a:bodyPr lIns="0" tIns="0" rIns="0" bIns="0" rtlCol="0" anchor="t">
            <a:spAutoFit/>
          </a:bodyPr>
          <a:lstStyle/>
          <a:p>
            <a:pPr marL="0" marR="0" lvl="0" indent="0" algn="r" defTabSz="914400" rtl="0" eaLnBrk="1" fontAlgn="auto" latinLnBrk="0" hangingPunct="1">
              <a:lnSpc>
                <a:spcPts val="2879"/>
              </a:lnSpc>
              <a:spcBef>
                <a:spcPts val="0"/>
              </a:spcBef>
              <a:spcAft>
                <a:spcPts val="0"/>
              </a:spcAft>
              <a:buClrTx/>
              <a:buSzTx/>
              <a:buFontTx/>
              <a:buNone/>
              <a:tabLst/>
              <a:defRPr/>
            </a:pPr>
            <a:r>
              <a:rPr kumimoji="0" lang="en-US" sz="2400" b="0" i="0" u="none" strike="noStrike" kern="1200" cap="none" spc="0" normalizeH="0" baseline="0" noProof="0">
                <a:ln>
                  <a:noFill/>
                </a:ln>
                <a:solidFill>
                  <a:srgbClr val="F0BE00"/>
                </a:solidFill>
                <a:effectLst/>
                <a:uLnTx/>
                <a:uFillTx/>
                <a:latin typeface="Work Sans"/>
                <a:ea typeface="Work Sans"/>
                <a:cs typeface="Work Sans"/>
                <a:sym typeface="Work Sans"/>
              </a:rPr>
              <a:t>Hur skyddar du dig?</a:t>
            </a:r>
          </a:p>
        </p:txBody>
      </p:sp>
    </p:spTree>
    <p:extLst>
      <p:ext uri="{BB962C8B-B14F-4D97-AF65-F5344CB8AC3E}">
        <p14:creationId xmlns:p14="http://schemas.microsoft.com/office/powerpoint/2010/main" val="39573357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2B5165"/>
        </a:solidFill>
        <a:effectLst/>
      </p:bgPr>
    </p:bg>
    <p:spTree>
      <p:nvGrpSpPr>
        <p:cNvPr id="1" name="Shape 1663"/>
        <p:cNvGrpSpPr/>
        <p:nvPr/>
      </p:nvGrpSpPr>
      <p:grpSpPr>
        <a:xfrm>
          <a:off x="0" y="0"/>
          <a:ext cx="0" cy="0"/>
          <a:chOff x="0" y="0"/>
          <a:chExt cx="0" cy="0"/>
        </a:xfrm>
      </p:grpSpPr>
      <p:grpSp>
        <p:nvGrpSpPr>
          <p:cNvPr id="1664" name="Google Shape;1664;p46"/>
          <p:cNvGrpSpPr/>
          <p:nvPr/>
        </p:nvGrpSpPr>
        <p:grpSpPr>
          <a:xfrm rot="5400000">
            <a:off x="-2720063" y="2575017"/>
            <a:ext cx="8144870" cy="2803651"/>
            <a:chOff x="0" y="0"/>
            <a:chExt cx="1287251" cy="443101"/>
          </a:xfrm>
        </p:grpSpPr>
        <p:sp>
          <p:nvSpPr>
            <p:cNvPr id="1665" name="Google Shape;1665;p46"/>
            <p:cNvSpPr/>
            <p:nvPr/>
          </p:nvSpPr>
          <p:spPr>
            <a:xfrm>
              <a:off x="0" y="0"/>
              <a:ext cx="1287251" cy="443101"/>
            </a:xfrm>
            <a:custGeom>
              <a:avLst/>
              <a:gdLst/>
              <a:ahLst/>
              <a:cxnLst/>
              <a:rect l="l" t="t" r="r" b="b"/>
              <a:pathLst>
                <a:path w="1287251" h="443101" extrusionOk="0">
                  <a:moveTo>
                    <a:pt x="1287251" y="443101"/>
                  </a:moveTo>
                  <a:lnTo>
                    <a:pt x="0" y="443101"/>
                  </a:lnTo>
                  <a:lnTo>
                    <a:pt x="0" y="0"/>
                  </a:lnTo>
                  <a:lnTo>
                    <a:pt x="1287251" y="443101"/>
                  </a:lnTo>
                  <a:close/>
                </a:path>
              </a:pathLst>
            </a:custGeom>
            <a:solidFill>
              <a:srgbClr val="2B4D6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66" name="Google Shape;1666;p46"/>
            <p:cNvSpPr txBox="1"/>
            <p:nvPr/>
          </p:nvSpPr>
          <p:spPr>
            <a:xfrm>
              <a:off x="0" y="212026"/>
              <a:ext cx="643626" cy="230133"/>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667" name="Google Shape;1667;p46"/>
          <p:cNvSpPr/>
          <p:nvPr/>
        </p:nvSpPr>
        <p:spPr>
          <a:xfrm>
            <a:off x="2154324" y="1325475"/>
            <a:ext cx="14041137" cy="8744880"/>
          </a:xfrm>
          <a:custGeom>
            <a:avLst/>
            <a:gdLst/>
            <a:ahLst/>
            <a:cxnLst/>
            <a:rect l="l" t="t" r="r" b="b"/>
            <a:pathLst>
              <a:path w="14041137" h="8744880" extrusionOk="0">
                <a:moveTo>
                  <a:pt x="0" y="0"/>
                </a:moveTo>
                <a:lnTo>
                  <a:pt x="14041137" y="0"/>
                </a:lnTo>
                <a:lnTo>
                  <a:pt x="14041137" y="8744880"/>
                </a:lnTo>
                <a:lnTo>
                  <a:pt x="0" y="8744880"/>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68" name="Google Shape;1668;p46"/>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1669" name="Google Shape;1669;p46"/>
          <p:cNvGrpSpPr/>
          <p:nvPr/>
        </p:nvGrpSpPr>
        <p:grpSpPr>
          <a:xfrm rot="-5400000">
            <a:off x="15367646" y="7334782"/>
            <a:ext cx="4089983" cy="1930845"/>
            <a:chOff x="0" y="0"/>
            <a:chExt cx="1207085" cy="569854"/>
          </a:xfrm>
        </p:grpSpPr>
        <p:sp>
          <p:nvSpPr>
            <p:cNvPr id="1670" name="Google Shape;1670;p46"/>
            <p:cNvSpPr/>
            <p:nvPr/>
          </p:nvSpPr>
          <p:spPr>
            <a:xfrm>
              <a:off x="0" y="0"/>
              <a:ext cx="1207085" cy="569854"/>
            </a:xfrm>
            <a:custGeom>
              <a:avLst/>
              <a:gdLst/>
              <a:ahLst/>
              <a:cxnLst/>
              <a:rect l="l" t="t" r="r" b="b"/>
              <a:pathLst>
                <a:path w="1207085" h="569854" extrusionOk="0">
                  <a:moveTo>
                    <a:pt x="1207085" y="569854"/>
                  </a:moveTo>
                  <a:lnTo>
                    <a:pt x="0" y="569854"/>
                  </a:lnTo>
                  <a:lnTo>
                    <a:pt x="0" y="0"/>
                  </a:lnTo>
                  <a:lnTo>
                    <a:pt x="1207085" y="569854"/>
                  </a:lnTo>
                  <a:close/>
                </a:path>
              </a:pathLst>
            </a:custGeom>
            <a:solidFill>
              <a:srgbClr val="2B4D6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71" name="Google Shape;1671;p46"/>
            <p:cNvSpPr txBox="1"/>
            <p:nvPr/>
          </p:nvSpPr>
          <p:spPr>
            <a:xfrm>
              <a:off x="0" y="275402"/>
              <a:ext cx="603542" cy="293240"/>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672" name="Google Shape;1672;p46"/>
          <p:cNvSpPr/>
          <p:nvPr/>
        </p:nvSpPr>
        <p:spPr>
          <a:xfrm rot="435187">
            <a:off x="16490463" y="5198334"/>
            <a:ext cx="915734" cy="743143"/>
          </a:xfrm>
          <a:custGeom>
            <a:avLst/>
            <a:gdLst/>
            <a:ahLst/>
            <a:cxnLst/>
            <a:rect l="l" t="t" r="r" b="b"/>
            <a:pathLst>
              <a:path w="915734" h="743143" extrusionOk="0">
                <a:moveTo>
                  <a:pt x="0" y="0"/>
                </a:moveTo>
                <a:lnTo>
                  <a:pt x="915734" y="0"/>
                </a:lnTo>
                <a:lnTo>
                  <a:pt x="915734" y="743143"/>
                </a:lnTo>
                <a:lnTo>
                  <a:pt x="0" y="743143"/>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73" name="Google Shape;1673;p46"/>
          <p:cNvSpPr/>
          <p:nvPr/>
        </p:nvSpPr>
        <p:spPr>
          <a:xfrm rot="-534601">
            <a:off x="1062422" y="1735803"/>
            <a:ext cx="1316155" cy="1424304"/>
          </a:xfrm>
          <a:custGeom>
            <a:avLst/>
            <a:gdLst/>
            <a:ahLst/>
            <a:cxnLst/>
            <a:rect l="l" t="t" r="r" b="b"/>
            <a:pathLst>
              <a:path w="1316155" h="1424304" extrusionOk="0">
                <a:moveTo>
                  <a:pt x="0" y="0"/>
                </a:moveTo>
                <a:lnTo>
                  <a:pt x="1316154" y="0"/>
                </a:lnTo>
                <a:lnTo>
                  <a:pt x="1316154" y="1424304"/>
                </a:lnTo>
                <a:lnTo>
                  <a:pt x="0" y="1424304"/>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74" name="Google Shape;1674;p46"/>
          <p:cNvSpPr/>
          <p:nvPr/>
        </p:nvSpPr>
        <p:spPr>
          <a:xfrm rot="-1910844">
            <a:off x="433412" y="1408116"/>
            <a:ext cx="889691" cy="1170131"/>
          </a:xfrm>
          <a:custGeom>
            <a:avLst/>
            <a:gdLst/>
            <a:ahLst/>
            <a:cxnLst/>
            <a:rect l="l" t="t" r="r" b="b"/>
            <a:pathLst>
              <a:path w="889691" h="1170131" extrusionOk="0">
                <a:moveTo>
                  <a:pt x="0" y="0"/>
                </a:moveTo>
                <a:lnTo>
                  <a:pt x="889690" y="0"/>
                </a:lnTo>
                <a:lnTo>
                  <a:pt x="889690" y="1170132"/>
                </a:lnTo>
                <a:lnTo>
                  <a:pt x="0" y="1170132"/>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75" name="Google Shape;1675;p46"/>
          <p:cNvSpPr/>
          <p:nvPr/>
        </p:nvSpPr>
        <p:spPr>
          <a:xfrm rot="404878">
            <a:off x="16698090" y="5708307"/>
            <a:ext cx="1509363" cy="1459969"/>
          </a:xfrm>
          <a:custGeom>
            <a:avLst/>
            <a:gdLst/>
            <a:ahLst/>
            <a:cxnLst/>
            <a:rect l="l" t="t" r="r" b="b"/>
            <a:pathLst>
              <a:path w="1509363" h="1459969" extrusionOk="0">
                <a:moveTo>
                  <a:pt x="0" y="0"/>
                </a:moveTo>
                <a:lnTo>
                  <a:pt x="1509363" y="0"/>
                </a:lnTo>
                <a:lnTo>
                  <a:pt x="1509363" y="1459968"/>
                </a:lnTo>
                <a:lnTo>
                  <a:pt x="0" y="1459968"/>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76" name="Google Shape;1676;p46"/>
          <p:cNvSpPr/>
          <p:nvPr/>
        </p:nvSpPr>
        <p:spPr>
          <a:xfrm>
            <a:off x="2753924" y="1802691"/>
            <a:ext cx="12891234" cy="6492914"/>
          </a:xfrm>
          <a:custGeom>
            <a:avLst/>
            <a:gdLst/>
            <a:ahLst/>
            <a:cxnLst/>
            <a:rect l="l" t="t" r="r" b="b"/>
            <a:pathLst>
              <a:path w="12891234" h="6492914" extrusionOk="0">
                <a:moveTo>
                  <a:pt x="0" y="0"/>
                </a:moveTo>
                <a:lnTo>
                  <a:pt x="12891234" y="0"/>
                </a:lnTo>
                <a:lnTo>
                  <a:pt x="12891234" y="6492913"/>
                </a:lnTo>
                <a:lnTo>
                  <a:pt x="0" y="6492913"/>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1677" name="Google Shape;1677;p46"/>
          <p:cNvGrpSpPr/>
          <p:nvPr/>
        </p:nvGrpSpPr>
        <p:grpSpPr>
          <a:xfrm>
            <a:off x="5709414" y="692136"/>
            <a:ext cx="6930958" cy="1240038"/>
            <a:chOff x="0" y="-48220"/>
            <a:chExt cx="9241277" cy="1653384"/>
          </a:xfrm>
        </p:grpSpPr>
        <p:grpSp>
          <p:nvGrpSpPr>
            <p:cNvPr id="1678" name="Google Shape;1678;p46"/>
            <p:cNvGrpSpPr/>
            <p:nvPr/>
          </p:nvGrpSpPr>
          <p:grpSpPr>
            <a:xfrm>
              <a:off x="0" y="-48220"/>
              <a:ext cx="9241277" cy="1653384"/>
              <a:chOff x="0" y="-9525"/>
              <a:chExt cx="1825437" cy="326594"/>
            </a:xfrm>
          </p:grpSpPr>
          <p:sp>
            <p:nvSpPr>
              <p:cNvPr id="1679" name="Google Shape;1679;p46"/>
              <p:cNvSpPr/>
              <p:nvPr/>
            </p:nvSpPr>
            <p:spPr>
              <a:xfrm>
                <a:off x="0" y="0"/>
                <a:ext cx="1825437" cy="317069"/>
              </a:xfrm>
              <a:custGeom>
                <a:avLst/>
                <a:gdLst/>
                <a:ahLst/>
                <a:cxnLst/>
                <a:rect l="l" t="t" r="r" b="b"/>
                <a:pathLst>
                  <a:path w="1825437" h="317069" extrusionOk="0">
                    <a:moveTo>
                      <a:pt x="35744" y="0"/>
                    </a:moveTo>
                    <a:lnTo>
                      <a:pt x="1789693" y="0"/>
                    </a:lnTo>
                    <a:cubicBezTo>
                      <a:pt x="1809434" y="0"/>
                      <a:pt x="1825437" y="16003"/>
                      <a:pt x="1825437" y="35744"/>
                    </a:cubicBezTo>
                    <a:lnTo>
                      <a:pt x="1825437" y="281325"/>
                    </a:lnTo>
                    <a:cubicBezTo>
                      <a:pt x="1825437" y="290805"/>
                      <a:pt x="1821672" y="299897"/>
                      <a:pt x="1814968" y="306600"/>
                    </a:cubicBezTo>
                    <a:cubicBezTo>
                      <a:pt x="1808265" y="313304"/>
                      <a:pt x="1799173" y="317069"/>
                      <a:pt x="1789693" y="317069"/>
                    </a:cubicBezTo>
                    <a:lnTo>
                      <a:pt x="35744" y="317069"/>
                    </a:lnTo>
                    <a:cubicBezTo>
                      <a:pt x="26264" y="317069"/>
                      <a:pt x="17173" y="313304"/>
                      <a:pt x="10469" y="306600"/>
                    </a:cubicBezTo>
                    <a:cubicBezTo>
                      <a:pt x="3766" y="299897"/>
                      <a:pt x="0" y="290805"/>
                      <a:pt x="0" y="281325"/>
                    </a:cubicBezTo>
                    <a:lnTo>
                      <a:pt x="0" y="35744"/>
                    </a:lnTo>
                    <a:cubicBezTo>
                      <a:pt x="0" y="26264"/>
                      <a:pt x="3766" y="17173"/>
                      <a:pt x="10469" y="10469"/>
                    </a:cubicBezTo>
                    <a:cubicBezTo>
                      <a:pt x="17173" y="3766"/>
                      <a:pt x="26264" y="0"/>
                      <a:pt x="35744" y="0"/>
                    </a:cubicBezTo>
                    <a:close/>
                  </a:path>
                </a:pathLst>
              </a:custGeom>
              <a:solidFill>
                <a:srgbClr val="2B4D6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80" name="Google Shape;1680;p46"/>
              <p:cNvSpPr txBox="1"/>
              <p:nvPr/>
            </p:nvSpPr>
            <p:spPr>
              <a:xfrm>
                <a:off x="0" y="-9525"/>
                <a:ext cx="1825437" cy="326594"/>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58055"/>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681" name="Google Shape;1681;p46"/>
            <p:cNvSpPr txBox="1"/>
            <p:nvPr/>
          </p:nvSpPr>
          <p:spPr>
            <a:xfrm>
              <a:off x="355640" y="472382"/>
              <a:ext cx="8529997" cy="64135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20006"/>
                </a:lnSpc>
                <a:spcBef>
                  <a:spcPts val="0"/>
                </a:spcBef>
                <a:spcAft>
                  <a:spcPts val="0"/>
                </a:spcAft>
                <a:buClr>
                  <a:srgbClr val="000000"/>
                </a:buClr>
                <a:buSzTx/>
                <a:buFont typeface="Arial"/>
                <a:buNone/>
                <a:tabLst/>
                <a:defRPr/>
              </a:pPr>
              <a:r>
                <a:rPr kumimoji="0" lang="en-US" sz="3099" b="1" i="0" u="sng" strike="noStrike" kern="0" cap="none" spc="0" normalizeH="0" baseline="0" noProof="0">
                  <a:ln>
                    <a:noFill/>
                  </a:ln>
                  <a:solidFill>
                    <a:srgbClr val="AFC09B"/>
                  </a:solidFill>
                  <a:effectLst/>
                  <a:uLnTx/>
                  <a:uFillTx/>
                  <a:latin typeface="Work Sans"/>
                  <a:ea typeface="Work Sans"/>
                  <a:cs typeface="Work Sans"/>
                  <a:sym typeface="Work Sans"/>
                  <a:hlinkClick r:id="rId10">
                    <a:extLst>
                      <a:ext uri="{A12FA001-AC4F-418D-AE19-62706E023703}">
                        <ahyp:hlinkClr xmlns:ahyp="http://schemas.microsoft.com/office/drawing/2018/hyperlinkcolor" val="tx"/>
                      </a:ext>
                    </a:extLst>
                  </a:hlinkClick>
                </a:rPr>
                <a:t>VPN.COM/PASSWORD-CHECKER</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682" name="Google Shape;1682;p46"/>
          <p:cNvSpPr/>
          <p:nvPr/>
        </p:nvSpPr>
        <p:spPr>
          <a:xfrm rot="4013360">
            <a:off x="11983446" y="323310"/>
            <a:ext cx="992928" cy="960424"/>
          </a:xfrm>
          <a:custGeom>
            <a:avLst/>
            <a:gdLst/>
            <a:ahLst/>
            <a:cxnLst/>
            <a:rect l="l" t="t" r="r" b="b"/>
            <a:pathLst>
              <a:path w="992928" h="960424" extrusionOk="0">
                <a:moveTo>
                  <a:pt x="0" y="0"/>
                </a:moveTo>
                <a:lnTo>
                  <a:pt x="992928" y="0"/>
                </a:lnTo>
                <a:lnTo>
                  <a:pt x="992928" y="960423"/>
                </a:lnTo>
                <a:lnTo>
                  <a:pt x="0" y="960423"/>
                </a:lnTo>
                <a:lnTo>
                  <a:pt x="0" y="0"/>
                </a:lnTo>
                <a:close/>
              </a:path>
            </a:pathLst>
          </a:custGeom>
          <a:blipFill rotWithShape="1">
            <a:blip r:embed="rId11"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83" name="Google Shape;1683;p46"/>
          <p:cNvSpPr/>
          <p:nvPr/>
        </p:nvSpPr>
        <p:spPr>
          <a:xfrm>
            <a:off x="14689477" y="9666253"/>
            <a:ext cx="2163721" cy="154467"/>
          </a:xfrm>
          <a:custGeom>
            <a:avLst/>
            <a:gdLst/>
            <a:ahLst/>
            <a:cxnLst/>
            <a:rect l="l" t="t" r="r" b="b"/>
            <a:pathLst>
              <a:path w="2163721" h="154467" extrusionOk="0">
                <a:moveTo>
                  <a:pt x="0" y="0"/>
                </a:moveTo>
                <a:lnTo>
                  <a:pt x="2163722" y="0"/>
                </a:lnTo>
                <a:lnTo>
                  <a:pt x="2163722" y="154467"/>
                </a:lnTo>
                <a:lnTo>
                  <a:pt x="0" y="154467"/>
                </a:lnTo>
                <a:lnTo>
                  <a:pt x="0" y="0"/>
                </a:lnTo>
                <a:close/>
              </a:path>
            </a:pathLst>
          </a:custGeom>
          <a:blipFill rotWithShape="1">
            <a:blip r:embed="rId12"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84" name="Google Shape;1684;p46"/>
          <p:cNvSpPr txBox="1"/>
          <p:nvPr/>
        </p:nvSpPr>
        <p:spPr>
          <a:xfrm>
            <a:off x="14181119" y="9240514"/>
            <a:ext cx="3078181" cy="371475"/>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F0BE00"/>
                </a:solidFill>
                <a:effectLst/>
                <a:uLnTx/>
                <a:uFillTx/>
                <a:latin typeface="Work Sans"/>
                <a:ea typeface="Work Sans"/>
                <a:cs typeface="Work Sans"/>
                <a:sym typeface="Work Sans"/>
              </a:rPr>
              <a:t>Hur skyddar du dig?</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CF3F3F"/>
        </a:solidFill>
        <a:effectLst/>
      </p:bgPr>
    </p:bg>
    <p:spTree>
      <p:nvGrpSpPr>
        <p:cNvPr id="1" name=""/>
        <p:cNvGrpSpPr/>
        <p:nvPr/>
      </p:nvGrpSpPr>
      <p:grpSpPr>
        <a:xfrm>
          <a:off x="0" y="0"/>
          <a:ext cx="0" cy="0"/>
          <a:chOff x="0" y="0"/>
          <a:chExt cx="0" cy="0"/>
        </a:xfrm>
      </p:grpSpPr>
      <p:pic>
        <p:nvPicPr>
          <p:cNvPr id="53" name="Bildobjekt 52">
            <a:extLst>
              <a:ext uri="{FF2B5EF4-FFF2-40B4-BE49-F238E27FC236}">
                <a16:creationId xmlns:a16="http://schemas.microsoft.com/office/drawing/2014/main" id="{010CF7FA-1DCC-903E-0992-543587888F2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1052" y="-1131958"/>
            <a:ext cx="20390104" cy="13593403"/>
          </a:xfrm>
          <a:prstGeom prst="rect">
            <a:avLst/>
          </a:prstGeom>
        </p:spPr>
      </p:pic>
      <p:grpSp>
        <p:nvGrpSpPr>
          <p:cNvPr id="3" name="Group 3"/>
          <p:cNvGrpSpPr/>
          <p:nvPr/>
        </p:nvGrpSpPr>
        <p:grpSpPr>
          <a:xfrm>
            <a:off x="4499909" y="2319164"/>
            <a:ext cx="9288182" cy="5478803"/>
            <a:chOff x="0" y="0"/>
            <a:chExt cx="2512985" cy="1482330"/>
          </a:xfrm>
        </p:grpSpPr>
        <p:sp>
          <p:nvSpPr>
            <p:cNvPr id="4" name="Freeform 4"/>
            <p:cNvSpPr/>
            <p:nvPr/>
          </p:nvSpPr>
          <p:spPr>
            <a:xfrm>
              <a:off x="0" y="0"/>
              <a:ext cx="2512985" cy="1482330"/>
            </a:xfrm>
            <a:custGeom>
              <a:avLst/>
              <a:gdLst/>
              <a:ahLst/>
              <a:cxnLst/>
              <a:rect l="l" t="t" r="r" b="b"/>
              <a:pathLst>
                <a:path w="2512985" h="1482330">
                  <a:moveTo>
                    <a:pt x="25006" y="0"/>
                  </a:moveTo>
                  <a:lnTo>
                    <a:pt x="2487980" y="0"/>
                  </a:lnTo>
                  <a:cubicBezTo>
                    <a:pt x="2501790" y="0"/>
                    <a:pt x="2512985" y="11195"/>
                    <a:pt x="2512985" y="25006"/>
                  </a:cubicBezTo>
                  <a:lnTo>
                    <a:pt x="2512985" y="1457324"/>
                  </a:lnTo>
                  <a:cubicBezTo>
                    <a:pt x="2512985" y="1471135"/>
                    <a:pt x="2501790" y="1482330"/>
                    <a:pt x="2487980" y="1482330"/>
                  </a:cubicBezTo>
                  <a:lnTo>
                    <a:pt x="25006" y="1482330"/>
                  </a:lnTo>
                  <a:cubicBezTo>
                    <a:pt x="11195" y="1482330"/>
                    <a:pt x="0" y="1471135"/>
                    <a:pt x="0" y="1457324"/>
                  </a:cubicBezTo>
                  <a:lnTo>
                    <a:pt x="0" y="25006"/>
                  </a:lnTo>
                  <a:cubicBezTo>
                    <a:pt x="0" y="11195"/>
                    <a:pt x="11195" y="0"/>
                    <a:pt x="25006" y="0"/>
                  </a:cubicBezTo>
                  <a:close/>
                </a:path>
              </a:pathLst>
            </a:custGeom>
            <a:solidFill>
              <a:srgbClr val="682241"/>
            </a:solidFill>
          </p:spPr>
          <p:txBody>
            <a:bodyPr/>
            <a:lstStyle/>
            <a:p>
              <a:endParaRPr lang="sv-SE"/>
            </a:p>
          </p:txBody>
        </p:sp>
        <p:sp>
          <p:nvSpPr>
            <p:cNvPr id="5" name="TextBox 5"/>
            <p:cNvSpPr txBox="1"/>
            <p:nvPr/>
          </p:nvSpPr>
          <p:spPr>
            <a:xfrm>
              <a:off x="0" y="-9525"/>
              <a:ext cx="2512985" cy="1491855"/>
            </a:xfrm>
            <a:prstGeom prst="rect">
              <a:avLst/>
            </a:prstGeom>
          </p:spPr>
          <p:txBody>
            <a:bodyPr lIns="49451" tIns="49451" rIns="49451" bIns="49451" rtlCol="0" anchor="ctr"/>
            <a:lstStyle/>
            <a:p>
              <a:pPr algn="ctr">
                <a:lnSpc>
                  <a:spcPts val="2270"/>
                </a:lnSpc>
              </a:pPr>
              <a:endParaRPr/>
            </a:p>
          </p:txBody>
        </p:sp>
      </p:grpSp>
      <p:grpSp>
        <p:nvGrpSpPr>
          <p:cNvPr id="6" name="Group 6"/>
          <p:cNvGrpSpPr/>
          <p:nvPr/>
        </p:nvGrpSpPr>
        <p:grpSpPr>
          <a:xfrm>
            <a:off x="8143794" y="7797966"/>
            <a:ext cx="2000411" cy="887258"/>
            <a:chOff x="0" y="0"/>
            <a:chExt cx="541226" cy="240054"/>
          </a:xfrm>
        </p:grpSpPr>
        <p:sp>
          <p:nvSpPr>
            <p:cNvPr id="7" name="Freeform 7"/>
            <p:cNvSpPr/>
            <p:nvPr/>
          </p:nvSpPr>
          <p:spPr>
            <a:xfrm>
              <a:off x="0" y="0"/>
              <a:ext cx="541226" cy="240054"/>
            </a:xfrm>
            <a:custGeom>
              <a:avLst/>
              <a:gdLst/>
              <a:ahLst/>
              <a:cxnLst/>
              <a:rect l="l" t="t" r="r" b="b"/>
              <a:pathLst>
                <a:path w="541226" h="240054">
                  <a:moveTo>
                    <a:pt x="0" y="0"/>
                  </a:moveTo>
                  <a:lnTo>
                    <a:pt x="541226" y="0"/>
                  </a:lnTo>
                  <a:lnTo>
                    <a:pt x="541226" y="240054"/>
                  </a:lnTo>
                  <a:lnTo>
                    <a:pt x="0" y="240054"/>
                  </a:lnTo>
                  <a:close/>
                </a:path>
              </a:pathLst>
            </a:custGeom>
            <a:solidFill>
              <a:srgbClr val="682241"/>
            </a:solidFill>
          </p:spPr>
          <p:txBody>
            <a:bodyPr/>
            <a:lstStyle/>
            <a:p>
              <a:endParaRPr lang="sv-SE"/>
            </a:p>
          </p:txBody>
        </p:sp>
        <p:sp>
          <p:nvSpPr>
            <p:cNvPr id="8" name="TextBox 8"/>
            <p:cNvSpPr txBox="1"/>
            <p:nvPr/>
          </p:nvSpPr>
          <p:spPr>
            <a:xfrm>
              <a:off x="0" y="-9525"/>
              <a:ext cx="541226" cy="249579"/>
            </a:xfrm>
            <a:prstGeom prst="rect">
              <a:avLst/>
            </a:prstGeom>
          </p:spPr>
          <p:txBody>
            <a:bodyPr lIns="49451" tIns="49451" rIns="49451" bIns="49451" rtlCol="0" anchor="ctr"/>
            <a:lstStyle/>
            <a:p>
              <a:pPr algn="ctr">
                <a:lnSpc>
                  <a:spcPts val="2270"/>
                </a:lnSpc>
              </a:pPr>
              <a:endParaRPr/>
            </a:p>
          </p:txBody>
        </p:sp>
      </p:grpSp>
      <p:grpSp>
        <p:nvGrpSpPr>
          <p:cNvPr id="9" name="Group 9"/>
          <p:cNvGrpSpPr/>
          <p:nvPr/>
        </p:nvGrpSpPr>
        <p:grpSpPr>
          <a:xfrm rot="328592">
            <a:off x="8038233" y="7797966"/>
            <a:ext cx="426845" cy="887258"/>
            <a:chOff x="0" y="0"/>
            <a:chExt cx="115486" cy="240054"/>
          </a:xfrm>
        </p:grpSpPr>
        <p:sp>
          <p:nvSpPr>
            <p:cNvPr id="10" name="Freeform 10"/>
            <p:cNvSpPr/>
            <p:nvPr/>
          </p:nvSpPr>
          <p:spPr>
            <a:xfrm>
              <a:off x="0" y="0"/>
              <a:ext cx="115486" cy="240054"/>
            </a:xfrm>
            <a:custGeom>
              <a:avLst/>
              <a:gdLst/>
              <a:ahLst/>
              <a:cxnLst/>
              <a:rect l="l" t="t" r="r" b="b"/>
              <a:pathLst>
                <a:path w="115486" h="240054">
                  <a:moveTo>
                    <a:pt x="0" y="0"/>
                  </a:moveTo>
                  <a:lnTo>
                    <a:pt x="115486" y="0"/>
                  </a:lnTo>
                  <a:lnTo>
                    <a:pt x="115486" y="240054"/>
                  </a:lnTo>
                  <a:lnTo>
                    <a:pt x="0" y="240054"/>
                  </a:lnTo>
                  <a:close/>
                </a:path>
              </a:pathLst>
            </a:custGeom>
            <a:solidFill>
              <a:srgbClr val="682241"/>
            </a:solidFill>
          </p:spPr>
          <p:txBody>
            <a:bodyPr/>
            <a:lstStyle/>
            <a:p>
              <a:endParaRPr lang="sv-SE"/>
            </a:p>
          </p:txBody>
        </p:sp>
        <p:sp>
          <p:nvSpPr>
            <p:cNvPr id="11" name="TextBox 11"/>
            <p:cNvSpPr txBox="1"/>
            <p:nvPr/>
          </p:nvSpPr>
          <p:spPr>
            <a:xfrm>
              <a:off x="0" y="-9525"/>
              <a:ext cx="115486" cy="249579"/>
            </a:xfrm>
            <a:prstGeom prst="rect">
              <a:avLst/>
            </a:prstGeom>
          </p:spPr>
          <p:txBody>
            <a:bodyPr lIns="49451" tIns="49451" rIns="49451" bIns="49451" rtlCol="0" anchor="ctr"/>
            <a:lstStyle/>
            <a:p>
              <a:pPr algn="ctr">
                <a:lnSpc>
                  <a:spcPts val="2270"/>
                </a:lnSpc>
              </a:pPr>
              <a:endParaRPr/>
            </a:p>
          </p:txBody>
        </p:sp>
      </p:grpSp>
      <p:grpSp>
        <p:nvGrpSpPr>
          <p:cNvPr id="12" name="Group 12"/>
          <p:cNvGrpSpPr/>
          <p:nvPr/>
        </p:nvGrpSpPr>
        <p:grpSpPr>
          <a:xfrm rot="-374209">
            <a:off x="9792078" y="7797509"/>
            <a:ext cx="426845" cy="887258"/>
            <a:chOff x="0" y="0"/>
            <a:chExt cx="115486" cy="240054"/>
          </a:xfrm>
        </p:grpSpPr>
        <p:sp>
          <p:nvSpPr>
            <p:cNvPr id="13" name="Freeform 13"/>
            <p:cNvSpPr/>
            <p:nvPr/>
          </p:nvSpPr>
          <p:spPr>
            <a:xfrm>
              <a:off x="0" y="0"/>
              <a:ext cx="115486" cy="240054"/>
            </a:xfrm>
            <a:custGeom>
              <a:avLst/>
              <a:gdLst/>
              <a:ahLst/>
              <a:cxnLst/>
              <a:rect l="l" t="t" r="r" b="b"/>
              <a:pathLst>
                <a:path w="115486" h="240054">
                  <a:moveTo>
                    <a:pt x="0" y="0"/>
                  </a:moveTo>
                  <a:lnTo>
                    <a:pt x="115486" y="0"/>
                  </a:lnTo>
                  <a:lnTo>
                    <a:pt x="115486" y="240054"/>
                  </a:lnTo>
                  <a:lnTo>
                    <a:pt x="0" y="240054"/>
                  </a:lnTo>
                  <a:close/>
                </a:path>
              </a:pathLst>
            </a:custGeom>
            <a:solidFill>
              <a:srgbClr val="682241"/>
            </a:solidFill>
          </p:spPr>
          <p:txBody>
            <a:bodyPr/>
            <a:lstStyle/>
            <a:p>
              <a:endParaRPr lang="sv-SE"/>
            </a:p>
          </p:txBody>
        </p:sp>
        <p:sp>
          <p:nvSpPr>
            <p:cNvPr id="14" name="TextBox 14"/>
            <p:cNvSpPr txBox="1"/>
            <p:nvPr/>
          </p:nvSpPr>
          <p:spPr>
            <a:xfrm>
              <a:off x="0" y="-9525"/>
              <a:ext cx="115486" cy="249579"/>
            </a:xfrm>
            <a:prstGeom prst="rect">
              <a:avLst/>
            </a:prstGeom>
          </p:spPr>
          <p:txBody>
            <a:bodyPr lIns="49451" tIns="49451" rIns="49451" bIns="49451" rtlCol="0" anchor="ctr"/>
            <a:lstStyle/>
            <a:p>
              <a:pPr algn="ctr">
                <a:lnSpc>
                  <a:spcPts val="2270"/>
                </a:lnSpc>
              </a:pPr>
              <a:endParaRPr/>
            </a:p>
          </p:txBody>
        </p:sp>
      </p:grpSp>
      <p:grpSp>
        <p:nvGrpSpPr>
          <p:cNvPr id="15" name="Group 15"/>
          <p:cNvGrpSpPr/>
          <p:nvPr/>
        </p:nvGrpSpPr>
        <p:grpSpPr>
          <a:xfrm rot="-5400000">
            <a:off x="9091787" y="7081310"/>
            <a:ext cx="74298" cy="3170218"/>
            <a:chOff x="0" y="0"/>
            <a:chExt cx="20102" cy="857726"/>
          </a:xfrm>
        </p:grpSpPr>
        <p:sp>
          <p:nvSpPr>
            <p:cNvPr id="16" name="Freeform 16"/>
            <p:cNvSpPr/>
            <p:nvPr/>
          </p:nvSpPr>
          <p:spPr>
            <a:xfrm>
              <a:off x="0" y="0"/>
              <a:ext cx="20102" cy="857726"/>
            </a:xfrm>
            <a:custGeom>
              <a:avLst/>
              <a:gdLst/>
              <a:ahLst/>
              <a:cxnLst/>
              <a:rect l="l" t="t" r="r" b="b"/>
              <a:pathLst>
                <a:path w="20102" h="857726">
                  <a:moveTo>
                    <a:pt x="10051" y="0"/>
                  </a:moveTo>
                  <a:lnTo>
                    <a:pt x="10051" y="0"/>
                  </a:lnTo>
                  <a:cubicBezTo>
                    <a:pt x="15602" y="0"/>
                    <a:pt x="20102" y="4500"/>
                    <a:pt x="20102" y="10051"/>
                  </a:cubicBezTo>
                  <a:lnTo>
                    <a:pt x="20102" y="847675"/>
                  </a:lnTo>
                  <a:cubicBezTo>
                    <a:pt x="20102" y="850340"/>
                    <a:pt x="19043" y="852897"/>
                    <a:pt x="17158" y="854782"/>
                  </a:cubicBezTo>
                  <a:cubicBezTo>
                    <a:pt x="15273" y="856667"/>
                    <a:pt x="12717" y="857726"/>
                    <a:pt x="10051" y="857726"/>
                  </a:cubicBezTo>
                  <a:lnTo>
                    <a:pt x="10051" y="857726"/>
                  </a:lnTo>
                  <a:cubicBezTo>
                    <a:pt x="4500" y="857726"/>
                    <a:pt x="0" y="853226"/>
                    <a:pt x="0" y="847675"/>
                  </a:cubicBezTo>
                  <a:lnTo>
                    <a:pt x="0" y="10051"/>
                  </a:lnTo>
                  <a:cubicBezTo>
                    <a:pt x="0" y="7385"/>
                    <a:pt x="1059" y="4829"/>
                    <a:pt x="2944" y="2944"/>
                  </a:cubicBezTo>
                  <a:cubicBezTo>
                    <a:pt x="4829" y="1059"/>
                    <a:pt x="7385" y="0"/>
                    <a:pt x="10051" y="0"/>
                  </a:cubicBezTo>
                  <a:close/>
                </a:path>
              </a:pathLst>
            </a:custGeom>
            <a:solidFill>
              <a:srgbClr val="682241"/>
            </a:solidFill>
          </p:spPr>
          <p:txBody>
            <a:bodyPr/>
            <a:lstStyle/>
            <a:p>
              <a:endParaRPr lang="sv-SE"/>
            </a:p>
          </p:txBody>
        </p:sp>
        <p:sp>
          <p:nvSpPr>
            <p:cNvPr id="17" name="TextBox 17"/>
            <p:cNvSpPr txBox="1"/>
            <p:nvPr/>
          </p:nvSpPr>
          <p:spPr>
            <a:xfrm>
              <a:off x="0" y="-9525"/>
              <a:ext cx="20102" cy="867251"/>
            </a:xfrm>
            <a:prstGeom prst="rect">
              <a:avLst/>
            </a:prstGeom>
          </p:spPr>
          <p:txBody>
            <a:bodyPr lIns="49451" tIns="49451" rIns="49451" bIns="49451" rtlCol="0" anchor="ctr"/>
            <a:lstStyle/>
            <a:p>
              <a:pPr algn="ctr">
                <a:lnSpc>
                  <a:spcPts val="2270"/>
                </a:lnSpc>
              </a:pPr>
              <a:endParaRPr/>
            </a:p>
          </p:txBody>
        </p:sp>
      </p:grpSp>
      <p:grpSp>
        <p:nvGrpSpPr>
          <p:cNvPr id="18" name="Group 18"/>
          <p:cNvGrpSpPr/>
          <p:nvPr/>
        </p:nvGrpSpPr>
        <p:grpSpPr>
          <a:xfrm rot="-5932183">
            <a:off x="7869430" y="8373895"/>
            <a:ext cx="78323" cy="510750"/>
            <a:chOff x="0" y="0"/>
            <a:chExt cx="21191" cy="138187"/>
          </a:xfrm>
        </p:grpSpPr>
        <p:sp>
          <p:nvSpPr>
            <p:cNvPr id="19" name="Freeform 19"/>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682241"/>
            </a:solidFill>
          </p:spPr>
          <p:txBody>
            <a:bodyPr/>
            <a:lstStyle/>
            <a:p>
              <a:endParaRPr lang="sv-SE"/>
            </a:p>
          </p:txBody>
        </p:sp>
        <p:sp>
          <p:nvSpPr>
            <p:cNvPr id="20" name="TextBox 20"/>
            <p:cNvSpPr txBox="1"/>
            <p:nvPr/>
          </p:nvSpPr>
          <p:spPr>
            <a:xfrm>
              <a:off x="0" y="-9525"/>
              <a:ext cx="21191" cy="147712"/>
            </a:xfrm>
            <a:prstGeom prst="rect">
              <a:avLst/>
            </a:prstGeom>
          </p:spPr>
          <p:txBody>
            <a:bodyPr lIns="49451" tIns="49451" rIns="49451" bIns="49451" rtlCol="0" anchor="ctr"/>
            <a:lstStyle/>
            <a:p>
              <a:pPr algn="ctr">
                <a:lnSpc>
                  <a:spcPts val="2270"/>
                </a:lnSpc>
              </a:pPr>
              <a:endParaRPr/>
            </a:p>
          </p:txBody>
        </p:sp>
      </p:grpSp>
      <p:grpSp>
        <p:nvGrpSpPr>
          <p:cNvPr id="21" name="Group 21"/>
          <p:cNvGrpSpPr/>
          <p:nvPr/>
        </p:nvGrpSpPr>
        <p:grpSpPr>
          <a:xfrm rot="-4826748">
            <a:off x="10332595" y="8376831"/>
            <a:ext cx="78323" cy="510750"/>
            <a:chOff x="0" y="0"/>
            <a:chExt cx="21191" cy="138187"/>
          </a:xfrm>
        </p:grpSpPr>
        <p:sp>
          <p:nvSpPr>
            <p:cNvPr id="22" name="Freeform 22"/>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682241"/>
            </a:solidFill>
          </p:spPr>
          <p:txBody>
            <a:bodyPr/>
            <a:lstStyle/>
            <a:p>
              <a:endParaRPr lang="sv-SE"/>
            </a:p>
          </p:txBody>
        </p:sp>
        <p:sp>
          <p:nvSpPr>
            <p:cNvPr id="23" name="TextBox 23"/>
            <p:cNvSpPr txBox="1"/>
            <p:nvPr/>
          </p:nvSpPr>
          <p:spPr>
            <a:xfrm>
              <a:off x="0" y="-9525"/>
              <a:ext cx="21191" cy="147712"/>
            </a:xfrm>
            <a:prstGeom prst="rect">
              <a:avLst/>
            </a:prstGeom>
          </p:spPr>
          <p:txBody>
            <a:bodyPr lIns="49451" tIns="49451" rIns="49451" bIns="49451" rtlCol="0" anchor="ctr"/>
            <a:lstStyle/>
            <a:p>
              <a:pPr algn="ctr">
                <a:lnSpc>
                  <a:spcPts val="2270"/>
                </a:lnSpc>
              </a:pPr>
              <a:endParaRPr/>
            </a:p>
          </p:txBody>
        </p:sp>
      </p:grpSp>
      <p:grpSp>
        <p:nvGrpSpPr>
          <p:cNvPr id="24" name="Group 24"/>
          <p:cNvGrpSpPr/>
          <p:nvPr/>
        </p:nvGrpSpPr>
        <p:grpSpPr>
          <a:xfrm rot="-892525">
            <a:off x="10176385" y="8171755"/>
            <a:ext cx="78323" cy="510750"/>
            <a:chOff x="0" y="0"/>
            <a:chExt cx="21191" cy="138187"/>
          </a:xfrm>
        </p:grpSpPr>
        <p:sp>
          <p:nvSpPr>
            <p:cNvPr id="25" name="Freeform 25"/>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682241"/>
            </a:solidFill>
          </p:spPr>
          <p:txBody>
            <a:bodyPr/>
            <a:lstStyle/>
            <a:p>
              <a:endParaRPr lang="sv-SE"/>
            </a:p>
          </p:txBody>
        </p:sp>
        <p:sp>
          <p:nvSpPr>
            <p:cNvPr id="26" name="TextBox 26"/>
            <p:cNvSpPr txBox="1"/>
            <p:nvPr/>
          </p:nvSpPr>
          <p:spPr>
            <a:xfrm>
              <a:off x="0" y="-9525"/>
              <a:ext cx="21191" cy="147712"/>
            </a:xfrm>
            <a:prstGeom prst="rect">
              <a:avLst/>
            </a:prstGeom>
          </p:spPr>
          <p:txBody>
            <a:bodyPr lIns="49451" tIns="49451" rIns="49451" bIns="49451" rtlCol="0" anchor="ctr"/>
            <a:lstStyle/>
            <a:p>
              <a:pPr algn="ctr">
                <a:lnSpc>
                  <a:spcPts val="2270"/>
                </a:lnSpc>
              </a:pPr>
              <a:endParaRPr/>
            </a:p>
          </p:txBody>
        </p:sp>
      </p:grpSp>
      <p:grpSp>
        <p:nvGrpSpPr>
          <p:cNvPr id="27" name="Group 27"/>
          <p:cNvGrpSpPr/>
          <p:nvPr/>
        </p:nvGrpSpPr>
        <p:grpSpPr>
          <a:xfrm rot="388444">
            <a:off x="8013367" y="8153098"/>
            <a:ext cx="78323" cy="510750"/>
            <a:chOff x="0" y="0"/>
            <a:chExt cx="21191" cy="138187"/>
          </a:xfrm>
        </p:grpSpPr>
        <p:sp>
          <p:nvSpPr>
            <p:cNvPr id="28" name="Freeform 28"/>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682241"/>
            </a:solidFill>
          </p:spPr>
          <p:txBody>
            <a:bodyPr/>
            <a:lstStyle/>
            <a:p>
              <a:endParaRPr lang="sv-SE"/>
            </a:p>
          </p:txBody>
        </p:sp>
        <p:sp>
          <p:nvSpPr>
            <p:cNvPr id="29" name="TextBox 29"/>
            <p:cNvSpPr txBox="1"/>
            <p:nvPr/>
          </p:nvSpPr>
          <p:spPr>
            <a:xfrm>
              <a:off x="0" y="-9525"/>
              <a:ext cx="21191" cy="147712"/>
            </a:xfrm>
            <a:prstGeom prst="rect">
              <a:avLst/>
            </a:prstGeom>
          </p:spPr>
          <p:txBody>
            <a:bodyPr lIns="49451" tIns="49451" rIns="49451" bIns="49451" rtlCol="0" anchor="ctr"/>
            <a:lstStyle/>
            <a:p>
              <a:pPr algn="ctr">
                <a:lnSpc>
                  <a:spcPts val="2270"/>
                </a:lnSpc>
              </a:pPr>
              <a:endParaRPr/>
            </a:p>
          </p:txBody>
        </p:sp>
      </p:grpSp>
      <p:grpSp>
        <p:nvGrpSpPr>
          <p:cNvPr id="30" name="Group 30"/>
          <p:cNvGrpSpPr/>
          <p:nvPr/>
        </p:nvGrpSpPr>
        <p:grpSpPr>
          <a:xfrm rot="814544">
            <a:off x="7986492" y="8395104"/>
            <a:ext cx="77961" cy="228204"/>
            <a:chOff x="0" y="0"/>
            <a:chExt cx="21093" cy="61742"/>
          </a:xfrm>
        </p:grpSpPr>
        <p:sp>
          <p:nvSpPr>
            <p:cNvPr id="31" name="Freeform 31"/>
            <p:cNvSpPr/>
            <p:nvPr/>
          </p:nvSpPr>
          <p:spPr>
            <a:xfrm>
              <a:off x="0" y="0"/>
              <a:ext cx="21093" cy="61742"/>
            </a:xfrm>
            <a:custGeom>
              <a:avLst/>
              <a:gdLst/>
              <a:ahLst/>
              <a:cxnLst/>
              <a:rect l="l" t="t" r="r" b="b"/>
              <a:pathLst>
                <a:path w="21093" h="61742">
                  <a:moveTo>
                    <a:pt x="10546" y="0"/>
                  </a:moveTo>
                  <a:lnTo>
                    <a:pt x="10546" y="0"/>
                  </a:lnTo>
                  <a:cubicBezTo>
                    <a:pt x="16371" y="0"/>
                    <a:pt x="21093" y="4722"/>
                    <a:pt x="21093" y="10546"/>
                  </a:cubicBezTo>
                  <a:lnTo>
                    <a:pt x="21093" y="51196"/>
                  </a:lnTo>
                  <a:cubicBezTo>
                    <a:pt x="21093" y="53993"/>
                    <a:pt x="19982" y="56675"/>
                    <a:pt x="18004" y="58653"/>
                  </a:cubicBezTo>
                  <a:cubicBezTo>
                    <a:pt x="16026" y="60631"/>
                    <a:pt x="13344" y="61742"/>
                    <a:pt x="10546" y="61742"/>
                  </a:cubicBezTo>
                  <a:lnTo>
                    <a:pt x="10546" y="61742"/>
                  </a:lnTo>
                  <a:cubicBezTo>
                    <a:pt x="7749" y="61742"/>
                    <a:pt x="5067" y="60631"/>
                    <a:pt x="3089" y="58653"/>
                  </a:cubicBezTo>
                  <a:cubicBezTo>
                    <a:pt x="1111" y="56675"/>
                    <a:pt x="0" y="53993"/>
                    <a:pt x="0" y="51196"/>
                  </a:cubicBezTo>
                  <a:lnTo>
                    <a:pt x="0" y="10546"/>
                  </a:lnTo>
                  <a:cubicBezTo>
                    <a:pt x="0" y="7749"/>
                    <a:pt x="1111" y="5067"/>
                    <a:pt x="3089" y="3089"/>
                  </a:cubicBezTo>
                  <a:cubicBezTo>
                    <a:pt x="5067" y="1111"/>
                    <a:pt x="7749" y="0"/>
                    <a:pt x="10546" y="0"/>
                  </a:cubicBezTo>
                  <a:close/>
                </a:path>
              </a:pathLst>
            </a:custGeom>
            <a:solidFill>
              <a:srgbClr val="682241"/>
            </a:solidFill>
          </p:spPr>
          <p:txBody>
            <a:bodyPr/>
            <a:lstStyle/>
            <a:p>
              <a:endParaRPr lang="sv-SE"/>
            </a:p>
          </p:txBody>
        </p:sp>
        <p:sp>
          <p:nvSpPr>
            <p:cNvPr id="32" name="TextBox 32"/>
            <p:cNvSpPr txBox="1"/>
            <p:nvPr/>
          </p:nvSpPr>
          <p:spPr>
            <a:xfrm>
              <a:off x="0" y="-9525"/>
              <a:ext cx="21093" cy="71267"/>
            </a:xfrm>
            <a:prstGeom prst="rect">
              <a:avLst/>
            </a:prstGeom>
          </p:spPr>
          <p:txBody>
            <a:bodyPr lIns="49451" tIns="49451" rIns="49451" bIns="49451" rtlCol="0" anchor="ctr"/>
            <a:lstStyle/>
            <a:p>
              <a:pPr algn="ctr">
                <a:lnSpc>
                  <a:spcPts val="2270"/>
                </a:lnSpc>
              </a:pPr>
              <a:endParaRPr/>
            </a:p>
          </p:txBody>
        </p:sp>
      </p:grpSp>
      <p:sp>
        <p:nvSpPr>
          <p:cNvPr id="33" name="Freeform 33"/>
          <p:cNvSpPr/>
          <p:nvPr/>
        </p:nvSpPr>
        <p:spPr>
          <a:xfrm>
            <a:off x="4499909" y="2319164"/>
            <a:ext cx="9288182" cy="6408730"/>
          </a:xfrm>
          <a:custGeom>
            <a:avLst/>
            <a:gdLst/>
            <a:ahLst/>
            <a:cxnLst/>
            <a:rect l="l" t="t" r="r" b="b"/>
            <a:pathLst>
              <a:path w="9288182" h="6408730">
                <a:moveTo>
                  <a:pt x="0" y="0"/>
                </a:moveTo>
                <a:lnTo>
                  <a:pt x="9288182" y="0"/>
                </a:lnTo>
                <a:lnTo>
                  <a:pt x="9288182" y="6408730"/>
                </a:lnTo>
                <a:lnTo>
                  <a:pt x="0" y="640873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sv-SE"/>
          </a:p>
        </p:txBody>
      </p:sp>
      <p:grpSp>
        <p:nvGrpSpPr>
          <p:cNvPr id="34" name="Group 34"/>
          <p:cNvGrpSpPr/>
          <p:nvPr/>
        </p:nvGrpSpPr>
        <p:grpSpPr>
          <a:xfrm>
            <a:off x="4899530" y="2675532"/>
            <a:ext cx="8488941" cy="4766065"/>
            <a:chOff x="0" y="0"/>
            <a:chExt cx="2296745" cy="1289494"/>
          </a:xfrm>
        </p:grpSpPr>
        <p:sp>
          <p:nvSpPr>
            <p:cNvPr id="35" name="Freeform 35"/>
            <p:cNvSpPr/>
            <p:nvPr/>
          </p:nvSpPr>
          <p:spPr>
            <a:xfrm>
              <a:off x="0" y="0"/>
              <a:ext cx="2296745" cy="1289494"/>
            </a:xfrm>
            <a:custGeom>
              <a:avLst/>
              <a:gdLst/>
              <a:ahLst/>
              <a:cxnLst/>
              <a:rect l="l" t="t" r="r" b="b"/>
              <a:pathLst>
                <a:path w="2296745" h="1289494">
                  <a:moveTo>
                    <a:pt x="0" y="0"/>
                  </a:moveTo>
                  <a:lnTo>
                    <a:pt x="2296745" y="0"/>
                  </a:lnTo>
                  <a:lnTo>
                    <a:pt x="2296745" y="1289494"/>
                  </a:lnTo>
                  <a:lnTo>
                    <a:pt x="0" y="1289494"/>
                  </a:lnTo>
                  <a:close/>
                </a:path>
              </a:pathLst>
            </a:custGeom>
            <a:solidFill>
              <a:srgbClr val="D3AABE"/>
            </a:solidFill>
          </p:spPr>
          <p:txBody>
            <a:bodyPr/>
            <a:lstStyle/>
            <a:p>
              <a:endParaRPr lang="sv-SE"/>
            </a:p>
          </p:txBody>
        </p:sp>
        <p:sp>
          <p:nvSpPr>
            <p:cNvPr id="36" name="TextBox 36"/>
            <p:cNvSpPr txBox="1"/>
            <p:nvPr/>
          </p:nvSpPr>
          <p:spPr>
            <a:xfrm>
              <a:off x="0" y="-9525"/>
              <a:ext cx="2296745" cy="1299019"/>
            </a:xfrm>
            <a:prstGeom prst="rect">
              <a:avLst/>
            </a:prstGeom>
          </p:spPr>
          <p:txBody>
            <a:bodyPr lIns="49451" tIns="49451" rIns="49451" bIns="49451" rtlCol="0" anchor="ctr"/>
            <a:lstStyle/>
            <a:p>
              <a:pPr algn="ctr">
                <a:lnSpc>
                  <a:spcPts val="2270"/>
                </a:lnSpc>
              </a:pPr>
              <a:endParaRPr/>
            </a:p>
          </p:txBody>
        </p:sp>
      </p:grpSp>
      <p:grpSp>
        <p:nvGrpSpPr>
          <p:cNvPr id="37" name="Group 37"/>
          <p:cNvGrpSpPr/>
          <p:nvPr/>
        </p:nvGrpSpPr>
        <p:grpSpPr>
          <a:xfrm rot="-5400000">
            <a:off x="10630657" y="4683784"/>
            <a:ext cx="1636234" cy="3879393"/>
            <a:chOff x="0" y="0"/>
            <a:chExt cx="541098" cy="1282905"/>
          </a:xfrm>
        </p:grpSpPr>
        <p:sp>
          <p:nvSpPr>
            <p:cNvPr id="38" name="Freeform 38"/>
            <p:cNvSpPr/>
            <p:nvPr/>
          </p:nvSpPr>
          <p:spPr>
            <a:xfrm>
              <a:off x="0" y="0"/>
              <a:ext cx="541098" cy="1282905"/>
            </a:xfrm>
            <a:custGeom>
              <a:avLst/>
              <a:gdLst/>
              <a:ahLst/>
              <a:cxnLst/>
              <a:rect l="l" t="t" r="r" b="b"/>
              <a:pathLst>
                <a:path w="541098" h="1282905">
                  <a:moveTo>
                    <a:pt x="541098" y="1282905"/>
                  </a:moveTo>
                  <a:lnTo>
                    <a:pt x="0" y="1282905"/>
                  </a:lnTo>
                  <a:lnTo>
                    <a:pt x="0" y="0"/>
                  </a:lnTo>
                  <a:lnTo>
                    <a:pt x="541098" y="1282905"/>
                  </a:lnTo>
                  <a:close/>
                </a:path>
              </a:pathLst>
            </a:custGeom>
            <a:solidFill>
              <a:srgbClr val="C69DB1"/>
            </a:solidFill>
          </p:spPr>
          <p:txBody>
            <a:bodyPr/>
            <a:lstStyle/>
            <a:p>
              <a:endParaRPr lang="sv-SE"/>
            </a:p>
          </p:txBody>
        </p:sp>
        <p:sp>
          <p:nvSpPr>
            <p:cNvPr id="39" name="TextBox 39"/>
            <p:cNvSpPr txBox="1"/>
            <p:nvPr/>
          </p:nvSpPr>
          <p:spPr>
            <a:xfrm>
              <a:off x="0" y="631928"/>
              <a:ext cx="270549" cy="648248"/>
            </a:xfrm>
            <a:prstGeom prst="rect">
              <a:avLst/>
            </a:prstGeom>
          </p:spPr>
          <p:txBody>
            <a:bodyPr lIns="48801" tIns="48801" rIns="48801" bIns="48801" rtlCol="0" anchor="ctr"/>
            <a:lstStyle/>
            <a:p>
              <a:pPr algn="ctr">
                <a:lnSpc>
                  <a:spcPts val="2270"/>
                </a:lnSpc>
              </a:pPr>
              <a:endParaRPr/>
            </a:p>
          </p:txBody>
        </p:sp>
      </p:grpSp>
      <p:grpSp>
        <p:nvGrpSpPr>
          <p:cNvPr id="40" name="Group 40"/>
          <p:cNvGrpSpPr/>
          <p:nvPr/>
        </p:nvGrpSpPr>
        <p:grpSpPr>
          <a:xfrm rot="5400000">
            <a:off x="5952404" y="1622658"/>
            <a:ext cx="1536001" cy="3641749"/>
            <a:chOff x="0" y="0"/>
            <a:chExt cx="541098" cy="1282905"/>
          </a:xfrm>
        </p:grpSpPr>
        <p:sp>
          <p:nvSpPr>
            <p:cNvPr id="41" name="Freeform 41"/>
            <p:cNvSpPr/>
            <p:nvPr/>
          </p:nvSpPr>
          <p:spPr>
            <a:xfrm>
              <a:off x="0" y="0"/>
              <a:ext cx="541098" cy="1282905"/>
            </a:xfrm>
            <a:custGeom>
              <a:avLst/>
              <a:gdLst/>
              <a:ahLst/>
              <a:cxnLst/>
              <a:rect l="l" t="t" r="r" b="b"/>
              <a:pathLst>
                <a:path w="541098" h="1282905">
                  <a:moveTo>
                    <a:pt x="541098" y="1282905"/>
                  </a:moveTo>
                  <a:lnTo>
                    <a:pt x="0" y="1282905"/>
                  </a:lnTo>
                  <a:lnTo>
                    <a:pt x="0" y="0"/>
                  </a:lnTo>
                  <a:lnTo>
                    <a:pt x="541098" y="1282905"/>
                  </a:lnTo>
                  <a:close/>
                </a:path>
              </a:pathLst>
            </a:custGeom>
            <a:solidFill>
              <a:srgbClr val="C69DB1"/>
            </a:solidFill>
          </p:spPr>
          <p:txBody>
            <a:bodyPr/>
            <a:lstStyle/>
            <a:p>
              <a:endParaRPr lang="sv-SE"/>
            </a:p>
          </p:txBody>
        </p:sp>
        <p:sp>
          <p:nvSpPr>
            <p:cNvPr id="42" name="TextBox 42"/>
            <p:cNvSpPr txBox="1"/>
            <p:nvPr/>
          </p:nvSpPr>
          <p:spPr>
            <a:xfrm>
              <a:off x="0" y="631928"/>
              <a:ext cx="270549" cy="648248"/>
            </a:xfrm>
            <a:prstGeom prst="rect">
              <a:avLst/>
            </a:prstGeom>
          </p:spPr>
          <p:txBody>
            <a:bodyPr lIns="48801" tIns="48801" rIns="48801" bIns="48801" rtlCol="0" anchor="ctr"/>
            <a:lstStyle/>
            <a:p>
              <a:pPr algn="ctr">
                <a:lnSpc>
                  <a:spcPts val="2270"/>
                </a:lnSpc>
              </a:pPr>
              <a:endParaRPr/>
            </a:p>
          </p:txBody>
        </p:sp>
      </p:grpSp>
      <p:sp>
        <p:nvSpPr>
          <p:cNvPr id="43" name="TextBox 43"/>
          <p:cNvSpPr txBox="1"/>
          <p:nvPr/>
        </p:nvSpPr>
        <p:spPr>
          <a:xfrm>
            <a:off x="5343950" y="4122914"/>
            <a:ext cx="7620512" cy="2126897"/>
          </a:xfrm>
          <a:prstGeom prst="rect">
            <a:avLst/>
          </a:prstGeom>
        </p:spPr>
        <p:txBody>
          <a:bodyPr lIns="0" tIns="0" rIns="0" bIns="0" rtlCol="0" anchor="t">
            <a:spAutoFit/>
          </a:bodyPr>
          <a:lstStyle/>
          <a:p>
            <a:pPr algn="ctr">
              <a:lnSpc>
                <a:spcPts val="8299"/>
              </a:lnSpc>
            </a:pPr>
            <a:r>
              <a:rPr lang="en-US" sz="7685" b="1">
                <a:solidFill>
                  <a:srgbClr val="682241"/>
                </a:solidFill>
                <a:latin typeface="Work Sans Bold"/>
                <a:ea typeface="Work Sans Bold"/>
                <a:cs typeface="Work Sans Bold"/>
                <a:sym typeface="Work Sans Bold"/>
              </a:rPr>
              <a:t>HAR DU BLIVIT UTSATT?</a:t>
            </a:r>
          </a:p>
        </p:txBody>
      </p:sp>
      <p:grpSp>
        <p:nvGrpSpPr>
          <p:cNvPr id="44" name="Group 44"/>
          <p:cNvGrpSpPr/>
          <p:nvPr/>
        </p:nvGrpSpPr>
        <p:grpSpPr>
          <a:xfrm rot="-984696">
            <a:off x="5321291" y="2884967"/>
            <a:ext cx="1124912" cy="1256694"/>
            <a:chOff x="0" y="0"/>
            <a:chExt cx="1499883" cy="1675593"/>
          </a:xfrm>
        </p:grpSpPr>
        <p:sp>
          <p:nvSpPr>
            <p:cNvPr id="45" name="Freeform 45"/>
            <p:cNvSpPr/>
            <p:nvPr/>
          </p:nvSpPr>
          <p:spPr>
            <a:xfrm>
              <a:off x="501977" y="641549"/>
              <a:ext cx="474819" cy="500498"/>
            </a:xfrm>
            <a:custGeom>
              <a:avLst/>
              <a:gdLst/>
              <a:ahLst/>
              <a:cxnLst/>
              <a:rect l="l" t="t" r="r" b="b"/>
              <a:pathLst>
                <a:path w="474819" h="500498">
                  <a:moveTo>
                    <a:pt x="0" y="0"/>
                  </a:moveTo>
                  <a:lnTo>
                    <a:pt x="474820" y="0"/>
                  </a:lnTo>
                  <a:lnTo>
                    <a:pt x="474820" y="500497"/>
                  </a:lnTo>
                  <a:lnTo>
                    <a:pt x="0" y="500497"/>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46" name="Freeform 46"/>
            <p:cNvSpPr/>
            <p:nvPr/>
          </p:nvSpPr>
          <p:spPr>
            <a:xfrm>
              <a:off x="0" y="0"/>
              <a:ext cx="1499883" cy="1675593"/>
            </a:xfrm>
            <a:custGeom>
              <a:avLst/>
              <a:gdLst/>
              <a:ahLst/>
              <a:cxnLst/>
              <a:rect l="l" t="t" r="r" b="b"/>
              <a:pathLst>
                <a:path w="1499883" h="1675593">
                  <a:moveTo>
                    <a:pt x="0" y="0"/>
                  </a:moveTo>
                  <a:lnTo>
                    <a:pt x="1499883" y="0"/>
                  </a:lnTo>
                  <a:lnTo>
                    <a:pt x="1499883" y="1675593"/>
                  </a:lnTo>
                  <a:lnTo>
                    <a:pt x="0" y="1675593"/>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sv-SE"/>
            </a:p>
          </p:txBody>
        </p:sp>
      </p:grpSp>
      <p:sp>
        <p:nvSpPr>
          <p:cNvPr id="47" name="Freeform 47"/>
          <p:cNvSpPr/>
          <p:nvPr/>
        </p:nvSpPr>
        <p:spPr>
          <a:xfrm rot="591188">
            <a:off x="12528760" y="5700548"/>
            <a:ext cx="477579" cy="685893"/>
          </a:xfrm>
          <a:custGeom>
            <a:avLst/>
            <a:gdLst/>
            <a:ahLst/>
            <a:cxnLst/>
            <a:rect l="l" t="t" r="r" b="b"/>
            <a:pathLst>
              <a:path w="477579" h="685893">
                <a:moveTo>
                  <a:pt x="0" y="0"/>
                </a:moveTo>
                <a:lnTo>
                  <a:pt x="477579" y="0"/>
                </a:lnTo>
                <a:lnTo>
                  <a:pt x="477579" y="685893"/>
                </a:lnTo>
                <a:lnTo>
                  <a:pt x="0" y="685893"/>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48" name="Freeform 48"/>
          <p:cNvSpPr/>
          <p:nvPr/>
        </p:nvSpPr>
        <p:spPr>
          <a:xfrm>
            <a:off x="12090832" y="5867280"/>
            <a:ext cx="440191" cy="452708"/>
          </a:xfrm>
          <a:custGeom>
            <a:avLst/>
            <a:gdLst/>
            <a:ahLst/>
            <a:cxnLst/>
            <a:rect l="l" t="t" r="r" b="b"/>
            <a:pathLst>
              <a:path w="440191" h="452708">
                <a:moveTo>
                  <a:pt x="0" y="0"/>
                </a:moveTo>
                <a:lnTo>
                  <a:pt x="440191" y="0"/>
                </a:lnTo>
                <a:lnTo>
                  <a:pt x="440191" y="452708"/>
                </a:lnTo>
                <a:lnTo>
                  <a:pt x="0" y="452708"/>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49" name="Freeform 49"/>
          <p:cNvSpPr/>
          <p:nvPr/>
        </p:nvSpPr>
        <p:spPr>
          <a:xfrm>
            <a:off x="11985064" y="6177080"/>
            <a:ext cx="977066" cy="1070503"/>
          </a:xfrm>
          <a:custGeom>
            <a:avLst/>
            <a:gdLst/>
            <a:ahLst/>
            <a:cxnLst/>
            <a:rect l="l" t="t" r="r" b="b"/>
            <a:pathLst>
              <a:path w="977066" h="1070503">
                <a:moveTo>
                  <a:pt x="0" y="0"/>
                </a:moveTo>
                <a:lnTo>
                  <a:pt x="977065" y="0"/>
                </a:lnTo>
                <a:lnTo>
                  <a:pt x="977065" y="1070504"/>
                </a:lnTo>
                <a:lnTo>
                  <a:pt x="0" y="1070504"/>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sv-S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682241"/>
        </a:solidFill>
        <a:effectLst/>
      </p:bgPr>
    </p:bg>
    <p:spTree>
      <p:nvGrpSpPr>
        <p:cNvPr id="1" name="Shape 2106"/>
        <p:cNvGrpSpPr/>
        <p:nvPr/>
      </p:nvGrpSpPr>
      <p:grpSpPr>
        <a:xfrm>
          <a:off x="0" y="0"/>
          <a:ext cx="0" cy="0"/>
          <a:chOff x="0" y="0"/>
          <a:chExt cx="0" cy="0"/>
        </a:xfrm>
      </p:grpSpPr>
      <p:sp>
        <p:nvSpPr>
          <p:cNvPr id="2107" name="Google Shape;2107;p61"/>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08" name="Google Shape;2108;p61"/>
          <p:cNvSpPr txBox="1"/>
          <p:nvPr/>
        </p:nvSpPr>
        <p:spPr>
          <a:xfrm>
            <a:off x="4632377" y="1076325"/>
            <a:ext cx="8677234" cy="1420717"/>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4"/>
              </a:lnSpc>
              <a:spcBef>
                <a:spcPts val="0"/>
              </a:spcBef>
              <a:spcAft>
                <a:spcPts val="0"/>
              </a:spcAft>
              <a:buClr>
                <a:srgbClr val="000000"/>
              </a:buClr>
              <a:buSzTx/>
              <a:buFont typeface="Arial"/>
              <a:buNone/>
              <a:tabLst/>
              <a:defRPr/>
            </a:pPr>
            <a:r>
              <a:rPr kumimoji="0" lang="en-US" sz="5097" b="0" i="0" u="none" strike="noStrike" kern="0" cap="none" spc="0" normalizeH="0" baseline="0" noProof="0">
                <a:ln>
                  <a:noFill/>
                </a:ln>
                <a:solidFill>
                  <a:srgbClr val="D4C394"/>
                </a:solidFill>
                <a:effectLst/>
                <a:uLnTx/>
                <a:uFillTx/>
                <a:latin typeface="Work Sans"/>
                <a:ea typeface="Work Sans"/>
                <a:cs typeface="Work Sans"/>
                <a:sym typeface="Work Sans"/>
              </a:rPr>
              <a:t>Har du gjort något du </a:t>
            </a:r>
            <a:r>
              <a:rPr kumimoji="0" lang="en-US" sz="5097" b="1" i="0" u="none" strike="noStrike" kern="0" cap="none" spc="0" normalizeH="0" baseline="0" noProof="0">
                <a:ln>
                  <a:noFill/>
                </a:ln>
                <a:solidFill>
                  <a:srgbClr val="D4C394"/>
                </a:solidFill>
                <a:effectLst/>
                <a:uLnTx/>
                <a:uFillTx/>
                <a:latin typeface="Work Sans"/>
                <a:ea typeface="Work Sans"/>
                <a:cs typeface="Work Sans"/>
                <a:sym typeface="Work Sans"/>
              </a:rPr>
              <a:t>tror</a:t>
            </a:r>
            <a:r>
              <a:rPr kumimoji="0" lang="en-US" sz="5097" b="0" i="0" u="none" strike="noStrike" kern="0" cap="none" spc="0" normalizeH="0" baseline="0" noProof="0">
                <a:ln>
                  <a:noFill/>
                </a:ln>
                <a:solidFill>
                  <a:srgbClr val="D4C394"/>
                </a:solidFill>
                <a:effectLst/>
                <a:uLnTx/>
                <a:uFillTx/>
                <a:latin typeface="Work Sans"/>
                <a:ea typeface="Work Sans"/>
                <a:cs typeface="Work Sans"/>
                <a:sym typeface="Work Sans"/>
              </a:rPr>
              <a:t> är osäkert?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109" name="Google Shape;2109;p61"/>
          <p:cNvGrpSpPr/>
          <p:nvPr/>
        </p:nvGrpSpPr>
        <p:grpSpPr>
          <a:xfrm rot="1927002">
            <a:off x="-5568522" y="7709732"/>
            <a:ext cx="12473576" cy="5504897"/>
            <a:chOff x="0" y="-19050"/>
            <a:chExt cx="3285222" cy="1449849"/>
          </a:xfrm>
        </p:grpSpPr>
        <p:sp>
          <p:nvSpPr>
            <p:cNvPr id="2110" name="Google Shape;2110;p61"/>
            <p:cNvSpPr/>
            <p:nvPr/>
          </p:nvSpPr>
          <p:spPr>
            <a:xfrm>
              <a:off x="0" y="0"/>
              <a:ext cx="3285222" cy="1430799"/>
            </a:xfrm>
            <a:custGeom>
              <a:avLst/>
              <a:gdLst/>
              <a:ahLst/>
              <a:cxnLst/>
              <a:rect l="l" t="t" r="r" b="b"/>
              <a:pathLst>
                <a:path w="3285222" h="1430799" extrusionOk="0">
                  <a:moveTo>
                    <a:pt x="0" y="0"/>
                  </a:moveTo>
                  <a:lnTo>
                    <a:pt x="3285222" y="0"/>
                  </a:lnTo>
                  <a:lnTo>
                    <a:pt x="3285222" y="1430799"/>
                  </a:lnTo>
                  <a:lnTo>
                    <a:pt x="0" y="1430799"/>
                  </a:lnTo>
                  <a:close/>
                </a:path>
              </a:pathLst>
            </a:custGeom>
            <a:solidFill>
              <a:srgbClr val="7B284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11" name="Google Shape;2111;p61"/>
            <p:cNvSpPr txBox="1"/>
            <p:nvPr/>
          </p:nvSpPr>
          <p:spPr>
            <a:xfrm>
              <a:off x="0" y="-19050"/>
              <a:ext cx="3285222" cy="1449849"/>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216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2112" name="Google Shape;2112;p61"/>
          <p:cNvGrpSpPr/>
          <p:nvPr/>
        </p:nvGrpSpPr>
        <p:grpSpPr>
          <a:xfrm rot="-978065">
            <a:off x="-3883454" y="-3860865"/>
            <a:ext cx="12473576" cy="5271332"/>
            <a:chOff x="0" y="-19050"/>
            <a:chExt cx="3285222" cy="1388334"/>
          </a:xfrm>
        </p:grpSpPr>
        <p:sp>
          <p:nvSpPr>
            <p:cNvPr id="2113" name="Google Shape;2113;p61"/>
            <p:cNvSpPr/>
            <p:nvPr/>
          </p:nvSpPr>
          <p:spPr>
            <a:xfrm>
              <a:off x="0" y="0"/>
              <a:ext cx="3285222" cy="1369284"/>
            </a:xfrm>
            <a:custGeom>
              <a:avLst/>
              <a:gdLst/>
              <a:ahLst/>
              <a:cxnLst/>
              <a:rect l="l" t="t" r="r" b="b"/>
              <a:pathLst>
                <a:path w="3285222" h="1369284" extrusionOk="0">
                  <a:moveTo>
                    <a:pt x="0" y="0"/>
                  </a:moveTo>
                  <a:lnTo>
                    <a:pt x="3285222" y="0"/>
                  </a:lnTo>
                  <a:lnTo>
                    <a:pt x="3285222" y="1369284"/>
                  </a:lnTo>
                  <a:lnTo>
                    <a:pt x="0" y="1369284"/>
                  </a:lnTo>
                  <a:close/>
                </a:path>
              </a:pathLst>
            </a:custGeom>
            <a:solidFill>
              <a:srgbClr val="7B284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14" name="Google Shape;2114;p61"/>
            <p:cNvSpPr txBox="1"/>
            <p:nvPr/>
          </p:nvSpPr>
          <p:spPr>
            <a:xfrm>
              <a:off x="0" y="-19050"/>
              <a:ext cx="3285222" cy="1388334"/>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216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115" name="Google Shape;2115;p61"/>
          <p:cNvSpPr/>
          <p:nvPr/>
        </p:nvSpPr>
        <p:spPr>
          <a:xfrm>
            <a:off x="14689477" y="9666253"/>
            <a:ext cx="2163721" cy="154467"/>
          </a:xfrm>
          <a:custGeom>
            <a:avLst/>
            <a:gdLst/>
            <a:ahLst/>
            <a:cxnLst/>
            <a:rect l="l" t="t" r="r" b="b"/>
            <a:pathLst>
              <a:path w="2163721" h="154467" extrusionOk="0">
                <a:moveTo>
                  <a:pt x="0" y="0"/>
                </a:moveTo>
                <a:lnTo>
                  <a:pt x="2163722" y="0"/>
                </a:lnTo>
                <a:lnTo>
                  <a:pt x="2163722" y="154467"/>
                </a:lnTo>
                <a:lnTo>
                  <a:pt x="0" y="154467"/>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16" name="Google Shape;2116;p61"/>
          <p:cNvSpPr txBox="1"/>
          <p:nvPr/>
        </p:nvSpPr>
        <p:spPr>
          <a:xfrm>
            <a:off x="13945040" y="9248775"/>
            <a:ext cx="3436080" cy="371475"/>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D4C394"/>
                </a:solidFill>
                <a:effectLst/>
                <a:uLnTx/>
                <a:uFillTx/>
                <a:latin typeface="Work Sans"/>
                <a:ea typeface="Work Sans"/>
                <a:cs typeface="Work Sans"/>
                <a:sym typeface="Work Sans"/>
              </a:rPr>
              <a:t>Har du blivit drabbad?</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17" name="Google Shape;2117;p61"/>
          <p:cNvSpPr/>
          <p:nvPr/>
        </p:nvSpPr>
        <p:spPr>
          <a:xfrm rot="915156">
            <a:off x="436106" y="9169683"/>
            <a:ext cx="661159" cy="748992"/>
          </a:xfrm>
          <a:custGeom>
            <a:avLst/>
            <a:gdLst/>
            <a:ahLst/>
            <a:cxnLst/>
            <a:rect l="l" t="t" r="r" b="b"/>
            <a:pathLst>
              <a:path w="661159" h="748992" extrusionOk="0">
                <a:moveTo>
                  <a:pt x="0" y="0"/>
                </a:moveTo>
                <a:lnTo>
                  <a:pt x="661159" y="0"/>
                </a:lnTo>
                <a:lnTo>
                  <a:pt x="661159" y="748992"/>
                </a:lnTo>
                <a:lnTo>
                  <a:pt x="0" y="748992"/>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18" name="Google Shape;2118;p61"/>
          <p:cNvSpPr txBox="1"/>
          <p:nvPr/>
        </p:nvSpPr>
        <p:spPr>
          <a:xfrm rot="153766">
            <a:off x="1181854" y="8960751"/>
            <a:ext cx="224489" cy="725392"/>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4"/>
              </a:lnSpc>
              <a:spcBef>
                <a:spcPts val="0"/>
              </a:spcBef>
              <a:spcAft>
                <a:spcPts val="0"/>
              </a:spcAft>
              <a:buClr>
                <a:srgbClr val="000000"/>
              </a:buClr>
              <a:buSzTx/>
              <a:buFont typeface="Arial"/>
              <a:buNone/>
              <a:tabLst/>
              <a:defRPr/>
            </a:pPr>
            <a:r>
              <a:rPr kumimoji="0" lang="en-US" sz="5097" b="0" i="0" u="none" strike="noStrike" kern="0" cap="none" spc="0" normalizeH="0" baseline="0" noProof="0">
                <a:ln>
                  <a:noFill/>
                </a:ln>
                <a:solidFill>
                  <a:srgbClr val="D4C394"/>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19" name="Google Shape;2119;p61"/>
          <p:cNvSpPr txBox="1"/>
          <p:nvPr/>
        </p:nvSpPr>
        <p:spPr>
          <a:xfrm rot="153766">
            <a:off x="1019100" y="9043429"/>
            <a:ext cx="224489" cy="41564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8"/>
              </a:lnSpc>
              <a:spcBef>
                <a:spcPts val="0"/>
              </a:spcBef>
              <a:spcAft>
                <a:spcPts val="0"/>
              </a:spcAft>
              <a:buClr>
                <a:srgbClr val="000000"/>
              </a:buClr>
              <a:buSzTx/>
              <a:buFont typeface="Arial"/>
              <a:buNone/>
              <a:tabLst/>
              <a:defRPr/>
            </a:pPr>
            <a:r>
              <a:rPr kumimoji="0" lang="en-US" sz="2897" b="0" i="0" u="none" strike="noStrike" kern="0" cap="none" spc="0" normalizeH="0" baseline="0" noProof="0">
                <a:ln>
                  <a:noFill/>
                </a:ln>
                <a:solidFill>
                  <a:srgbClr val="D4C394"/>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20" name="Google Shape;2120;p61"/>
          <p:cNvSpPr txBox="1"/>
          <p:nvPr/>
        </p:nvSpPr>
        <p:spPr>
          <a:xfrm rot="153766">
            <a:off x="1188183" y="8941843"/>
            <a:ext cx="224489" cy="480409"/>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7"/>
              </a:lnSpc>
              <a:spcBef>
                <a:spcPts val="0"/>
              </a:spcBef>
              <a:spcAft>
                <a:spcPts val="0"/>
              </a:spcAft>
              <a:buClr>
                <a:srgbClr val="000000"/>
              </a:buClr>
              <a:buSzTx/>
              <a:buFont typeface="Arial"/>
              <a:buNone/>
              <a:tabLst/>
              <a:defRPr/>
            </a:pPr>
            <a:r>
              <a:rPr kumimoji="0" lang="en-US" sz="3397" b="0" i="0" u="none" strike="noStrike" kern="0" cap="none" spc="0" normalizeH="0" baseline="0" noProof="0">
                <a:ln>
                  <a:noFill/>
                </a:ln>
                <a:solidFill>
                  <a:srgbClr val="D4C394"/>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682241"/>
        </a:solidFill>
        <a:effectLst/>
      </p:bgPr>
    </p:bg>
    <p:spTree>
      <p:nvGrpSpPr>
        <p:cNvPr id="1" name="Shape 2128"/>
        <p:cNvGrpSpPr/>
        <p:nvPr/>
      </p:nvGrpSpPr>
      <p:grpSpPr>
        <a:xfrm>
          <a:off x="0" y="0"/>
          <a:ext cx="0" cy="0"/>
          <a:chOff x="0" y="0"/>
          <a:chExt cx="0" cy="0"/>
        </a:xfrm>
      </p:grpSpPr>
      <p:sp>
        <p:nvSpPr>
          <p:cNvPr id="2129" name="Google Shape;2129;p62"/>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30" name="Google Shape;2130;p62"/>
          <p:cNvSpPr txBox="1"/>
          <p:nvPr/>
        </p:nvSpPr>
        <p:spPr>
          <a:xfrm>
            <a:off x="4632377" y="1076325"/>
            <a:ext cx="8677234" cy="1420717"/>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4"/>
              </a:lnSpc>
              <a:spcBef>
                <a:spcPts val="0"/>
              </a:spcBef>
              <a:spcAft>
                <a:spcPts val="0"/>
              </a:spcAft>
              <a:buClr>
                <a:srgbClr val="000000"/>
              </a:buClr>
              <a:buSzTx/>
              <a:buFont typeface="Arial"/>
              <a:buNone/>
              <a:tabLst/>
              <a:defRPr/>
            </a:pPr>
            <a:r>
              <a:rPr kumimoji="0" lang="en-US" sz="5097" b="0" i="0" u="none" strike="noStrike" kern="0" cap="none" spc="0" normalizeH="0" baseline="0" noProof="0">
                <a:ln>
                  <a:noFill/>
                </a:ln>
                <a:solidFill>
                  <a:srgbClr val="D4C394"/>
                </a:solidFill>
                <a:effectLst/>
                <a:uLnTx/>
                <a:uFillTx/>
                <a:latin typeface="Work Sans"/>
                <a:ea typeface="Work Sans"/>
                <a:cs typeface="Work Sans"/>
                <a:sym typeface="Work Sans"/>
              </a:rPr>
              <a:t>Har du gjort något du </a:t>
            </a:r>
            <a:r>
              <a:rPr kumimoji="0" lang="en-US" sz="5097" b="1" i="0" u="none" strike="noStrike" kern="0" cap="none" spc="0" normalizeH="0" baseline="0" noProof="0">
                <a:ln>
                  <a:noFill/>
                </a:ln>
                <a:solidFill>
                  <a:srgbClr val="D4C394"/>
                </a:solidFill>
                <a:effectLst/>
                <a:uLnTx/>
                <a:uFillTx/>
                <a:latin typeface="Work Sans"/>
                <a:ea typeface="Work Sans"/>
                <a:cs typeface="Work Sans"/>
                <a:sym typeface="Work Sans"/>
              </a:rPr>
              <a:t>tror</a:t>
            </a:r>
            <a:r>
              <a:rPr kumimoji="0" lang="en-US" sz="5097" b="0" i="0" u="none" strike="noStrike" kern="0" cap="none" spc="0" normalizeH="0" baseline="0" noProof="0">
                <a:ln>
                  <a:noFill/>
                </a:ln>
                <a:solidFill>
                  <a:srgbClr val="D4C394"/>
                </a:solidFill>
                <a:effectLst/>
                <a:uLnTx/>
                <a:uFillTx/>
                <a:latin typeface="Work Sans"/>
                <a:ea typeface="Work Sans"/>
                <a:cs typeface="Work Sans"/>
                <a:sym typeface="Work Sans"/>
              </a:rPr>
              <a:t> är osäkert?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31" name="Google Shape;2131;p62"/>
          <p:cNvSpPr txBox="1"/>
          <p:nvPr/>
        </p:nvSpPr>
        <p:spPr>
          <a:xfrm>
            <a:off x="4262876" y="3530800"/>
            <a:ext cx="3873092" cy="47625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19"/>
              </a:lnSpc>
              <a:spcBef>
                <a:spcPts val="0"/>
              </a:spcBef>
              <a:spcAft>
                <a:spcPts val="0"/>
              </a:spcAft>
              <a:buClr>
                <a:srgbClr val="000000"/>
              </a:buClr>
              <a:buSzTx/>
              <a:buFont typeface="Arial"/>
              <a:buNone/>
              <a:tabLst/>
              <a:defRPr/>
            </a:pP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Byt </a:t>
            </a:r>
            <a:r>
              <a:rPr kumimoji="0" lang="en-US" sz="3082" b="1" i="0" u="none" strike="noStrike" kern="0" cap="none" spc="0" normalizeH="0" baseline="0" noProof="0">
                <a:ln>
                  <a:noFill/>
                </a:ln>
                <a:solidFill>
                  <a:srgbClr val="67B9E8"/>
                </a:solidFill>
                <a:effectLst/>
                <a:uLnTx/>
                <a:uFillTx/>
                <a:latin typeface="Work Sans"/>
                <a:ea typeface="Work Sans"/>
                <a:cs typeface="Work Sans"/>
                <a:sym typeface="Work Sans"/>
              </a:rPr>
              <a:t>lösenord</a:t>
            </a: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 direkt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32" name="Google Shape;2132;p62"/>
          <p:cNvSpPr/>
          <p:nvPr/>
        </p:nvSpPr>
        <p:spPr>
          <a:xfrm rot="-286938">
            <a:off x="2981726" y="2987433"/>
            <a:ext cx="1321227" cy="1350516"/>
          </a:xfrm>
          <a:custGeom>
            <a:avLst/>
            <a:gdLst/>
            <a:ahLst/>
            <a:cxnLst/>
            <a:rect l="l" t="t" r="r" b="b"/>
            <a:pathLst>
              <a:path w="1321227" h="1350516" extrusionOk="0">
                <a:moveTo>
                  <a:pt x="0" y="0"/>
                </a:moveTo>
                <a:lnTo>
                  <a:pt x="1321227" y="0"/>
                </a:lnTo>
                <a:lnTo>
                  <a:pt x="1321227" y="1350516"/>
                </a:lnTo>
                <a:lnTo>
                  <a:pt x="0" y="1350516"/>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133" name="Google Shape;2133;p62"/>
          <p:cNvGrpSpPr/>
          <p:nvPr/>
        </p:nvGrpSpPr>
        <p:grpSpPr>
          <a:xfrm rot="1927002">
            <a:off x="-5568522" y="7709732"/>
            <a:ext cx="12473576" cy="5504897"/>
            <a:chOff x="0" y="-19050"/>
            <a:chExt cx="3285222" cy="1449849"/>
          </a:xfrm>
        </p:grpSpPr>
        <p:sp>
          <p:nvSpPr>
            <p:cNvPr id="2134" name="Google Shape;2134;p62"/>
            <p:cNvSpPr/>
            <p:nvPr/>
          </p:nvSpPr>
          <p:spPr>
            <a:xfrm>
              <a:off x="0" y="0"/>
              <a:ext cx="3285222" cy="1430799"/>
            </a:xfrm>
            <a:custGeom>
              <a:avLst/>
              <a:gdLst/>
              <a:ahLst/>
              <a:cxnLst/>
              <a:rect l="l" t="t" r="r" b="b"/>
              <a:pathLst>
                <a:path w="3285222" h="1430799" extrusionOk="0">
                  <a:moveTo>
                    <a:pt x="0" y="0"/>
                  </a:moveTo>
                  <a:lnTo>
                    <a:pt x="3285222" y="0"/>
                  </a:lnTo>
                  <a:lnTo>
                    <a:pt x="3285222" y="1430799"/>
                  </a:lnTo>
                  <a:lnTo>
                    <a:pt x="0" y="1430799"/>
                  </a:lnTo>
                  <a:close/>
                </a:path>
              </a:pathLst>
            </a:custGeom>
            <a:solidFill>
              <a:srgbClr val="7B284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35" name="Google Shape;2135;p62"/>
            <p:cNvSpPr txBox="1"/>
            <p:nvPr/>
          </p:nvSpPr>
          <p:spPr>
            <a:xfrm>
              <a:off x="0" y="-19050"/>
              <a:ext cx="3285222" cy="1449849"/>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216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2136" name="Google Shape;2136;p62"/>
          <p:cNvGrpSpPr/>
          <p:nvPr/>
        </p:nvGrpSpPr>
        <p:grpSpPr>
          <a:xfrm rot="-978065">
            <a:off x="-3883454" y="-3860865"/>
            <a:ext cx="12473576" cy="5271332"/>
            <a:chOff x="0" y="-19050"/>
            <a:chExt cx="3285222" cy="1388334"/>
          </a:xfrm>
        </p:grpSpPr>
        <p:sp>
          <p:nvSpPr>
            <p:cNvPr id="2137" name="Google Shape;2137;p62"/>
            <p:cNvSpPr/>
            <p:nvPr/>
          </p:nvSpPr>
          <p:spPr>
            <a:xfrm>
              <a:off x="0" y="0"/>
              <a:ext cx="3285222" cy="1369284"/>
            </a:xfrm>
            <a:custGeom>
              <a:avLst/>
              <a:gdLst/>
              <a:ahLst/>
              <a:cxnLst/>
              <a:rect l="l" t="t" r="r" b="b"/>
              <a:pathLst>
                <a:path w="3285222" h="1369284" extrusionOk="0">
                  <a:moveTo>
                    <a:pt x="0" y="0"/>
                  </a:moveTo>
                  <a:lnTo>
                    <a:pt x="3285222" y="0"/>
                  </a:lnTo>
                  <a:lnTo>
                    <a:pt x="3285222" y="1369284"/>
                  </a:lnTo>
                  <a:lnTo>
                    <a:pt x="0" y="1369284"/>
                  </a:lnTo>
                  <a:close/>
                </a:path>
              </a:pathLst>
            </a:custGeom>
            <a:solidFill>
              <a:srgbClr val="7B284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38" name="Google Shape;2138;p62"/>
            <p:cNvSpPr txBox="1"/>
            <p:nvPr/>
          </p:nvSpPr>
          <p:spPr>
            <a:xfrm>
              <a:off x="0" y="-19050"/>
              <a:ext cx="3285222" cy="1388334"/>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216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139" name="Google Shape;2139;p62"/>
          <p:cNvSpPr/>
          <p:nvPr/>
        </p:nvSpPr>
        <p:spPr>
          <a:xfrm>
            <a:off x="14689477" y="9666253"/>
            <a:ext cx="2163721" cy="154467"/>
          </a:xfrm>
          <a:custGeom>
            <a:avLst/>
            <a:gdLst/>
            <a:ahLst/>
            <a:cxnLst/>
            <a:rect l="l" t="t" r="r" b="b"/>
            <a:pathLst>
              <a:path w="2163721" h="154467" extrusionOk="0">
                <a:moveTo>
                  <a:pt x="0" y="0"/>
                </a:moveTo>
                <a:lnTo>
                  <a:pt x="2163722" y="0"/>
                </a:lnTo>
                <a:lnTo>
                  <a:pt x="2163722" y="154467"/>
                </a:lnTo>
                <a:lnTo>
                  <a:pt x="0" y="154467"/>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40" name="Google Shape;2140;p62"/>
          <p:cNvSpPr txBox="1"/>
          <p:nvPr/>
        </p:nvSpPr>
        <p:spPr>
          <a:xfrm>
            <a:off x="13945040" y="9248775"/>
            <a:ext cx="3436080" cy="371475"/>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D4C394"/>
                </a:solidFill>
                <a:effectLst/>
                <a:uLnTx/>
                <a:uFillTx/>
                <a:latin typeface="Work Sans"/>
                <a:ea typeface="Work Sans"/>
                <a:cs typeface="Work Sans"/>
                <a:sym typeface="Work Sans"/>
              </a:rPr>
              <a:t>Har du blivit drabbad?</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41" name="Google Shape;2141;p62"/>
          <p:cNvSpPr/>
          <p:nvPr/>
        </p:nvSpPr>
        <p:spPr>
          <a:xfrm rot="915156">
            <a:off x="436106" y="9169683"/>
            <a:ext cx="661159" cy="748992"/>
          </a:xfrm>
          <a:custGeom>
            <a:avLst/>
            <a:gdLst/>
            <a:ahLst/>
            <a:cxnLst/>
            <a:rect l="l" t="t" r="r" b="b"/>
            <a:pathLst>
              <a:path w="661159" h="748992" extrusionOk="0">
                <a:moveTo>
                  <a:pt x="0" y="0"/>
                </a:moveTo>
                <a:lnTo>
                  <a:pt x="661159" y="0"/>
                </a:lnTo>
                <a:lnTo>
                  <a:pt x="661159" y="748992"/>
                </a:lnTo>
                <a:lnTo>
                  <a:pt x="0" y="748992"/>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42" name="Google Shape;2142;p62"/>
          <p:cNvSpPr txBox="1"/>
          <p:nvPr/>
        </p:nvSpPr>
        <p:spPr>
          <a:xfrm rot="153766">
            <a:off x="1181854" y="8960751"/>
            <a:ext cx="224489" cy="725392"/>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4"/>
              </a:lnSpc>
              <a:spcBef>
                <a:spcPts val="0"/>
              </a:spcBef>
              <a:spcAft>
                <a:spcPts val="0"/>
              </a:spcAft>
              <a:buClr>
                <a:srgbClr val="000000"/>
              </a:buClr>
              <a:buSzTx/>
              <a:buFont typeface="Arial"/>
              <a:buNone/>
              <a:tabLst/>
              <a:defRPr/>
            </a:pPr>
            <a:r>
              <a:rPr kumimoji="0" lang="en-US" sz="5097" b="0" i="0" u="none" strike="noStrike" kern="0" cap="none" spc="0" normalizeH="0" baseline="0" noProof="0">
                <a:ln>
                  <a:noFill/>
                </a:ln>
                <a:solidFill>
                  <a:srgbClr val="D4C394"/>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43" name="Google Shape;2143;p62"/>
          <p:cNvSpPr txBox="1"/>
          <p:nvPr/>
        </p:nvSpPr>
        <p:spPr>
          <a:xfrm rot="153766">
            <a:off x="1019100" y="9043429"/>
            <a:ext cx="224489" cy="41564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8"/>
              </a:lnSpc>
              <a:spcBef>
                <a:spcPts val="0"/>
              </a:spcBef>
              <a:spcAft>
                <a:spcPts val="0"/>
              </a:spcAft>
              <a:buClr>
                <a:srgbClr val="000000"/>
              </a:buClr>
              <a:buSzTx/>
              <a:buFont typeface="Arial"/>
              <a:buNone/>
              <a:tabLst/>
              <a:defRPr/>
            </a:pPr>
            <a:r>
              <a:rPr kumimoji="0" lang="en-US" sz="2897" b="0" i="0" u="none" strike="noStrike" kern="0" cap="none" spc="0" normalizeH="0" baseline="0" noProof="0">
                <a:ln>
                  <a:noFill/>
                </a:ln>
                <a:solidFill>
                  <a:srgbClr val="D4C394"/>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44" name="Google Shape;2144;p62"/>
          <p:cNvSpPr txBox="1"/>
          <p:nvPr/>
        </p:nvSpPr>
        <p:spPr>
          <a:xfrm rot="153766">
            <a:off x="1188183" y="8941843"/>
            <a:ext cx="224489" cy="480409"/>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7"/>
              </a:lnSpc>
              <a:spcBef>
                <a:spcPts val="0"/>
              </a:spcBef>
              <a:spcAft>
                <a:spcPts val="0"/>
              </a:spcAft>
              <a:buClr>
                <a:srgbClr val="000000"/>
              </a:buClr>
              <a:buSzTx/>
              <a:buFont typeface="Arial"/>
              <a:buNone/>
              <a:tabLst/>
              <a:defRPr/>
            </a:pPr>
            <a:r>
              <a:rPr kumimoji="0" lang="en-US" sz="3397" b="0" i="0" u="none" strike="noStrike" kern="0" cap="none" spc="0" normalizeH="0" baseline="0" noProof="0">
                <a:ln>
                  <a:noFill/>
                </a:ln>
                <a:solidFill>
                  <a:srgbClr val="D4C394"/>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682241"/>
        </a:solidFill>
        <a:effectLst/>
      </p:bgPr>
    </p:bg>
    <p:spTree>
      <p:nvGrpSpPr>
        <p:cNvPr id="1" name="Shape 2152"/>
        <p:cNvGrpSpPr/>
        <p:nvPr/>
      </p:nvGrpSpPr>
      <p:grpSpPr>
        <a:xfrm>
          <a:off x="0" y="0"/>
          <a:ext cx="0" cy="0"/>
          <a:chOff x="0" y="0"/>
          <a:chExt cx="0" cy="0"/>
        </a:xfrm>
      </p:grpSpPr>
      <p:sp>
        <p:nvSpPr>
          <p:cNvPr id="2153" name="Google Shape;2153;p63"/>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54" name="Google Shape;2154;p63"/>
          <p:cNvSpPr txBox="1"/>
          <p:nvPr/>
        </p:nvSpPr>
        <p:spPr>
          <a:xfrm>
            <a:off x="4632377" y="1076325"/>
            <a:ext cx="8677234" cy="1420717"/>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4"/>
              </a:lnSpc>
              <a:spcBef>
                <a:spcPts val="0"/>
              </a:spcBef>
              <a:spcAft>
                <a:spcPts val="0"/>
              </a:spcAft>
              <a:buClr>
                <a:srgbClr val="000000"/>
              </a:buClr>
              <a:buSzTx/>
              <a:buFont typeface="Arial"/>
              <a:buNone/>
              <a:tabLst/>
              <a:defRPr/>
            </a:pPr>
            <a:r>
              <a:rPr kumimoji="0" lang="en-US" sz="5097" b="0" i="0" u="none" strike="noStrike" kern="0" cap="none" spc="0" normalizeH="0" baseline="0" noProof="0">
                <a:ln>
                  <a:noFill/>
                </a:ln>
                <a:solidFill>
                  <a:srgbClr val="D4C394"/>
                </a:solidFill>
                <a:effectLst/>
                <a:uLnTx/>
                <a:uFillTx/>
                <a:latin typeface="Work Sans"/>
                <a:ea typeface="Work Sans"/>
                <a:cs typeface="Work Sans"/>
                <a:sym typeface="Work Sans"/>
              </a:rPr>
              <a:t>Har du gjort något du </a:t>
            </a:r>
            <a:r>
              <a:rPr kumimoji="0" lang="en-US" sz="5097" b="1" i="0" u="none" strike="noStrike" kern="0" cap="none" spc="0" normalizeH="0" baseline="0" noProof="0">
                <a:ln>
                  <a:noFill/>
                </a:ln>
                <a:solidFill>
                  <a:srgbClr val="D4C394"/>
                </a:solidFill>
                <a:effectLst/>
                <a:uLnTx/>
                <a:uFillTx/>
                <a:latin typeface="Work Sans"/>
                <a:ea typeface="Work Sans"/>
                <a:cs typeface="Work Sans"/>
                <a:sym typeface="Work Sans"/>
              </a:rPr>
              <a:t>tror</a:t>
            </a:r>
            <a:r>
              <a:rPr kumimoji="0" lang="en-US" sz="5097" b="0" i="0" u="none" strike="noStrike" kern="0" cap="none" spc="0" normalizeH="0" baseline="0" noProof="0">
                <a:ln>
                  <a:noFill/>
                </a:ln>
                <a:solidFill>
                  <a:srgbClr val="D4C394"/>
                </a:solidFill>
                <a:effectLst/>
                <a:uLnTx/>
                <a:uFillTx/>
                <a:latin typeface="Work Sans"/>
                <a:ea typeface="Work Sans"/>
                <a:cs typeface="Work Sans"/>
                <a:sym typeface="Work Sans"/>
              </a:rPr>
              <a:t> är osäkert?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55" name="Google Shape;2155;p63"/>
          <p:cNvSpPr txBox="1"/>
          <p:nvPr/>
        </p:nvSpPr>
        <p:spPr>
          <a:xfrm>
            <a:off x="4262876" y="3530800"/>
            <a:ext cx="3873092" cy="47625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19"/>
              </a:lnSpc>
              <a:spcBef>
                <a:spcPts val="0"/>
              </a:spcBef>
              <a:spcAft>
                <a:spcPts val="0"/>
              </a:spcAft>
              <a:buClr>
                <a:srgbClr val="000000"/>
              </a:buClr>
              <a:buSzTx/>
              <a:buFont typeface="Arial"/>
              <a:buNone/>
              <a:tabLst/>
              <a:defRPr/>
            </a:pP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Byt </a:t>
            </a:r>
            <a:r>
              <a:rPr kumimoji="0" lang="en-US" sz="3082" b="1" i="0" u="none" strike="noStrike" kern="0" cap="none" spc="0" normalizeH="0" baseline="0" noProof="0">
                <a:ln>
                  <a:noFill/>
                </a:ln>
                <a:solidFill>
                  <a:srgbClr val="67B9E8"/>
                </a:solidFill>
                <a:effectLst/>
                <a:uLnTx/>
                <a:uFillTx/>
                <a:latin typeface="Work Sans"/>
                <a:ea typeface="Work Sans"/>
                <a:cs typeface="Work Sans"/>
                <a:sym typeface="Work Sans"/>
              </a:rPr>
              <a:t>lösenord</a:t>
            </a: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 direkt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56" name="Google Shape;2156;p63"/>
          <p:cNvSpPr/>
          <p:nvPr/>
        </p:nvSpPr>
        <p:spPr>
          <a:xfrm rot="-286938">
            <a:off x="2981726" y="2987433"/>
            <a:ext cx="1321227" cy="1350516"/>
          </a:xfrm>
          <a:custGeom>
            <a:avLst/>
            <a:gdLst/>
            <a:ahLst/>
            <a:cxnLst/>
            <a:rect l="l" t="t" r="r" b="b"/>
            <a:pathLst>
              <a:path w="1321227" h="1350516" extrusionOk="0">
                <a:moveTo>
                  <a:pt x="0" y="0"/>
                </a:moveTo>
                <a:lnTo>
                  <a:pt x="1321227" y="0"/>
                </a:lnTo>
                <a:lnTo>
                  <a:pt x="1321227" y="1350516"/>
                </a:lnTo>
                <a:lnTo>
                  <a:pt x="0" y="1350516"/>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57" name="Google Shape;2157;p63"/>
          <p:cNvSpPr txBox="1"/>
          <p:nvPr/>
        </p:nvSpPr>
        <p:spPr>
          <a:xfrm>
            <a:off x="4262876" y="5533744"/>
            <a:ext cx="2704771" cy="47625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19"/>
              </a:lnSpc>
              <a:spcBef>
                <a:spcPts val="0"/>
              </a:spcBef>
              <a:spcAft>
                <a:spcPts val="0"/>
              </a:spcAft>
              <a:buClr>
                <a:srgbClr val="000000"/>
              </a:buClr>
              <a:buSzTx/>
              <a:buFont typeface="Arial"/>
              <a:buNone/>
              <a:tabLst/>
              <a:defRPr/>
            </a:pP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Aktivera </a:t>
            </a:r>
            <a:r>
              <a:rPr kumimoji="0" lang="en-US" sz="3082" b="1" i="0" u="none" strike="noStrike" kern="0" cap="none" spc="0" normalizeH="0" baseline="0" noProof="0">
                <a:ln>
                  <a:noFill/>
                </a:ln>
                <a:solidFill>
                  <a:srgbClr val="67B9E8"/>
                </a:solidFill>
                <a:effectLst/>
                <a:uLnTx/>
                <a:uFillTx/>
                <a:latin typeface="Work Sans"/>
                <a:ea typeface="Work Sans"/>
                <a:cs typeface="Work Sans"/>
                <a:sym typeface="Work Sans"/>
              </a:rPr>
              <a:t>MFA</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58" name="Google Shape;2158;p63"/>
          <p:cNvSpPr/>
          <p:nvPr/>
        </p:nvSpPr>
        <p:spPr>
          <a:xfrm rot="-355443">
            <a:off x="3090879" y="5102640"/>
            <a:ext cx="1102922" cy="1395606"/>
          </a:xfrm>
          <a:custGeom>
            <a:avLst/>
            <a:gdLst/>
            <a:ahLst/>
            <a:cxnLst/>
            <a:rect l="l" t="t" r="r" b="b"/>
            <a:pathLst>
              <a:path w="1102922" h="1395606" extrusionOk="0">
                <a:moveTo>
                  <a:pt x="0" y="0"/>
                </a:moveTo>
                <a:lnTo>
                  <a:pt x="1102922" y="0"/>
                </a:lnTo>
                <a:lnTo>
                  <a:pt x="1102922" y="1395606"/>
                </a:lnTo>
                <a:lnTo>
                  <a:pt x="0" y="1395606"/>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159" name="Google Shape;2159;p63"/>
          <p:cNvGrpSpPr/>
          <p:nvPr/>
        </p:nvGrpSpPr>
        <p:grpSpPr>
          <a:xfrm rot="1927002">
            <a:off x="-5568522" y="7709732"/>
            <a:ext cx="12473576" cy="5504897"/>
            <a:chOff x="0" y="-19050"/>
            <a:chExt cx="3285222" cy="1449849"/>
          </a:xfrm>
        </p:grpSpPr>
        <p:sp>
          <p:nvSpPr>
            <p:cNvPr id="2160" name="Google Shape;2160;p63"/>
            <p:cNvSpPr/>
            <p:nvPr/>
          </p:nvSpPr>
          <p:spPr>
            <a:xfrm>
              <a:off x="0" y="0"/>
              <a:ext cx="3285222" cy="1430799"/>
            </a:xfrm>
            <a:custGeom>
              <a:avLst/>
              <a:gdLst/>
              <a:ahLst/>
              <a:cxnLst/>
              <a:rect l="l" t="t" r="r" b="b"/>
              <a:pathLst>
                <a:path w="3285222" h="1430799" extrusionOk="0">
                  <a:moveTo>
                    <a:pt x="0" y="0"/>
                  </a:moveTo>
                  <a:lnTo>
                    <a:pt x="3285222" y="0"/>
                  </a:lnTo>
                  <a:lnTo>
                    <a:pt x="3285222" y="1430799"/>
                  </a:lnTo>
                  <a:lnTo>
                    <a:pt x="0" y="1430799"/>
                  </a:lnTo>
                  <a:close/>
                </a:path>
              </a:pathLst>
            </a:custGeom>
            <a:solidFill>
              <a:srgbClr val="7B284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61" name="Google Shape;2161;p63"/>
            <p:cNvSpPr txBox="1"/>
            <p:nvPr/>
          </p:nvSpPr>
          <p:spPr>
            <a:xfrm>
              <a:off x="0" y="-19050"/>
              <a:ext cx="3285222" cy="1449849"/>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216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2162" name="Google Shape;2162;p63"/>
          <p:cNvGrpSpPr/>
          <p:nvPr/>
        </p:nvGrpSpPr>
        <p:grpSpPr>
          <a:xfrm rot="-978065">
            <a:off x="-3883454" y="-3860865"/>
            <a:ext cx="12473576" cy="5271332"/>
            <a:chOff x="0" y="-19050"/>
            <a:chExt cx="3285222" cy="1388334"/>
          </a:xfrm>
        </p:grpSpPr>
        <p:sp>
          <p:nvSpPr>
            <p:cNvPr id="2163" name="Google Shape;2163;p63"/>
            <p:cNvSpPr/>
            <p:nvPr/>
          </p:nvSpPr>
          <p:spPr>
            <a:xfrm>
              <a:off x="0" y="0"/>
              <a:ext cx="3285222" cy="1369284"/>
            </a:xfrm>
            <a:custGeom>
              <a:avLst/>
              <a:gdLst/>
              <a:ahLst/>
              <a:cxnLst/>
              <a:rect l="l" t="t" r="r" b="b"/>
              <a:pathLst>
                <a:path w="3285222" h="1369284" extrusionOk="0">
                  <a:moveTo>
                    <a:pt x="0" y="0"/>
                  </a:moveTo>
                  <a:lnTo>
                    <a:pt x="3285222" y="0"/>
                  </a:lnTo>
                  <a:lnTo>
                    <a:pt x="3285222" y="1369284"/>
                  </a:lnTo>
                  <a:lnTo>
                    <a:pt x="0" y="1369284"/>
                  </a:lnTo>
                  <a:close/>
                </a:path>
              </a:pathLst>
            </a:custGeom>
            <a:solidFill>
              <a:srgbClr val="7B284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64" name="Google Shape;2164;p63"/>
            <p:cNvSpPr txBox="1"/>
            <p:nvPr/>
          </p:nvSpPr>
          <p:spPr>
            <a:xfrm>
              <a:off x="0" y="-19050"/>
              <a:ext cx="3285222" cy="1388334"/>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216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165" name="Google Shape;2165;p63"/>
          <p:cNvSpPr/>
          <p:nvPr/>
        </p:nvSpPr>
        <p:spPr>
          <a:xfrm>
            <a:off x="14689477" y="9666253"/>
            <a:ext cx="2163721" cy="154467"/>
          </a:xfrm>
          <a:custGeom>
            <a:avLst/>
            <a:gdLst/>
            <a:ahLst/>
            <a:cxnLst/>
            <a:rect l="l" t="t" r="r" b="b"/>
            <a:pathLst>
              <a:path w="2163721" h="154467" extrusionOk="0">
                <a:moveTo>
                  <a:pt x="0" y="0"/>
                </a:moveTo>
                <a:lnTo>
                  <a:pt x="2163722" y="0"/>
                </a:lnTo>
                <a:lnTo>
                  <a:pt x="2163722" y="154467"/>
                </a:lnTo>
                <a:lnTo>
                  <a:pt x="0" y="154467"/>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66" name="Google Shape;2166;p63"/>
          <p:cNvSpPr txBox="1"/>
          <p:nvPr/>
        </p:nvSpPr>
        <p:spPr>
          <a:xfrm>
            <a:off x="13945040" y="9248775"/>
            <a:ext cx="3436080" cy="371475"/>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D4C394"/>
                </a:solidFill>
                <a:effectLst/>
                <a:uLnTx/>
                <a:uFillTx/>
                <a:latin typeface="Work Sans"/>
                <a:ea typeface="Work Sans"/>
                <a:cs typeface="Work Sans"/>
                <a:sym typeface="Work Sans"/>
              </a:rPr>
              <a:t>Har du blivit drabbad?</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67" name="Google Shape;2167;p63"/>
          <p:cNvSpPr/>
          <p:nvPr/>
        </p:nvSpPr>
        <p:spPr>
          <a:xfrm rot="915156">
            <a:off x="436106" y="9169683"/>
            <a:ext cx="661159" cy="748992"/>
          </a:xfrm>
          <a:custGeom>
            <a:avLst/>
            <a:gdLst/>
            <a:ahLst/>
            <a:cxnLst/>
            <a:rect l="l" t="t" r="r" b="b"/>
            <a:pathLst>
              <a:path w="661159" h="748992" extrusionOk="0">
                <a:moveTo>
                  <a:pt x="0" y="0"/>
                </a:moveTo>
                <a:lnTo>
                  <a:pt x="661159" y="0"/>
                </a:lnTo>
                <a:lnTo>
                  <a:pt x="661159" y="748992"/>
                </a:lnTo>
                <a:lnTo>
                  <a:pt x="0" y="748992"/>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68" name="Google Shape;2168;p63"/>
          <p:cNvSpPr txBox="1"/>
          <p:nvPr/>
        </p:nvSpPr>
        <p:spPr>
          <a:xfrm rot="153766">
            <a:off x="1181854" y="8960751"/>
            <a:ext cx="224489" cy="725392"/>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4"/>
              </a:lnSpc>
              <a:spcBef>
                <a:spcPts val="0"/>
              </a:spcBef>
              <a:spcAft>
                <a:spcPts val="0"/>
              </a:spcAft>
              <a:buClr>
                <a:srgbClr val="000000"/>
              </a:buClr>
              <a:buSzTx/>
              <a:buFont typeface="Arial"/>
              <a:buNone/>
              <a:tabLst/>
              <a:defRPr/>
            </a:pPr>
            <a:r>
              <a:rPr kumimoji="0" lang="en-US" sz="5097" b="0" i="0" u="none" strike="noStrike" kern="0" cap="none" spc="0" normalizeH="0" baseline="0" noProof="0">
                <a:ln>
                  <a:noFill/>
                </a:ln>
                <a:solidFill>
                  <a:srgbClr val="D4C394"/>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69" name="Google Shape;2169;p63"/>
          <p:cNvSpPr txBox="1"/>
          <p:nvPr/>
        </p:nvSpPr>
        <p:spPr>
          <a:xfrm rot="153766">
            <a:off x="1019100" y="9043429"/>
            <a:ext cx="224489" cy="41564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8"/>
              </a:lnSpc>
              <a:spcBef>
                <a:spcPts val="0"/>
              </a:spcBef>
              <a:spcAft>
                <a:spcPts val="0"/>
              </a:spcAft>
              <a:buClr>
                <a:srgbClr val="000000"/>
              </a:buClr>
              <a:buSzTx/>
              <a:buFont typeface="Arial"/>
              <a:buNone/>
              <a:tabLst/>
              <a:defRPr/>
            </a:pPr>
            <a:r>
              <a:rPr kumimoji="0" lang="en-US" sz="2897" b="0" i="0" u="none" strike="noStrike" kern="0" cap="none" spc="0" normalizeH="0" baseline="0" noProof="0">
                <a:ln>
                  <a:noFill/>
                </a:ln>
                <a:solidFill>
                  <a:srgbClr val="D4C394"/>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70" name="Google Shape;2170;p63"/>
          <p:cNvSpPr txBox="1"/>
          <p:nvPr/>
        </p:nvSpPr>
        <p:spPr>
          <a:xfrm rot="153766">
            <a:off x="1188183" y="8941843"/>
            <a:ext cx="224489" cy="480409"/>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7"/>
              </a:lnSpc>
              <a:spcBef>
                <a:spcPts val="0"/>
              </a:spcBef>
              <a:spcAft>
                <a:spcPts val="0"/>
              </a:spcAft>
              <a:buClr>
                <a:srgbClr val="000000"/>
              </a:buClr>
              <a:buSzTx/>
              <a:buFont typeface="Arial"/>
              <a:buNone/>
              <a:tabLst/>
              <a:defRPr/>
            </a:pPr>
            <a:r>
              <a:rPr kumimoji="0" lang="en-US" sz="3397" b="0" i="0" u="none" strike="noStrike" kern="0" cap="none" spc="0" normalizeH="0" baseline="0" noProof="0">
                <a:ln>
                  <a:noFill/>
                </a:ln>
                <a:solidFill>
                  <a:srgbClr val="D4C394"/>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682241"/>
        </a:solidFill>
        <a:effectLst/>
      </p:bgPr>
    </p:bg>
    <p:spTree>
      <p:nvGrpSpPr>
        <p:cNvPr id="1" name="Shape 2178"/>
        <p:cNvGrpSpPr/>
        <p:nvPr/>
      </p:nvGrpSpPr>
      <p:grpSpPr>
        <a:xfrm>
          <a:off x="0" y="0"/>
          <a:ext cx="0" cy="0"/>
          <a:chOff x="0" y="0"/>
          <a:chExt cx="0" cy="0"/>
        </a:xfrm>
      </p:grpSpPr>
      <p:sp>
        <p:nvSpPr>
          <p:cNvPr id="2179" name="Google Shape;2179;p64"/>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80" name="Google Shape;2180;p64"/>
          <p:cNvSpPr txBox="1"/>
          <p:nvPr/>
        </p:nvSpPr>
        <p:spPr>
          <a:xfrm>
            <a:off x="4632377" y="1076325"/>
            <a:ext cx="8677234" cy="1420717"/>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4"/>
              </a:lnSpc>
              <a:spcBef>
                <a:spcPts val="0"/>
              </a:spcBef>
              <a:spcAft>
                <a:spcPts val="0"/>
              </a:spcAft>
              <a:buClr>
                <a:srgbClr val="000000"/>
              </a:buClr>
              <a:buSzTx/>
              <a:buFont typeface="Arial"/>
              <a:buNone/>
              <a:tabLst/>
              <a:defRPr/>
            </a:pPr>
            <a:r>
              <a:rPr kumimoji="0" lang="en-US" sz="5097" b="0" i="0" u="none" strike="noStrike" kern="0" cap="none" spc="0" normalizeH="0" baseline="0" noProof="0">
                <a:ln>
                  <a:noFill/>
                </a:ln>
                <a:solidFill>
                  <a:srgbClr val="D4C394"/>
                </a:solidFill>
                <a:effectLst/>
                <a:uLnTx/>
                <a:uFillTx/>
                <a:latin typeface="Work Sans"/>
                <a:ea typeface="Work Sans"/>
                <a:cs typeface="Work Sans"/>
                <a:sym typeface="Work Sans"/>
              </a:rPr>
              <a:t>Har du gjort något du </a:t>
            </a:r>
            <a:r>
              <a:rPr kumimoji="0" lang="en-US" sz="5097" b="1" i="0" u="none" strike="noStrike" kern="0" cap="none" spc="0" normalizeH="0" baseline="0" noProof="0">
                <a:ln>
                  <a:noFill/>
                </a:ln>
                <a:solidFill>
                  <a:srgbClr val="D4C394"/>
                </a:solidFill>
                <a:effectLst/>
                <a:uLnTx/>
                <a:uFillTx/>
                <a:latin typeface="Work Sans"/>
                <a:ea typeface="Work Sans"/>
                <a:cs typeface="Work Sans"/>
                <a:sym typeface="Work Sans"/>
              </a:rPr>
              <a:t>tror</a:t>
            </a:r>
            <a:r>
              <a:rPr kumimoji="0" lang="en-US" sz="5097" b="0" i="0" u="none" strike="noStrike" kern="0" cap="none" spc="0" normalizeH="0" baseline="0" noProof="0">
                <a:ln>
                  <a:noFill/>
                </a:ln>
                <a:solidFill>
                  <a:srgbClr val="D4C394"/>
                </a:solidFill>
                <a:effectLst/>
                <a:uLnTx/>
                <a:uFillTx/>
                <a:latin typeface="Work Sans"/>
                <a:ea typeface="Work Sans"/>
                <a:cs typeface="Work Sans"/>
                <a:sym typeface="Work Sans"/>
              </a:rPr>
              <a:t> är osäkert?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81" name="Google Shape;2181;p64"/>
          <p:cNvSpPr txBox="1"/>
          <p:nvPr/>
        </p:nvSpPr>
        <p:spPr>
          <a:xfrm>
            <a:off x="4262876" y="3530800"/>
            <a:ext cx="3873092" cy="47625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19"/>
              </a:lnSpc>
              <a:spcBef>
                <a:spcPts val="0"/>
              </a:spcBef>
              <a:spcAft>
                <a:spcPts val="0"/>
              </a:spcAft>
              <a:buClr>
                <a:srgbClr val="000000"/>
              </a:buClr>
              <a:buSzTx/>
              <a:buFont typeface="Arial"/>
              <a:buNone/>
              <a:tabLst/>
              <a:defRPr/>
            </a:pP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Byt </a:t>
            </a:r>
            <a:r>
              <a:rPr kumimoji="0" lang="en-US" sz="3082" b="1" i="0" u="none" strike="noStrike" kern="0" cap="none" spc="0" normalizeH="0" baseline="0" noProof="0">
                <a:ln>
                  <a:noFill/>
                </a:ln>
                <a:solidFill>
                  <a:srgbClr val="67B9E8"/>
                </a:solidFill>
                <a:effectLst/>
                <a:uLnTx/>
                <a:uFillTx/>
                <a:latin typeface="Work Sans"/>
                <a:ea typeface="Work Sans"/>
                <a:cs typeface="Work Sans"/>
                <a:sym typeface="Work Sans"/>
              </a:rPr>
              <a:t>lösenord</a:t>
            </a: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 direkt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82" name="Google Shape;2182;p64"/>
          <p:cNvSpPr/>
          <p:nvPr/>
        </p:nvSpPr>
        <p:spPr>
          <a:xfrm rot="-286938">
            <a:off x="2981726" y="2987433"/>
            <a:ext cx="1321227" cy="1350516"/>
          </a:xfrm>
          <a:custGeom>
            <a:avLst/>
            <a:gdLst/>
            <a:ahLst/>
            <a:cxnLst/>
            <a:rect l="l" t="t" r="r" b="b"/>
            <a:pathLst>
              <a:path w="1321227" h="1350516" extrusionOk="0">
                <a:moveTo>
                  <a:pt x="0" y="0"/>
                </a:moveTo>
                <a:lnTo>
                  <a:pt x="1321227" y="0"/>
                </a:lnTo>
                <a:lnTo>
                  <a:pt x="1321227" y="1350516"/>
                </a:lnTo>
                <a:lnTo>
                  <a:pt x="0" y="1350516"/>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83" name="Google Shape;2183;p64"/>
          <p:cNvSpPr txBox="1"/>
          <p:nvPr/>
        </p:nvSpPr>
        <p:spPr>
          <a:xfrm>
            <a:off x="4262876" y="5533744"/>
            <a:ext cx="2704771" cy="47625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19"/>
              </a:lnSpc>
              <a:spcBef>
                <a:spcPts val="0"/>
              </a:spcBef>
              <a:spcAft>
                <a:spcPts val="0"/>
              </a:spcAft>
              <a:buClr>
                <a:srgbClr val="000000"/>
              </a:buClr>
              <a:buSzTx/>
              <a:buFont typeface="Arial"/>
              <a:buNone/>
              <a:tabLst/>
              <a:defRPr/>
            </a:pP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Aktivera </a:t>
            </a:r>
            <a:r>
              <a:rPr kumimoji="0" lang="en-US" sz="3082" b="1" i="0" u="none" strike="noStrike" kern="0" cap="none" spc="0" normalizeH="0" baseline="0" noProof="0">
                <a:ln>
                  <a:noFill/>
                </a:ln>
                <a:solidFill>
                  <a:srgbClr val="67B9E8"/>
                </a:solidFill>
                <a:effectLst/>
                <a:uLnTx/>
                <a:uFillTx/>
                <a:latin typeface="Work Sans"/>
                <a:ea typeface="Work Sans"/>
                <a:cs typeface="Work Sans"/>
                <a:sym typeface="Work Sans"/>
              </a:rPr>
              <a:t>MFA</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84" name="Google Shape;2184;p64"/>
          <p:cNvSpPr/>
          <p:nvPr/>
        </p:nvSpPr>
        <p:spPr>
          <a:xfrm rot="-355443">
            <a:off x="3090879" y="5102640"/>
            <a:ext cx="1102922" cy="1395606"/>
          </a:xfrm>
          <a:custGeom>
            <a:avLst/>
            <a:gdLst/>
            <a:ahLst/>
            <a:cxnLst/>
            <a:rect l="l" t="t" r="r" b="b"/>
            <a:pathLst>
              <a:path w="1102922" h="1395606" extrusionOk="0">
                <a:moveTo>
                  <a:pt x="0" y="0"/>
                </a:moveTo>
                <a:lnTo>
                  <a:pt x="1102922" y="0"/>
                </a:lnTo>
                <a:lnTo>
                  <a:pt x="1102922" y="1395606"/>
                </a:lnTo>
                <a:lnTo>
                  <a:pt x="0" y="1395606"/>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85" name="Google Shape;2185;p64"/>
          <p:cNvSpPr txBox="1"/>
          <p:nvPr/>
        </p:nvSpPr>
        <p:spPr>
          <a:xfrm>
            <a:off x="4262876" y="7317913"/>
            <a:ext cx="2704771" cy="942975"/>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19"/>
              </a:lnSpc>
              <a:spcBef>
                <a:spcPts val="0"/>
              </a:spcBef>
              <a:spcAft>
                <a:spcPts val="0"/>
              </a:spcAft>
              <a:buClr>
                <a:srgbClr val="000000"/>
              </a:buClr>
              <a:buSzTx/>
              <a:buFont typeface="Arial"/>
              <a:buNone/>
              <a:tabLst/>
              <a:defRPr/>
            </a:pP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Kör </a:t>
            </a:r>
            <a:r>
              <a:rPr kumimoji="0" lang="en-US" sz="3082" b="1" i="0" u="none" strike="noStrike" kern="0" cap="none" spc="0" normalizeH="0" baseline="0" noProof="0">
                <a:ln>
                  <a:noFill/>
                </a:ln>
                <a:solidFill>
                  <a:srgbClr val="67B9E8"/>
                </a:solidFill>
                <a:effectLst/>
                <a:uLnTx/>
                <a:uFillTx/>
                <a:latin typeface="Work Sans"/>
                <a:ea typeface="Work Sans"/>
                <a:cs typeface="Work Sans"/>
                <a:sym typeface="Work Sans"/>
              </a:rPr>
              <a:t>antivirus</a:t>
            </a: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 &amp; uppdatera</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186" name="Google Shape;2186;p64"/>
          <p:cNvGrpSpPr/>
          <p:nvPr/>
        </p:nvGrpSpPr>
        <p:grpSpPr>
          <a:xfrm rot="1927002">
            <a:off x="-5568522" y="7709732"/>
            <a:ext cx="12473576" cy="5504897"/>
            <a:chOff x="0" y="-19050"/>
            <a:chExt cx="3285222" cy="1449849"/>
          </a:xfrm>
        </p:grpSpPr>
        <p:sp>
          <p:nvSpPr>
            <p:cNvPr id="2187" name="Google Shape;2187;p64"/>
            <p:cNvSpPr/>
            <p:nvPr/>
          </p:nvSpPr>
          <p:spPr>
            <a:xfrm>
              <a:off x="0" y="0"/>
              <a:ext cx="3285222" cy="1430799"/>
            </a:xfrm>
            <a:custGeom>
              <a:avLst/>
              <a:gdLst/>
              <a:ahLst/>
              <a:cxnLst/>
              <a:rect l="l" t="t" r="r" b="b"/>
              <a:pathLst>
                <a:path w="3285222" h="1430799" extrusionOk="0">
                  <a:moveTo>
                    <a:pt x="0" y="0"/>
                  </a:moveTo>
                  <a:lnTo>
                    <a:pt x="3285222" y="0"/>
                  </a:lnTo>
                  <a:lnTo>
                    <a:pt x="3285222" y="1430799"/>
                  </a:lnTo>
                  <a:lnTo>
                    <a:pt x="0" y="1430799"/>
                  </a:lnTo>
                  <a:close/>
                </a:path>
              </a:pathLst>
            </a:custGeom>
            <a:solidFill>
              <a:srgbClr val="7B284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88" name="Google Shape;2188;p64"/>
            <p:cNvSpPr txBox="1"/>
            <p:nvPr/>
          </p:nvSpPr>
          <p:spPr>
            <a:xfrm>
              <a:off x="0" y="-19050"/>
              <a:ext cx="3285222" cy="1449849"/>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216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189" name="Google Shape;2189;p64"/>
          <p:cNvSpPr/>
          <p:nvPr/>
        </p:nvSpPr>
        <p:spPr>
          <a:xfrm rot="-287173">
            <a:off x="2912544" y="7207572"/>
            <a:ext cx="1050115" cy="1388485"/>
          </a:xfrm>
          <a:custGeom>
            <a:avLst/>
            <a:gdLst/>
            <a:ahLst/>
            <a:cxnLst/>
            <a:rect l="l" t="t" r="r" b="b"/>
            <a:pathLst>
              <a:path w="1050115" h="1388485" extrusionOk="0">
                <a:moveTo>
                  <a:pt x="0" y="0"/>
                </a:moveTo>
                <a:lnTo>
                  <a:pt x="1050115" y="0"/>
                </a:lnTo>
                <a:lnTo>
                  <a:pt x="1050115" y="1388485"/>
                </a:lnTo>
                <a:lnTo>
                  <a:pt x="0" y="1388485"/>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90" name="Google Shape;2190;p64"/>
          <p:cNvSpPr/>
          <p:nvPr/>
        </p:nvSpPr>
        <p:spPr>
          <a:xfrm rot="864689">
            <a:off x="3450174" y="6846448"/>
            <a:ext cx="872067" cy="961981"/>
          </a:xfrm>
          <a:custGeom>
            <a:avLst/>
            <a:gdLst/>
            <a:ahLst/>
            <a:cxnLst/>
            <a:rect l="l" t="t" r="r" b="b"/>
            <a:pathLst>
              <a:path w="872067" h="961981" extrusionOk="0">
                <a:moveTo>
                  <a:pt x="0" y="0"/>
                </a:moveTo>
                <a:lnTo>
                  <a:pt x="872067" y="0"/>
                </a:lnTo>
                <a:lnTo>
                  <a:pt x="872067" y="961980"/>
                </a:lnTo>
                <a:lnTo>
                  <a:pt x="0" y="961980"/>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191" name="Google Shape;2191;p64"/>
          <p:cNvGrpSpPr/>
          <p:nvPr/>
        </p:nvGrpSpPr>
        <p:grpSpPr>
          <a:xfrm rot="-978065">
            <a:off x="-3883454" y="-3860865"/>
            <a:ext cx="12473576" cy="5271332"/>
            <a:chOff x="0" y="-19050"/>
            <a:chExt cx="3285222" cy="1388334"/>
          </a:xfrm>
        </p:grpSpPr>
        <p:sp>
          <p:nvSpPr>
            <p:cNvPr id="2192" name="Google Shape;2192;p64"/>
            <p:cNvSpPr/>
            <p:nvPr/>
          </p:nvSpPr>
          <p:spPr>
            <a:xfrm>
              <a:off x="0" y="0"/>
              <a:ext cx="3285222" cy="1369284"/>
            </a:xfrm>
            <a:custGeom>
              <a:avLst/>
              <a:gdLst/>
              <a:ahLst/>
              <a:cxnLst/>
              <a:rect l="l" t="t" r="r" b="b"/>
              <a:pathLst>
                <a:path w="3285222" h="1369284" extrusionOk="0">
                  <a:moveTo>
                    <a:pt x="0" y="0"/>
                  </a:moveTo>
                  <a:lnTo>
                    <a:pt x="3285222" y="0"/>
                  </a:lnTo>
                  <a:lnTo>
                    <a:pt x="3285222" y="1369284"/>
                  </a:lnTo>
                  <a:lnTo>
                    <a:pt x="0" y="1369284"/>
                  </a:lnTo>
                  <a:close/>
                </a:path>
              </a:pathLst>
            </a:custGeom>
            <a:solidFill>
              <a:srgbClr val="7B284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93" name="Google Shape;2193;p64"/>
            <p:cNvSpPr txBox="1"/>
            <p:nvPr/>
          </p:nvSpPr>
          <p:spPr>
            <a:xfrm>
              <a:off x="0" y="-19050"/>
              <a:ext cx="3285222" cy="1388334"/>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216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194" name="Google Shape;2194;p64"/>
          <p:cNvSpPr/>
          <p:nvPr/>
        </p:nvSpPr>
        <p:spPr>
          <a:xfrm>
            <a:off x="14689477" y="9666253"/>
            <a:ext cx="2163721" cy="154467"/>
          </a:xfrm>
          <a:custGeom>
            <a:avLst/>
            <a:gdLst/>
            <a:ahLst/>
            <a:cxnLst/>
            <a:rect l="l" t="t" r="r" b="b"/>
            <a:pathLst>
              <a:path w="2163721" h="154467" extrusionOk="0">
                <a:moveTo>
                  <a:pt x="0" y="0"/>
                </a:moveTo>
                <a:lnTo>
                  <a:pt x="2163722" y="0"/>
                </a:lnTo>
                <a:lnTo>
                  <a:pt x="2163722" y="154467"/>
                </a:lnTo>
                <a:lnTo>
                  <a:pt x="0" y="154467"/>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95" name="Google Shape;2195;p64"/>
          <p:cNvSpPr txBox="1"/>
          <p:nvPr/>
        </p:nvSpPr>
        <p:spPr>
          <a:xfrm>
            <a:off x="13945040" y="9248775"/>
            <a:ext cx="3436080" cy="371475"/>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D4C394"/>
                </a:solidFill>
                <a:effectLst/>
                <a:uLnTx/>
                <a:uFillTx/>
                <a:latin typeface="Work Sans"/>
                <a:ea typeface="Work Sans"/>
                <a:cs typeface="Work Sans"/>
                <a:sym typeface="Work Sans"/>
              </a:rPr>
              <a:t>Har du blivit drabbad?</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96" name="Google Shape;2196;p64"/>
          <p:cNvSpPr/>
          <p:nvPr/>
        </p:nvSpPr>
        <p:spPr>
          <a:xfrm rot="915156">
            <a:off x="436106" y="9169683"/>
            <a:ext cx="661159" cy="748992"/>
          </a:xfrm>
          <a:custGeom>
            <a:avLst/>
            <a:gdLst/>
            <a:ahLst/>
            <a:cxnLst/>
            <a:rect l="l" t="t" r="r" b="b"/>
            <a:pathLst>
              <a:path w="661159" h="748992" extrusionOk="0">
                <a:moveTo>
                  <a:pt x="0" y="0"/>
                </a:moveTo>
                <a:lnTo>
                  <a:pt x="661159" y="0"/>
                </a:lnTo>
                <a:lnTo>
                  <a:pt x="661159" y="748992"/>
                </a:lnTo>
                <a:lnTo>
                  <a:pt x="0" y="748992"/>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97" name="Google Shape;2197;p64"/>
          <p:cNvSpPr txBox="1"/>
          <p:nvPr/>
        </p:nvSpPr>
        <p:spPr>
          <a:xfrm rot="153766">
            <a:off x="1181854" y="8960751"/>
            <a:ext cx="224489" cy="725392"/>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4"/>
              </a:lnSpc>
              <a:spcBef>
                <a:spcPts val="0"/>
              </a:spcBef>
              <a:spcAft>
                <a:spcPts val="0"/>
              </a:spcAft>
              <a:buClr>
                <a:srgbClr val="000000"/>
              </a:buClr>
              <a:buSzTx/>
              <a:buFont typeface="Arial"/>
              <a:buNone/>
              <a:tabLst/>
              <a:defRPr/>
            </a:pPr>
            <a:r>
              <a:rPr kumimoji="0" lang="en-US" sz="5097" b="0" i="0" u="none" strike="noStrike" kern="0" cap="none" spc="0" normalizeH="0" baseline="0" noProof="0">
                <a:ln>
                  <a:noFill/>
                </a:ln>
                <a:solidFill>
                  <a:srgbClr val="D4C394"/>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98" name="Google Shape;2198;p64"/>
          <p:cNvSpPr txBox="1"/>
          <p:nvPr/>
        </p:nvSpPr>
        <p:spPr>
          <a:xfrm rot="153766">
            <a:off x="1019100" y="9043429"/>
            <a:ext cx="224489" cy="41564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8"/>
              </a:lnSpc>
              <a:spcBef>
                <a:spcPts val="0"/>
              </a:spcBef>
              <a:spcAft>
                <a:spcPts val="0"/>
              </a:spcAft>
              <a:buClr>
                <a:srgbClr val="000000"/>
              </a:buClr>
              <a:buSzTx/>
              <a:buFont typeface="Arial"/>
              <a:buNone/>
              <a:tabLst/>
              <a:defRPr/>
            </a:pPr>
            <a:r>
              <a:rPr kumimoji="0" lang="en-US" sz="2897" b="0" i="0" u="none" strike="noStrike" kern="0" cap="none" spc="0" normalizeH="0" baseline="0" noProof="0">
                <a:ln>
                  <a:noFill/>
                </a:ln>
                <a:solidFill>
                  <a:srgbClr val="D4C394"/>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99" name="Google Shape;2199;p64"/>
          <p:cNvSpPr txBox="1"/>
          <p:nvPr/>
        </p:nvSpPr>
        <p:spPr>
          <a:xfrm rot="153766">
            <a:off x="1188183" y="8941843"/>
            <a:ext cx="224489" cy="480409"/>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7"/>
              </a:lnSpc>
              <a:spcBef>
                <a:spcPts val="0"/>
              </a:spcBef>
              <a:spcAft>
                <a:spcPts val="0"/>
              </a:spcAft>
              <a:buClr>
                <a:srgbClr val="000000"/>
              </a:buClr>
              <a:buSzTx/>
              <a:buFont typeface="Arial"/>
              <a:buNone/>
              <a:tabLst/>
              <a:defRPr/>
            </a:pPr>
            <a:r>
              <a:rPr kumimoji="0" lang="en-US" sz="3397" b="0" i="0" u="none" strike="noStrike" kern="0" cap="none" spc="0" normalizeH="0" baseline="0" noProof="0">
                <a:ln>
                  <a:noFill/>
                </a:ln>
                <a:solidFill>
                  <a:srgbClr val="D4C394"/>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682241"/>
        </a:solidFill>
        <a:effectLst/>
      </p:bgPr>
    </p:bg>
    <p:spTree>
      <p:nvGrpSpPr>
        <p:cNvPr id="1" name="Shape 2207"/>
        <p:cNvGrpSpPr/>
        <p:nvPr/>
      </p:nvGrpSpPr>
      <p:grpSpPr>
        <a:xfrm>
          <a:off x="0" y="0"/>
          <a:ext cx="0" cy="0"/>
          <a:chOff x="0" y="0"/>
          <a:chExt cx="0" cy="0"/>
        </a:xfrm>
      </p:grpSpPr>
      <p:sp>
        <p:nvSpPr>
          <p:cNvPr id="2208" name="Google Shape;2208;p65"/>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09" name="Google Shape;2209;p65"/>
          <p:cNvSpPr txBox="1"/>
          <p:nvPr/>
        </p:nvSpPr>
        <p:spPr>
          <a:xfrm>
            <a:off x="4632377" y="1076325"/>
            <a:ext cx="8677234" cy="1420717"/>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4"/>
              </a:lnSpc>
              <a:spcBef>
                <a:spcPts val="0"/>
              </a:spcBef>
              <a:spcAft>
                <a:spcPts val="0"/>
              </a:spcAft>
              <a:buClr>
                <a:srgbClr val="000000"/>
              </a:buClr>
              <a:buSzTx/>
              <a:buFont typeface="Arial"/>
              <a:buNone/>
              <a:tabLst/>
              <a:defRPr/>
            </a:pPr>
            <a:r>
              <a:rPr kumimoji="0" lang="en-US" sz="5097" b="0" i="0" u="none" strike="noStrike" kern="0" cap="none" spc="0" normalizeH="0" baseline="0" noProof="0">
                <a:ln>
                  <a:noFill/>
                </a:ln>
                <a:solidFill>
                  <a:srgbClr val="D4C394"/>
                </a:solidFill>
                <a:effectLst/>
                <a:uLnTx/>
                <a:uFillTx/>
                <a:latin typeface="Work Sans"/>
                <a:ea typeface="Work Sans"/>
                <a:cs typeface="Work Sans"/>
                <a:sym typeface="Work Sans"/>
              </a:rPr>
              <a:t>Har du gjort något du </a:t>
            </a:r>
            <a:r>
              <a:rPr kumimoji="0" lang="en-US" sz="5097" b="1" i="0" u="none" strike="noStrike" kern="0" cap="none" spc="0" normalizeH="0" baseline="0" noProof="0">
                <a:ln>
                  <a:noFill/>
                </a:ln>
                <a:solidFill>
                  <a:srgbClr val="D4C394"/>
                </a:solidFill>
                <a:effectLst/>
                <a:uLnTx/>
                <a:uFillTx/>
                <a:latin typeface="Work Sans"/>
                <a:ea typeface="Work Sans"/>
                <a:cs typeface="Work Sans"/>
                <a:sym typeface="Work Sans"/>
              </a:rPr>
              <a:t>tror</a:t>
            </a:r>
            <a:r>
              <a:rPr kumimoji="0" lang="en-US" sz="5097" b="0" i="0" u="none" strike="noStrike" kern="0" cap="none" spc="0" normalizeH="0" baseline="0" noProof="0">
                <a:ln>
                  <a:noFill/>
                </a:ln>
                <a:solidFill>
                  <a:srgbClr val="D4C394"/>
                </a:solidFill>
                <a:effectLst/>
                <a:uLnTx/>
                <a:uFillTx/>
                <a:latin typeface="Work Sans"/>
                <a:ea typeface="Work Sans"/>
                <a:cs typeface="Work Sans"/>
                <a:sym typeface="Work Sans"/>
              </a:rPr>
              <a:t> är osäkert?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10" name="Google Shape;2210;p65"/>
          <p:cNvSpPr txBox="1"/>
          <p:nvPr/>
        </p:nvSpPr>
        <p:spPr>
          <a:xfrm>
            <a:off x="4262876" y="3530800"/>
            <a:ext cx="3873092" cy="47625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19"/>
              </a:lnSpc>
              <a:spcBef>
                <a:spcPts val="0"/>
              </a:spcBef>
              <a:spcAft>
                <a:spcPts val="0"/>
              </a:spcAft>
              <a:buClr>
                <a:srgbClr val="000000"/>
              </a:buClr>
              <a:buSzTx/>
              <a:buFont typeface="Arial"/>
              <a:buNone/>
              <a:tabLst/>
              <a:defRPr/>
            </a:pP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Byt </a:t>
            </a:r>
            <a:r>
              <a:rPr kumimoji="0" lang="en-US" sz="3082" b="1" i="0" u="none" strike="noStrike" kern="0" cap="none" spc="0" normalizeH="0" baseline="0" noProof="0">
                <a:ln>
                  <a:noFill/>
                </a:ln>
                <a:solidFill>
                  <a:srgbClr val="67B9E8"/>
                </a:solidFill>
                <a:effectLst/>
                <a:uLnTx/>
                <a:uFillTx/>
                <a:latin typeface="Work Sans"/>
                <a:ea typeface="Work Sans"/>
                <a:cs typeface="Work Sans"/>
                <a:sym typeface="Work Sans"/>
              </a:rPr>
              <a:t>lösenord</a:t>
            </a: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 direkt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11" name="Google Shape;2211;p65"/>
          <p:cNvSpPr/>
          <p:nvPr/>
        </p:nvSpPr>
        <p:spPr>
          <a:xfrm rot="-286938">
            <a:off x="2981726" y="2987433"/>
            <a:ext cx="1321227" cy="1350516"/>
          </a:xfrm>
          <a:custGeom>
            <a:avLst/>
            <a:gdLst/>
            <a:ahLst/>
            <a:cxnLst/>
            <a:rect l="l" t="t" r="r" b="b"/>
            <a:pathLst>
              <a:path w="1321227" h="1350516" extrusionOk="0">
                <a:moveTo>
                  <a:pt x="0" y="0"/>
                </a:moveTo>
                <a:lnTo>
                  <a:pt x="1321227" y="0"/>
                </a:lnTo>
                <a:lnTo>
                  <a:pt x="1321227" y="1350516"/>
                </a:lnTo>
                <a:lnTo>
                  <a:pt x="0" y="1350516"/>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12" name="Google Shape;2212;p65"/>
          <p:cNvSpPr txBox="1"/>
          <p:nvPr/>
        </p:nvSpPr>
        <p:spPr>
          <a:xfrm>
            <a:off x="10732186" y="3339269"/>
            <a:ext cx="3212854" cy="85931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9992"/>
              </a:lnSpc>
              <a:spcBef>
                <a:spcPts val="0"/>
              </a:spcBef>
              <a:spcAft>
                <a:spcPts val="0"/>
              </a:spcAft>
              <a:buClr>
                <a:srgbClr val="000000"/>
              </a:buClr>
              <a:buSzTx/>
              <a:buFont typeface="Arial"/>
              <a:buNone/>
              <a:tabLst/>
              <a:defRPr/>
            </a:pPr>
            <a:r>
              <a:rPr kumimoji="0" lang="en-US" sz="2806" b="0" i="0" u="none" strike="noStrike" kern="0" cap="none" spc="0" normalizeH="0" baseline="0" noProof="0">
                <a:ln>
                  <a:noFill/>
                </a:ln>
                <a:solidFill>
                  <a:srgbClr val="AEC2D3"/>
                </a:solidFill>
                <a:effectLst/>
                <a:uLnTx/>
                <a:uFillTx/>
                <a:latin typeface="Work Sans"/>
                <a:ea typeface="Work Sans"/>
                <a:cs typeface="Work Sans"/>
                <a:sym typeface="Work Sans"/>
              </a:rPr>
              <a:t>Kontakta </a:t>
            </a:r>
            <a:r>
              <a:rPr kumimoji="0" lang="en-US" sz="2806" b="1" i="0" u="none" strike="noStrike" kern="0" cap="none" spc="0" normalizeH="0" baseline="0" noProof="0">
                <a:ln>
                  <a:noFill/>
                </a:ln>
                <a:solidFill>
                  <a:srgbClr val="67B9E8"/>
                </a:solidFill>
                <a:effectLst/>
                <a:uLnTx/>
                <a:uFillTx/>
                <a:latin typeface="Work Sans"/>
                <a:ea typeface="Work Sans"/>
                <a:cs typeface="Work Sans"/>
                <a:sym typeface="Work Sans"/>
              </a:rPr>
              <a:t>polisen/ bank/ IT-support</a:t>
            </a:r>
            <a:r>
              <a:rPr kumimoji="0" lang="en-US" sz="2806" b="0" i="0" u="none" strike="noStrike" kern="0" cap="none" spc="0" normalizeH="0" baseline="0" noProof="0">
                <a:ln>
                  <a:noFill/>
                </a:ln>
                <a:solidFill>
                  <a:srgbClr val="AEC2D3"/>
                </a:solidFill>
                <a:effectLst/>
                <a:uLnTx/>
                <a:uFillTx/>
                <a:latin typeface="Work Sans"/>
                <a:ea typeface="Work Sans"/>
                <a:cs typeface="Work Sans"/>
                <a:sym typeface="Work Sans"/>
              </a:rPr>
              <a:t> </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213" name="Google Shape;2213;p65"/>
          <p:cNvGrpSpPr/>
          <p:nvPr/>
        </p:nvGrpSpPr>
        <p:grpSpPr>
          <a:xfrm>
            <a:off x="14059065" y="3018682"/>
            <a:ext cx="1276463" cy="1371993"/>
            <a:chOff x="0" y="0"/>
            <a:chExt cx="1701950" cy="1829323"/>
          </a:xfrm>
        </p:grpSpPr>
        <p:sp>
          <p:nvSpPr>
            <p:cNvPr id="2214" name="Google Shape;2214;p65"/>
            <p:cNvSpPr/>
            <p:nvPr/>
          </p:nvSpPr>
          <p:spPr>
            <a:xfrm>
              <a:off x="664007" y="0"/>
              <a:ext cx="1037943" cy="1065555"/>
            </a:xfrm>
            <a:custGeom>
              <a:avLst/>
              <a:gdLst/>
              <a:ahLst/>
              <a:cxnLst/>
              <a:rect l="l" t="t" r="r" b="b"/>
              <a:pathLst>
                <a:path w="1037943" h="1065555" extrusionOk="0">
                  <a:moveTo>
                    <a:pt x="0" y="0"/>
                  </a:moveTo>
                  <a:lnTo>
                    <a:pt x="1037943" y="0"/>
                  </a:lnTo>
                  <a:lnTo>
                    <a:pt x="1037943" y="1065555"/>
                  </a:lnTo>
                  <a:lnTo>
                    <a:pt x="0" y="1065555"/>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15" name="Google Shape;2215;p65"/>
            <p:cNvSpPr/>
            <p:nvPr/>
          </p:nvSpPr>
          <p:spPr>
            <a:xfrm>
              <a:off x="0" y="532778"/>
              <a:ext cx="1328015" cy="1296545"/>
            </a:xfrm>
            <a:custGeom>
              <a:avLst/>
              <a:gdLst/>
              <a:ahLst/>
              <a:cxnLst/>
              <a:rect l="l" t="t" r="r" b="b"/>
              <a:pathLst>
                <a:path w="1328015" h="1296545" extrusionOk="0">
                  <a:moveTo>
                    <a:pt x="0" y="0"/>
                  </a:moveTo>
                  <a:lnTo>
                    <a:pt x="1328015" y="0"/>
                  </a:lnTo>
                  <a:lnTo>
                    <a:pt x="1328015" y="1296544"/>
                  </a:lnTo>
                  <a:lnTo>
                    <a:pt x="0" y="1296544"/>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216" name="Google Shape;2216;p65"/>
          <p:cNvSpPr txBox="1"/>
          <p:nvPr/>
        </p:nvSpPr>
        <p:spPr>
          <a:xfrm>
            <a:off x="4262876" y="5533744"/>
            <a:ext cx="2704771" cy="47625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19"/>
              </a:lnSpc>
              <a:spcBef>
                <a:spcPts val="0"/>
              </a:spcBef>
              <a:spcAft>
                <a:spcPts val="0"/>
              </a:spcAft>
              <a:buClr>
                <a:srgbClr val="000000"/>
              </a:buClr>
              <a:buSzTx/>
              <a:buFont typeface="Arial"/>
              <a:buNone/>
              <a:tabLst/>
              <a:defRPr/>
            </a:pP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Aktivera </a:t>
            </a:r>
            <a:r>
              <a:rPr kumimoji="0" lang="en-US" sz="3082" b="1" i="0" u="none" strike="noStrike" kern="0" cap="none" spc="0" normalizeH="0" baseline="0" noProof="0">
                <a:ln>
                  <a:noFill/>
                </a:ln>
                <a:solidFill>
                  <a:srgbClr val="67B9E8"/>
                </a:solidFill>
                <a:effectLst/>
                <a:uLnTx/>
                <a:uFillTx/>
                <a:latin typeface="Work Sans"/>
                <a:ea typeface="Work Sans"/>
                <a:cs typeface="Work Sans"/>
                <a:sym typeface="Work Sans"/>
              </a:rPr>
              <a:t>MFA</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17" name="Google Shape;2217;p65"/>
          <p:cNvSpPr/>
          <p:nvPr/>
        </p:nvSpPr>
        <p:spPr>
          <a:xfrm rot="-355443">
            <a:off x="3090879" y="5102640"/>
            <a:ext cx="1102922" cy="1395606"/>
          </a:xfrm>
          <a:custGeom>
            <a:avLst/>
            <a:gdLst/>
            <a:ahLst/>
            <a:cxnLst/>
            <a:rect l="l" t="t" r="r" b="b"/>
            <a:pathLst>
              <a:path w="1102922" h="1395606" extrusionOk="0">
                <a:moveTo>
                  <a:pt x="0" y="0"/>
                </a:moveTo>
                <a:lnTo>
                  <a:pt x="1102922" y="0"/>
                </a:lnTo>
                <a:lnTo>
                  <a:pt x="1102922" y="1395606"/>
                </a:lnTo>
                <a:lnTo>
                  <a:pt x="0" y="1395606"/>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18" name="Google Shape;2218;p65"/>
          <p:cNvSpPr txBox="1"/>
          <p:nvPr/>
        </p:nvSpPr>
        <p:spPr>
          <a:xfrm>
            <a:off x="4262876" y="7317913"/>
            <a:ext cx="2704771" cy="942975"/>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19"/>
              </a:lnSpc>
              <a:spcBef>
                <a:spcPts val="0"/>
              </a:spcBef>
              <a:spcAft>
                <a:spcPts val="0"/>
              </a:spcAft>
              <a:buClr>
                <a:srgbClr val="000000"/>
              </a:buClr>
              <a:buSzTx/>
              <a:buFont typeface="Arial"/>
              <a:buNone/>
              <a:tabLst/>
              <a:defRPr/>
            </a:pP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Kör </a:t>
            </a:r>
            <a:r>
              <a:rPr kumimoji="0" lang="en-US" sz="3082" b="1" i="0" u="none" strike="noStrike" kern="0" cap="none" spc="0" normalizeH="0" baseline="0" noProof="0">
                <a:ln>
                  <a:noFill/>
                </a:ln>
                <a:solidFill>
                  <a:srgbClr val="67B9E8"/>
                </a:solidFill>
                <a:effectLst/>
                <a:uLnTx/>
                <a:uFillTx/>
                <a:latin typeface="Work Sans"/>
                <a:ea typeface="Work Sans"/>
                <a:cs typeface="Work Sans"/>
                <a:sym typeface="Work Sans"/>
              </a:rPr>
              <a:t>antivirus</a:t>
            </a: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 &amp; uppdatera</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219" name="Google Shape;2219;p65"/>
          <p:cNvGrpSpPr/>
          <p:nvPr/>
        </p:nvGrpSpPr>
        <p:grpSpPr>
          <a:xfrm rot="1927002">
            <a:off x="-5568522" y="7709732"/>
            <a:ext cx="12473576" cy="5504897"/>
            <a:chOff x="0" y="-19050"/>
            <a:chExt cx="3285222" cy="1449849"/>
          </a:xfrm>
        </p:grpSpPr>
        <p:sp>
          <p:nvSpPr>
            <p:cNvPr id="2220" name="Google Shape;2220;p65"/>
            <p:cNvSpPr/>
            <p:nvPr/>
          </p:nvSpPr>
          <p:spPr>
            <a:xfrm>
              <a:off x="0" y="0"/>
              <a:ext cx="3285222" cy="1430799"/>
            </a:xfrm>
            <a:custGeom>
              <a:avLst/>
              <a:gdLst/>
              <a:ahLst/>
              <a:cxnLst/>
              <a:rect l="l" t="t" r="r" b="b"/>
              <a:pathLst>
                <a:path w="3285222" h="1430799" extrusionOk="0">
                  <a:moveTo>
                    <a:pt x="0" y="0"/>
                  </a:moveTo>
                  <a:lnTo>
                    <a:pt x="3285222" y="0"/>
                  </a:lnTo>
                  <a:lnTo>
                    <a:pt x="3285222" y="1430799"/>
                  </a:lnTo>
                  <a:lnTo>
                    <a:pt x="0" y="1430799"/>
                  </a:lnTo>
                  <a:close/>
                </a:path>
              </a:pathLst>
            </a:custGeom>
            <a:solidFill>
              <a:srgbClr val="7B284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21" name="Google Shape;2221;p65"/>
            <p:cNvSpPr txBox="1"/>
            <p:nvPr/>
          </p:nvSpPr>
          <p:spPr>
            <a:xfrm>
              <a:off x="0" y="-19050"/>
              <a:ext cx="3285222" cy="1449849"/>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216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222" name="Google Shape;2222;p65"/>
          <p:cNvSpPr/>
          <p:nvPr/>
        </p:nvSpPr>
        <p:spPr>
          <a:xfrm rot="-287173">
            <a:off x="2912544" y="7207572"/>
            <a:ext cx="1050115" cy="1388485"/>
          </a:xfrm>
          <a:custGeom>
            <a:avLst/>
            <a:gdLst/>
            <a:ahLst/>
            <a:cxnLst/>
            <a:rect l="l" t="t" r="r" b="b"/>
            <a:pathLst>
              <a:path w="1050115" h="1388485" extrusionOk="0">
                <a:moveTo>
                  <a:pt x="0" y="0"/>
                </a:moveTo>
                <a:lnTo>
                  <a:pt x="1050115" y="0"/>
                </a:lnTo>
                <a:lnTo>
                  <a:pt x="1050115" y="1388485"/>
                </a:lnTo>
                <a:lnTo>
                  <a:pt x="0" y="1388485"/>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23" name="Google Shape;2223;p65"/>
          <p:cNvSpPr/>
          <p:nvPr/>
        </p:nvSpPr>
        <p:spPr>
          <a:xfrm rot="864689">
            <a:off x="3450174" y="6846448"/>
            <a:ext cx="872067" cy="961981"/>
          </a:xfrm>
          <a:custGeom>
            <a:avLst/>
            <a:gdLst/>
            <a:ahLst/>
            <a:cxnLst/>
            <a:rect l="l" t="t" r="r" b="b"/>
            <a:pathLst>
              <a:path w="872067" h="961981" extrusionOk="0">
                <a:moveTo>
                  <a:pt x="0" y="0"/>
                </a:moveTo>
                <a:lnTo>
                  <a:pt x="872067" y="0"/>
                </a:lnTo>
                <a:lnTo>
                  <a:pt x="872067" y="961980"/>
                </a:lnTo>
                <a:lnTo>
                  <a:pt x="0" y="961980"/>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224" name="Google Shape;2224;p65"/>
          <p:cNvGrpSpPr/>
          <p:nvPr/>
        </p:nvGrpSpPr>
        <p:grpSpPr>
          <a:xfrm rot="-978065">
            <a:off x="-3883454" y="-3860865"/>
            <a:ext cx="12473576" cy="5271332"/>
            <a:chOff x="0" y="-19050"/>
            <a:chExt cx="3285222" cy="1388334"/>
          </a:xfrm>
        </p:grpSpPr>
        <p:sp>
          <p:nvSpPr>
            <p:cNvPr id="2225" name="Google Shape;2225;p65"/>
            <p:cNvSpPr/>
            <p:nvPr/>
          </p:nvSpPr>
          <p:spPr>
            <a:xfrm>
              <a:off x="0" y="0"/>
              <a:ext cx="3285222" cy="1369284"/>
            </a:xfrm>
            <a:custGeom>
              <a:avLst/>
              <a:gdLst/>
              <a:ahLst/>
              <a:cxnLst/>
              <a:rect l="l" t="t" r="r" b="b"/>
              <a:pathLst>
                <a:path w="3285222" h="1369284" extrusionOk="0">
                  <a:moveTo>
                    <a:pt x="0" y="0"/>
                  </a:moveTo>
                  <a:lnTo>
                    <a:pt x="3285222" y="0"/>
                  </a:lnTo>
                  <a:lnTo>
                    <a:pt x="3285222" y="1369284"/>
                  </a:lnTo>
                  <a:lnTo>
                    <a:pt x="0" y="1369284"/>
                  </a:lnTo>
                  <a:close/>
                </a:path>
              </a:pathLst>
            </a:custGeom>
            <a:solidFill>
              <a:srgbClr val="7B284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26" name="Google Shape;2226;p65"/>
            <p:cNvSpPr txBox="1"/>
            <p:nvPr/>
          </p:nvSpPr>
          <p:spPr>
            <a:xfrm>
              <a:off x="0" y="-19050"/>
              <a:ext cx="3285222" cy="1388334"/>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216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227" name="Google Shape;2227;p65"/>
          <p:cNvSpPr/>
          <p:nvPr/>
        </p:nvSpPr>
        <p:spPr>
          <a:xfrm>
            <a:off x="14689477" y="9666253"/>
            <a:ext cx="2163721" cy="154467"/>
          </a:xfrm>
          <a:custGeom>
            <a:avLst/>
            <a:gdLst/>
            <a:ahLst/>
            <a:cxnLst/>
            <a:rect l="l" t="t" r="r" b="b"/>
            <a:pathLst>
              <a:path w="2163721" h="154467" extrusionOk="0">
                <a:moveTo>
                  <a:pt x="0" y="0"/>
                </a:moveTo>
                <a:lnTo>
                  <a:pt x="2163722" y="0"/>
                </a:lnTo>
                <a:lnTo>
                  <a:pt x="2163722" y="154467"/>
                </a:lnTo>
                <a:lnTo>
                  <a:pt x="0" y="154467"/>
                </a:lnTo>
                <a:lnTo>
                  <a:pt x="0" y="0"/>
                </a:lnTo>
                <a:close/>
              </a:path>
            </a:pathLst>
          </a:custGeom>
          <a:blipFill rotWithShape="1">
            <a:blip r:embed="rId1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28" name="Google Shape;2228;p65"/>
          <p:cNvSpPr txBox="1"/>
          <p:nvPr/>
        </p:nvSpPr>
        <p:spPr>
          <a:xfrm>
            <a:off x="13945040" y="9248775"/>
            <a:ext cx="3436080" cy="371475"/>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D4C394"/>
                </a:solidFill>
                <a:effectLst/>
                <a:uLnTx/>
                <a:uFillTx/>
                <a:latin typeface="Work Sans"/>
                <a:ea typeface="Work Sans"/>
                <a:cs typeface="Work Sans"/>
                <a:sym typeface="Work Sans"/>
              </a:rPr>
              <a:t>Har du blivit drabbad?</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29" name="Google Shape;2229;p65"/>
          <p:cNvSpPr/>
          <p:nvPr/>
        </p:nvSpPr>
        <p:spPr>
          <a:xfrm rot="915156">
            <a:off x="436106" y="9169683"/>
            <a:ext cx="661159" cy="748992"/>
          </a:xfrm>
          <a:custGeom>
            <a:avLst/>
            <a:gdLst/>
            <a:ahLst/>
            <a:cxnLst/>
            <a:rect l="l" t="t" r="r" b="b"/>
            <a:pathLst>
              <a:path w="661159" h="748992" extrusionOk="0">
                <a:moveTo>
                  <a:pt x="0" y="0"/>
                </a:moveTo>
                <a:lnTo>
                  <a:pt x="661159" y="0"/>
                </a:lnTo>
                <a:lnTo>
                  <a:pt x="661159" y="748992"/>
                </a:lnTo>
                <a:lnTo>
                  <a:pt x="0" y="748992"/>
                </a:lnTo>
                <a:lnTo>
                  <a:pt x="0" y="0"/>
                </a:lnTo>
                <a:close/>
              </a:path>
            </a:pathLst>
          </a:custGeom>
          <a:blipFill rotWithShape="1">
            <a:blip r:embed="rId11"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30" name="Google Shape;2230;p65"/>
          <p:cNvSpPr txBox="1"/>
          <p:nvPr/>
        </p:nvSpPr>
        <p:spPr>
          <a:xfrm rot="153766">
            <a:off x="1181854" y="8960751"/>
            <a:ext cx="224489" cy="725392"/>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4"/>
              </a:lnSpc>
              <a:spcBef>
                <a:spcPts val="0"/>
              </a:spcBef>
              <a:spcAft>
                <a:spcPts val="0"/>
              </a:spcAft>
              <a:buClr>
                <a:srgbClr val="000000"/>
              </a:buClr>
              <a:buSzTx/>
              <a:buFont typeface="Arial"/>
              <a:buNone/>
              <a:tabLst/>
              <a:defRPr/>
            </a:pPr>
            <a:r>
              <a:rPr kumimoji="0" lang="en-US" sz="5097" b="0" i="0" u="none" strike="noStrike" kern="0" cap="none" spc="0" normalizeH="0" baseline="0" noProof="0">
                <a:ln>
                  <a:noFill/>
                </a:ln>
                <a:solidFill>
                  <a:srgbClr val="D4C394"/>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31" name="Google Shape;2231;p65"/>
          <p:cNvSpPr txBox="1"/>
          <p:nvPr/>
        </p:nvSpPr>
        <p:spPr>
          <a:xfrm rot="153766">
            <a:off x="1019100" y="9043429"/>
            <a:ext cx="224489" cy="41564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8"/>
              </a:lnSpc>
              <a:spcBef>
                <a:spcPts val="0"/>
              </a:spcBef>
              <a:spcAft>
                <a:spcPts val="0"/>
              </a:spcAft>
              <a:buClr>
                <a:srgbClr val="000000"/>
              </a:buClr>
              <a:buSzTx/>
              <a:buFont typeface="Arial"/>
              <a:buNone/>
              <a:tabLst/>
              <a:defRPr/>
            </a:pPr>
            <a:r>
              <a:rPr kumimoji="0" lang="en-US" sz="2897" b="0" i="0" u="none" strike="noStrike" kern="0" cap="none" spc="0" normalizeH="0" baseline="0" noProof="0">
                <a:ln>
                  <a:noFill/>
                </a:ln>
                <a:solidFill>
                  <a:srgbClr val="D4C394"/>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32" name="Google Shape;2232;p65"/>
          <p:cNvSpPr txBox="1"/>
          <p:nvPr/>
        </p:nvSpPr>
        <p:spPr>
          <a:xfrm rot="153766">
            <a:off x="1188183" y="8941843"/>
            <a:ext cx="224489" cy="480409"/>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7"/>
              </a:lnSpc>
              <a:spcBef>
                <a:spcPts val="0"/>
              </a:spcBef>
              <a:spcAft>
                <a:spcPts val="0"/>
              </a:spcAft>
              <a:buClr>
                <a:srgbClr val="000000"/>
              </a:buClr>
              <a:buSzTx/>
              <a:buFont typeface="Arial"/>
              <a:buNone/>
              <a:tabLst/>
              <a:defRPr/>
            </a:pPr>
            <a:r>
              <a:rPr kumimoji="0" lang="en-US" sz="3397" b="0" i="0" u="none" strike="noStrike" kern="0" cap="none" spc="0" normalizeH="0" baseline="0" noProof="0">
                <a:ln>
                  <a:noFill/>
                </a:ln>
                <a:solidFill>
                  <a:srgbClr val="D4C394"/>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682241"/>
        </a:solidFill>
        <a:effectLst/>
      </p:bgPr>
    </p:bg>
    <p:spTree>
      <p:nvGrpSpPr>
        <p:cNvPr id="1" name="Shape 2240"/>
        <p:cNvGrpSpPr/>
        <p:nvPr/>
      </p:nvGrpSpPr>
      <p:grpSpPr>
        <a:xfrm>
          <a:off x="0" y="0"/>
          <a:ext cx="0" cy="0"/>
          <a:chOff x="0" y="0"/>
          <a:chExt cx="0" cy="0"/>
        </a:xfrm>
      </p:grpSpPr>
      <p:sp>
        <p:nvSpPr>
          <p:cNvPr id="2241" name="Google Shape;2241;p66"/>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42" name="Google Shape;2242;p66"/>
          <p:cNvSpPr txBox="1"/>
          <p:nvPr/>
        </p:nvSpPr>
        <p:spPr>
          <a:xfrm>
            <a:off x="4632377" y="1076325"/>
            <a:ext cx="8677234" cy="1420717"/>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4"/>
              </a:lnSpc>
              <a:spcBef>
                <a:spcPts val="0"/>
              </a:spcBef>
              <a:spcAft>
                <a:spcPts val="0"/>
              </a:spcAft>
              <a:buClr>
                <a:srgbClr val="000000"/>
              </a:buClr>
              <a:buSzTx/>
              <a:buFont typeface="Arial"/>
              <a:buNone/>
              <a:tabLst/>
              <a:defRPr/>
            </a:pPr>
            <a:r>
              <a:rPr kumimoji="0" lang="en-US" sz="5097" b="0" i="0" u="none" strike="noStrike" kern="0" cap="none" spc="0" normalizeH="0" baseline="0" noProof="0">
                <a:ln>
                  <a:noFill/>
                </a:ln>
                <a:solidFill>
                  <a:srgbClr val="D4C394"/>
                </a:solidFill>
                <a:effectLst/>
                <a:uLnTx/>
                <a:uFillTx/>
                <a:latin typeface="Work Sans"/>
                <a:ea typeface="Work Sans"/>
                <a:cs typeface="Work Sans"/>
                <a:sym typeface="Work Sans"/>
              </a:rPr>
              <a:t>Har du gjort något du </a:t>
            </a:r>
            <a:r>
              <a:rPr kumimoji="0" lang="en-US" sz="5097" b="1" i="0" u="none" strike="noStrike" kern="0" cap="none" spc="0" normalizeH="0" baseline="0" noProof="0">
                <a:ln>
                  <a:noFill/>
                </a:ln>
                <a:solidFill>
                  <a:srgbClr val="D4C394"/>
                </a:solidFill>
                <a:effectLst/>
                <a:uLnTx/>
                <a:uFillTx/>
                <a:latin typeface="Work Sans"/>
                <a:ea typeface="Work Sans"/>
                <a:cs typeface="Work Sans"/>
                <a:sym typeface="Work Sans"/>
              </a:rPr>
              <a:t>tror</a:t>
            </a:r>
            <a:r>
              <a:rPr kumimoji="0" lang="en-US" sz="5097" b="0" i="0" u="none" strike="noStrike" kern="0" cap="none" spc="0" normalizeH="0" baseline="0" noProof="0">
                <a:ln>
                  <a:noFill/>
                </a:ln>
                <a:solidFill>
                  <a:srgbClr val="D4C394"/>
                </a:solidFill>
                <a:effectLst/>
                <a:uLnTx/>
                <a:uFillTx/>
                <a:latin typeface="Work Sans"/>
                <a:ea typeface="Work Sans"/>
                <a:cs typeface="Work Sans"/>
                <a:sym typeface="Work Sans"/>
              </a:rPr>
              <a:t> är osäkert?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43" name="Google Shape;2243;p66"/>
          <p:cNvSpPr txBox="1"/>
          <p:nvPr/>
        </p:nvSpPr>
        <p:spPr>
          <a:xfrm>
            <a:off x="4262876" y="3530800"/>
            <a:ext cx="3873092" cy="47625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19"/>
              </a:lnSpc>
              <a:spcBef>
                <a:spcPts val="0"/>
              </a:spcBef>
              <a:spcAft>
                <a:spcPts val="0"/>
              </a:spcAft>
              <a:buClr>
                <a:srgbClr val="000000"/>
              </a:buClr>
              <a:buSzTx/>
              <a:buFont typeface="Arial"/>
              <a:buNone/>
              <a:tabLst/>
              <a:defRPr/>
            </a:pP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Byt </a:t>
            </a:r>
            <a:r>
              <a:rPr kumimoji="0" lang="en-US" sz="3082" b="1" i="0" u="none" strike="noStrike" kern="0" cap="none" spc="0" normalizeH="0" baseline="0" noProof="0">
                <a:ln>
                  <a:noFill/>
                </a:ln>
                <a:solidFill>
                  <a:srgbClr val="67B9E8"/>
                </a:solidFill>
                <a:effectLst/>
                <a:uLnTx/>
                <a:uFillTx/>
                <a:latin typeface="Work Sans"/>
                <a:ea typeface="Work Sans"/>
                <a:cs typeface="Work Sans"/>
                <a:sym typeface="Work Sans"/>
              </a:rPr>
              <a:t>lösenord</a:t>
            </a: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 direkt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44" name="Google Shape;2244;p66"/>
          <p:cNvSpPr/>
          <p:nvPr/>
        </p:nvSpPr>
        <p:spPr>
          <a:xfrm rot="-286938">
            <a:off x="2981726" y="2987433"/>
            <a:ext cx="1321227" cy="1350516"/>
          </a:xfrm>
          <a:custGeom>
            <a:avLst/>
            <a:gdLst/>
            <a:ahLst/>
            <a:cxnLst/>
            <a:rect l="l" t="t" r="r" b="b"/>
            <a:pathLst>
              <a:path w="1321227" h="1350516" extrusionOk="0">
                <a:moveTo>
                  <a:pt x="0" y="0"/>
                </a:moveTo>
                <a:lnTo>
                  <a:pt x="1321227" y="0"/>
                </a:lnTo>
                <a:lnTo>
                  <a:pt x="1321227" y="1350516"/>
                </a:lnTo>
                <a:lnTo>
                  <a:pt x="0" y="1350516"/>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45" name="Google Shape;2245;p66"/>
          <p:cNvSpPr txBox="1"/>
          <p:nvPr/>
        </p:nvSpPr>
        <p:spPr>
          <a:xfrm>
            <a:off x="9992793" y="5513559"/>
            <a:ext cx="4044336" cy="47625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19"/>
              </a:lnSpc>
              <a:spcBef>
                <a:spcPts val="0"/>
              </a:spcBef>
              <a:spcAft>
                <a:spcPts val="0"/>
              </a:spcAft>
              <a:buClr>
                <a:srgbClr val="000000"/>
              </a:buClr>
              <a:buSzTx/>
              <a:buFont typeface="Arial"/>
              <a:buNone/>
              <a:tabLst/>
              <a:defRPr/>
            </a:pP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Betala / klicka </a:t>
            </a:r>
            <a:r>
              <a:rPr kumimoji="0" lang="en-US" sz="3082" b="1" i="0" u="none" strike="noStrike" kern="0" cap="none" spc="0" normalizeH="0" baseline="0" noProof="0">
                <a:ln>
                  <a:noFill/>
                </a:ln>
                <a:solidFill>
                  <a:srgbClr val="67B9E8"/>
                </a:solidFill>
                <a:effectLst/>
                <a:uLnTx/>
                <a:uFillTx/>
                <a:latin typeface="Work Sans"/>
                <a:ea typeface="Work Sans"/>
                <a:cs typeface="Work Sans"/>
                <a:sym typeface="Work Sans"/>
              </a:rPr>
              <a:t>aldrig</a:t>
            </a: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 </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46" name="Google Shape;2246;p66"/>
          <p:cNvSpPr/>
          <p:nvPr/>
        </p:nvSpPr>
        <p:spPr>
          <a:xfrm>
            <a:off x="14142663" y="5106806"/>
            <a:ext cx="1109266" cy="1339652"/>
          </a:xfrm>
          <a:custGeom>
            <a:avLst/>
            <a:gdLst/>
            <a:ahLst/>
            <a:cxnLst/>
            <a:rect l="l" t="t" r="r" b="b"/>
            <a:pathLst>
              <a:path w="1109266" h="1339652" extrusionOk="0">
                <a:moveTo>
                  <a:pt x="0" y="0"/>
                </a:moveTo>
                <a:lnTo>
                  <a:pt x="1109266" y="0"/>
                </a:lnTo>
                <a:lnTo>
                  <a:pt x="1109266" y="1339652"/>
                </a:lnTo>
                <a:lnTo>
                  <a:pt x="0" y="1339652"/>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47" name="Google Shape;2247;p66"/>
          <p:cNvSpPr txBox="1"/>
          <p:nvPr/>
        </p:nvSpPr>
        <p:spPr>
          <a:xfrm>
            <a:off x="10732186" y="3339269"/>
            <a:ext cx="3212854" cy="85931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9992"/>
              </a:lnSpc>
              <a:spcBef>
                <a:spcPts val="0"/>
              </a:spcBef>
              <a:spcAft>
                <a:spcPts val="0"/>
              </a:spcAft>
              <a:buClr>
                <a:srgbClr val="000000"/>
              </a:buClr>
              <a:buSzTx/>
              <a:buFont typeface="Arial"/>
              <a:buNone/>
              <a:tabLst/>
              <a:defRPr/>
            </a:pPr>
            <a:r>
              <a:rPr kumimoji="0" lang="en-US" sz="2806" b="0" i="0" u="none" strike="noStrike" kern="0" cap="none" spc="0" normalizeH="0" baseline="0" noProof="0">
                <a:ln>
                  <a:noFill/>
                </a:ln>
                <a:solidFill>
                  <a:srgbClr val="AEC2D3"/>
                </a:solidFill>
                <a:effectLst/>
                <a:uLnTx/>
                <a:uFillTx/>
                <a:latin typeface="Work Sans"/>
                <a:ea typeface="Work Sans"/>
                <a:cs typeface="Work Sans"/>
                <a:sym typeface="Work Sans"/>
              </a:rPr>
              <a:t>Kontakta </a:t>
            </a:r>
            <a:r>
              <a:rPr kumimoji="0" lang="en-US" sz="2806" b="1" i="0" u="none" strike="noStrike" kern="0" cap="none" spc="0" normalizeH="0" baseline="0" noProof="0">
                <a:ln>
                  <a:noFill/>
                </a:ln>
                <a:solidFill>
                  <a:srgbClr val="67B9E8"/>
                </a:solidFill>
                <a:effectLst/>
                <a:uLnTx/>
                <a:uFillTx/>
                <a:latin typeface="Work Sans"/>
                <a:ea typeface="Work Sans"/>
                <a:cs typeface="Work Sans"/>
                <a:sym typeface="Work Sans"/>
              </a:rPr>
              <a:t>polisen/ bank/ IT-support</a:t>
            </a:r>
            <a:r>
              <a:rPr kumimoji="0" lang="en-US" sz="2806" b="0" i="0" u="none" strike="noStrike" kern="0" cap="none" spc="0" normalizeH="0" baseline="0" noProof="0">
                <a:ln>
                  <a:noFill/>
                </a:ln>
                <a:solidFill>
                  <a:srgbClr val="AEC2D3"/>
                </a:solidFill>
                <a:effectLst/>
                <a:uLnTx/>
                <a:uFillTx/>
                <a:latin typeface="Work Sans"/>
                <a:ea typeface="Work Sans"/>
                <a:cs typeface="Work Sans"/>
                <a:sym typeface="Work Sans"/>
              </a:rPr>
              <a:t> </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248" name="Google Shape;2248;p66"/>
          <p:cNvGrpSpPr/>
          <p:nvPr/>
        </p:nvGrpSpPr>
        <p:grpSpPr>
          <a:xfrm>
            <a:off x="14059065" y="3018682"/>
            <a:ext cx="1276463" cy="1371993"/>
            <a:chOff x="0" y="0"/>
            <a:chExt cx="1701950" cy="1829323"/>
          </a:xfrm>
        </p:grpSpPr>
        <p:sp>
          <p:nvSpPr>
            <p:cNvPr id="2249" name="Google Shape;2249;p66"/>
            <p:cNvSpPr/>
            <p:nvPr/>
          </p:nvSpPr>
          <p:spPr>
            <a:xfrm>
              <a:off x="664007" y="0"/>
              <a:ext cx="1037943" cy="1065555"/>
            </a:xfrm>
            <a:custGeom>
              <a:avLst/>
              <a:gdLst/>
              <a:ahLst/>
              <a:cxnLst/>
              <a:rect l="l" t="t" r="r" b="b"/>
              <a:pathLst>
                <a:path w="1037943" h="1065555" extrusionOk="0">
                  <a:moveTo>
                    <a:pt x="0" y="0"/>
                  </a:moveTo>
                  <a:lnTo>
                    <a:pt x="1037943" y="0"/>
                  </a:lnTo>
                  <a:lnTo>
                    <a:pt x="1037943" y="1065555"/>
                  </a:lnTo>
                  <a:lnTo>
                    <a:pt x="0" y="1065555"/>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50" name="Google Shape;2250;p66"/>
            <p:cNvSpPr/>
            <p:nvPr/>
          </p:nvSpPr>
          <p:spPr>
            <a:xfrm>
              <a:off x="0" y="532778"/>
              <a:ext cx="1328015" cy="1296545"/>
            </a:xfrm>
            <a:custGeom>
              <a:avLst/>
              <a:gdLst/>
              <a:ahLst/>
              <a:cxnLst/>
              <a:rect l="l" t="t" r="r" b="b"/>
              <a:pathLst>
                <a:path w="1328015" h="1296545" extrusionOk="0">
                  <a:moveTo>
                    <a:pt x="0" y="0"/>
                  </a:moveTo>
                  <a:lnTo>
                    <a:pt x="1328015" y="0"/>
                  </a:lnTo>
                  <a:lnTo>
                    <a:pt x="1328015" y="1296544"/>
                  </a:lnTo>
                  <a:lnTo>
                    <a:pt x="0" y="1296544"/>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251" name="Google Shape;2251;p66"/>
          <p:cNvSpPr txBox="1"/>
          <p:nvPr/>
        </p:nvSpPr>
        <p:spPr>
          <a:xfrm>
            <a:off x="4262876" y="5533744"/>
            <a:ext cx="2704771" cy="47625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19"/>
              </a:lnSpc>
              <a:spcBef>
                <a:spcPts val="0"/>
              </a:spcBef>
              <a:spcAft>
                <a:spcPts val="0"/>
              </a:spcAft>
              <a:buClr>
                <a:srgbClr val="000000"/>
              </a:buClr>
              <a:buSzTx/>
              <a:buFont typeface="Arial"/>
              <a:buNone/>
              <a:tabLst/>
              <a:defRPr/>
            </a:pP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Aktivera </a:t>
            </a:r>
            <a:r>
              <a:rPr kumimoji="0" lang="en-US" sz="3082" b="1" i="0" u="none" strike="noStrike" kern="0" cap="none" spc="0" normalizeH="0" baseline="0" noProof="0">
                <a:ln>
                  <a:noFill/>
                </a:ln>
                <a:solidFill>
                  <a:srgbClr val="67B9E8"/>
                </a:solidFill>
                <a:effectLst/>
                <a:uLnTx/>
                <a:uFillTx/>
                <a:latin typeface="Work Sans"/>
                <a:ea typeface="Work Sans"/>
                <a:cs typeface="Work Sans"/>
                <a:sym typeface="Work Sans"/>
              </a:rPr>
              <a:t>MFA</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52" name="Google Shape;2252;p66"/>
          <p:cNvSpPr/>
          <p:nvPr/>
        </p:nvSpPr>
        <p:spPr>
          <a:xfrm rot="-355443">
            <a:off x="3090879" y="5102640"/>
            <a:ext cx="1102922" cy="1395606"/>
          </a:xfrm>
          <a:custGeom>
            <a:avLst/>
            <a:gdLst/>
            <a:ahLst/>
            <a:cxnLst/>
            <a:rect l="l" t="t" r="r" b="b"/>
            <a:pathLst>
              <a:path w="1102922" h="1395606" extrusionOk="0">
                <a:moveTo>
                  <a:pt x="0" y="0"/>
                </a:moveTo>
                <a:lnTo>
                  <a:pt x="1102922" y="0"/>
                </a:lnTo>
                <a:lnTo>
                  <a:pt x="1102922" y="1395606"/>
                </a:lnTo>
                <a:lnTo>
                  <a:pt x="0" y="1395606"/>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53" name="Google Shape;2253;p66"/>
          <p:cNvSpPr txBox="1"/>
          <p:nvPr/>
        </p:nvSpPr>
        <p:spPr>
          <a:xfrm>
            <a:off x="4262876" y="7317913"/>
            <a:ext cx="2704771" cy="942975"/>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19"/>
              </a:lnSpc>
              <a:spcBef>
                <a:spcPts val="0"/>
              </a:spcBef>
              <a:spcAft>
                <a:spcPts val="0"/>
              </a:spcAft>
              <a:buClr>
                <a:srgbClr val="000000"/>
              </a:buClr>
              <a:buSzTx/>
              <a:buFont typeface="Arial"/>
              <a:buNone/>
              <a:tabLst/>
              <a:defRPr/>
            </a:pP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Kör </a:t>
            </a:r>
            <a:r>
              <a:rPr kumimoji="0" lang="en-US" sz="3082" b="1" i="0" u="none" strike="noStrike" kern="0" cap="none" spc="0" normalizeH="0" baseline="0" noProof="0">
                <a:ln>
                  <a:noFill/>
                </a:ln>
                <a:solidFill>
                  <a:srgbClr val="67B9E8"/>
                </a:solidFill>
                <a:effectLst/>
                <a:uLnTx/>
                <a:uFillTx/>
                <a:latin typeface="Work Sans"/>
                <a:ea typeface="Work Sans"/>
                <a:cs typeface="Work Sans"/>
                <a:sym typeface="Work Sans"/>
              </a:rPr>
              <a:t>antivirus</a:t>
            </a: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 &amp; uppdatera</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254" name="Google Shape;2254;p66"/>
          <p:cNvGrpSpPr/>
          <p:nvPr/>
        </p:nvGrpSpPr>
        <p:grpSpPr>
          <a:xfrm rot="1927002">
            <a:off x="-5568522" y="7709732"/>
            <a:ext cx="12473576" cy="5504897"/>
            <a:chOff x="0" y="-19050"/>
            <a:chExt cx="3285222" cy="1449849"/>
          </a:xfrm>
        </p:grpSpPr>
        <p:sp>
          <p:nvSpPr>
            <p:cNvPr id="2255" name="Google Shape;2255;p66"/>
            <p:cNvSpPr/>
            <p:nvPr/>
          </p:nvSpPr>
          <p:spPr>
            <a:xfrm>
              <a:off x="0" y="0"/>
              <a:ext cx="3285222" cy="1430799"/>
            </a:xfrm>
            <a:custGeom>
              <a:avLst/>
              <a:gdLst/>
              <a:ahLst/>
              <a:cxnLst/>
              <a:rect l="l" t="t" r="r" b="b"/>
              <a:pathLst>
                <a:path w="3285222" h="1430799" extrusionOk="0">
                  <a:moveTo>
                    <a:pt x="0" y="0"/>
                  </a:moveTo>
                  <a:lnTo>
                    <a:pt x="3285222" y="0"/>
                  </a:lnTo>
                  <a:lnTo>
                    <a:pt x="3285222" y="1430799"/>
                  </a:lnTo>
                  <a:lnTo>
                    <a:pt x="0" y="1430799"/>
                  </a:lnTo>
                  <a:close/>
                </a:path>
              </a:pathLst>
            </a:custGeom>
            <a:solidFill>
              <a:srgbClr val="7B284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56" name="Google Shape;2256;p66"/>
            <p:cNvSpPr txBox="1"/>
            <p:nvPr/>
          </p:nvSpPr>
          <p:spPr>
            <a:xfrm>
              <a:off x="0" y="-19050"/>
              <a:ext cx="3285222" cy="1449849"/>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216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257" name="Google Shape;2257;p66"/>
          <p:cNvSpPr/>
          <p:nvPr/>
        </p:nvSpPr>
        <p:spPr>
          <a:xfrm rot="-287173">
            <a:off x="2912544" y="7207572"/>
            <a:ext cx="1050115" cy="1388485"/>
          </a:xfrm>
          <a:custGeom>
            <a:avLst/>
            <a:gdLst/>
            <a:ahLst/>
            <a:cxnLst/>
            <a:rect l="l" t="t" r="r" b="b"/>
            <a:pathLst>
              <a:path w="1050115" h="1388485" extrusionOk="0">
                <a:moveTo>
                  <a:pt x="0" y="0"/>
                </a:moveTo>
                <a:lnTo>
                  <a:pt x="1050115" y="0"/>
                </a:lnTo>
                <a:lnTo>
                  <a:pt x="1050115" y="1388485"/>
                </a:lnTo>
                <a:lnTo>
                  <a:pt x="0" y="1388485"/>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58" name="Google Shape;2258;p66"/>
          <p:cNvSpPr/>
          <p:nvPr/>
        </p:nvSpPr>
        <p:spPr>
          <a:xfrm rot="864689">
            <a:off x="3450174" y="6846448"/>
            <a:ext cx="872067" cy="961981"/>
          </a:xfrm>
          <a:custGeom>
            <a:avLst/>
            <a:gdLst/>
            <a:ahLst/>
            <a:cxnLst/>
            <a:rect l="l" t="t" r="r" b="b"/>
            <a:pathLst>
              <a:path w="872067" h="961981" extrusionOk="0">
                <a:moveTo>
                  <a:pt x="0" y="0"/>
                </a:moveTo>
                <a:lnTo>
                  <a:pt x="872067" y="0"/>
                </a:lnTo>
                <a:lnTo>
                  <a:pt x="872067" y="961980"/>
                </a:lnTo>
                <a:lnTo>
                  <a:pt x="0" y="961980"/>
                </a:lnTo>
                <a:lnTo>
                  <a:pt x="0" y="0"/>
                </a:lnTo>
                <a:close/>
              </a:path>
            </a:pathLst>
          </a:custGeom>
          <a:blipFill rotWithShape="1">
            <a:blip r:embed="rId1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259" name="Google Shape;2259;p66"/>
          <p:cNvGrpSpPr/>
          <p:nvPr/>
        </p:nvGrpSpPr>
        <p:grpSpPr>
          <a:xfrm rot="-978065">
            <a:off x="-3883454" y="-3860865"/>
            <a:ext cx="12473576" cy="5271332"/>
            <a:chOff x="0" y="-19050"/>
            <a:chExt cx="3285222" cy="1388334"/>
          </a:xfrm>
        </p:grpSpPr>
        <p:sp>
          <p:nvSpPr>
            <p:cNvPr id="2260" name="Google Shape;2260;p66"/>
            <p:cNvSpPr/>
            <p:nvPr/>
          </p:nvSpPr>
          <p:spPr>
            <a:xfrm>
              <a:off x="0" y="0"/>
              <a:ext cx="3285222" cy="1369284"/>
            </a:xfrm>
            <a:custGeom>
              <a:avLst/>
              <a:gdLst/>
              <a:ahLst/>
              <a:cxnLst/>
              <a:rect l="l" t="t" r="r" b="b"/>
              <a:pathLst>
                <a:path w="3285222" h="1369284" extrusionOk="0">
                  <a:moveTo>
                    <a:pt x="0" y="0"/>
                  </a:moveTo>
                  <a:lnTo>
                    <a:pt x="3285222" y="0"/>
                  </a:lnTo>
                  <a:lnTo>
                    <a:pt x="3285222" y="1369284"/>
                  </a:lnTo>
                  <a:lnTo>
                    <a:pt x="0" y="1369284"/>
                  </a:lnTo>
                  <a:close/>
                </a:path>
              </a:pathLst>
            </a:custGeom>
            <a:solidFill>
              <a:srgbClr val="7B284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61" name="Google Shape;2261;p66"/>
            <p:cNvSpPr txBox="1"/>
            <p:nvPr/>
          </p:nvSpPr>
          <p:spPr>
            <a:xfrm>
              <a:off x="0" y="-19050"/>
              <a:ext cx="3285222" cy="1388334"/>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216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262" name="Google Shape;2262;p66"/>
          <p:cNvSpPr/>
          <p:nvPr/>
        </p:nvSpPr>
        <p:spPr>
          <a:xfrm>
            <a:off x="14689477" y="9666253"/>
            <a:ext cx="2163721" cy="154467"/>
          </a:xfrm>
          <a:custGeom>
            <a:avLst/>
            <a:gdLst/>
            <a:ahLst/>
            <a:cxnLst/>
            <a:rect l="l" t="t" r="r" b="b"/>
            <a:pathLst>
              <a:path w="2163721" h="154467" extrusionOk="0">
                <a:moveTo>
                  <a:pt x="0" y="0"/>
                </a:moveTo>
                <a:lnTo>
                  <a:pt x="2163722" y="0"/>
                </a:lnTo>
                <a:lnTo>
                  <a:pt x="2163722" y="154467"/>
                </a:lnTo>
                <a:lnTo>
                  <a:pt x="0" y="154467"/>
                </a:lnTo>
                <a:lnTo>
                  <a:pt x="0" y="0"/>
                </a:lnTo>
                <a:close/>
              </a:path>
            </a:pathLst>
          </a:custGeom>
          <a:blipFill rotWithShape="1">
            <a:blip r:embed="rId11"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63" name="Google Shape;2263;p66"/>
          <p:cNvSpPr txBox="1"/>
          <p:nvPr/>
        </p:nvSpPr>
        <p:spPr>
          <a:xfrm>
            <a:off x="13945040" y="9248775"/>
            <a:ext cx="3436080" cy="371475"/>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D4C394"/>
                </a:solidFill>
                <a:effectLst/>
                <a:uLnTx/>
                <a:uFillTx/>
                <a:latin typeface="Work Sans"/>
                <a:ea typeface="Work Sans"/>
                <a:cs typeface="Work Sans"/>
                <a:sym typeface="Work Sans"/>
              </a:rPr>
              <a:t>Har du blivit drabbad?</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64" name="Google Shape;2264;p66"/>
          <p:cNvSpPr/>
          <p:nvPr/>
        </p:nvSpPr>
        <p:spPr>
          <a:xfrm rot="915156">
            <a:off x="436106" y="9169683"/>
            <a:ext cx="661159" cy="748992"/>
          </a:xfrm>
          <a:custGeom>
            <a:avLst/>
            <a:gdLst/>
            <a:ahLst/>
            <a:cxnLst/>
            <a:rect l="l" t="t" r="r" b="b"/>
            <a:pathLst>
              <a:path w="661159" h="748992" extrusionOk="0">
                <a:moveTo>
                  <a:pt x="0" y="0"/>
                </a:moveTo>
                <a:lnTo>
                  <a:pt x="661159" y="0"/>
                </a:lnTo>
                <a:lnTo>
                  <a:pt x="661159" y="748992"/>
                </a:lnTo>
                <a:lnTo>
                  <a:pt x="0" y="748992"/>
                </a:lnTo>
                <a:lnTo>
                  <a:pt x="0" y="0"/>
                </a:lnTo>
                <a:close/>
              </a:path>
            </a:pathLst>
          </a:custGeom>
          <a:blipFill rotWithShape="1">
            <a:blip r:embed="rId12"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65" name="Google Shape;2265;p66"/>
          <p:cNvSpPr txBox="1"/>
          <p:nvPr/>
        </p:nvSpPr>
        <p:spPr>
          <a:xfrm rot="153766">
            <a:off x="1181854" y="8960751"/>
            <a:ext cx="224489" cy="725392"/>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4"/>
              </a:lnSpc>
              <a:spcBef>
                <a:spcPts val="0"/>
              </a:spcBef>
              <a:spcAft>
                <a:spcPts val="0"/>
              </a:spcAft>
              <a:buClr>
                <a:srgbClr val="000000"/>
              </a:buClr>
              <a:buSzTx/>
              <a:buFont typeface="Arial"/>
              <a:buNone/>
              <a:tabLst/>
              <a:defRPr/>
            </a:pPr>
            <a:r>
              <a:rPr kumimoji="0" lang="en-US" sz="5097" b="0" i="0" u="none" strike="noStrike" kern="0" cap="none" spc="0" normalizeH="0" baseline="0" noProof="0">
                <a:ln>
                  <a:noFill/>
                </a:ln>
                <a:solidFill>
                  <a:srgbClr val="D4C394"/>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66" name="Google Shape;2266;p66"/>
          <p:cNvSpPr txBox="1"/>
          <p:nvPr/>
        </p:nvSpPr>
        <p:spPr>
          <a:xfrm rot="153766">
            <a:off x="1019100" y="9043429"/>
            <a:ext cx="224489" cy="41564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8"/>
              </a:lnSpc>
              <a:spcBef>
                <a:spcPts val="0"/>
              </a:spcBef>
              <a:spcAft>
                <a:spcPts val="0"/>
              </a:spcAft>
              <a:buClr>
                <a:srgbClr val="000000"/>
              </a:buClr>
              <a:buSzTx/>
              <a:buFont typeface="Arial"/>
              <a:buNone/>
              <a:tabLst/>
              <a:defRPr/>
            </a:pPr>
            <a:r>
              <a:rPr kumimoji="0" lang="en-US" sz="2897" b="0" i="0" u="none" strike="noStrike" kern="0" cap="none" spc="0" normalizeH="0" baseline="0" noProof="0">
                <a:ln>
                  <a:noFill/>
                </a:ln>
                <a:solidFill>
                  <a:srgbClr val="D4C394"/>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67" name="Google Shape;2267;p66"/>
          <p:cNvSpPr txBox="1"/>
          <p:nvPr/>
        </p:nvSpPr>
        <p:spPr>
          <a:xfrm rot="153766">
            <a:off x="1188183" y="8941843"/>
            <a:ext cx="224489" cy="480409"/>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7"/>
              </a:lnSpc>
              <a:spcBef>
                <a:spcPts val="0"/>
              </a:spcBef>
              <a:spcAft>
                <a:spcPts val="0"/>
              </a:spcAft>
              <a:buClr>
                <a:srgbClr val="000000"/>
              </a:buClr>
              <a:buSzTx/>
              <a:buFont typeface="Arial"/>
              <a:buNone/>
              <a:tabLst/>
              <a:defRPr/>
            </a:pPr>
            <a:r>
              <a:rPr kumimoji="0" lang="en-US" sz="3397" b="0" i="0" u="none" strike="noStrike" kern="0" cap="none" spc="0" normalizeH="0" baseline="0" noProof="0">
                <a:ln>
                  <a:noFill/>
                </a:ln>
                <a:solidFill>
                  <a:srgbClr val="D4C394"/>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682241"/>
        </a:solidFill>
        <a:effectLst/>
      </p:bgPr>
    </p:bg>
    <p:spTree>
      <p:nvGrpSpPr>
        <p:cNvPr id="1" name="Shape 2275"/>
        <p:cNvGrpSpPr/>
        <p:nvPr/>
      </p:nvGrpSpPr>
      <p:grpSpPr>
        <a:xfrm>
          <a:off x="0" y="0"/>
          <a:ext cx="0" cy="0"/>
          <a:chOff x="0" y="0"/>
          <a:chExt cx="0" cy="0"/>
        </a:xfrm>
      </p:grpSpPr>
      <p:sp>
        <p:nvSpPr>
          <p:cNvPr id="2276" name="Google Shape;2276;p67"/>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77" name="Google Shape;2277;p67"/>
          <p:cNvSpPr txBox="1"/>
          <p:nvPr/>
        </p:nvSpPr>
        <p:spPr>
          <a:xfrm>
            <a:off x="4632377" y="1076325"/>
            <a:ext cx="8677234" cy="1420717"/>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4"/>
              </a:lnSpc>
              <a:spcBef>
                <a:spcPts val="0"/>
              </a:spcBef>
              <a:spcAft>
                <a:spcPts val="0"/>
              </a:spcAft>
              <a:buClr>
                <a:srgbClr val="000000"/>
              </a:buClr>
              <a:buSzTx/>
              <a:buFont typeface="Arial"/>
              <a:buNone/>
              <a:tabLst/>
              <a:defRPr/>
            </a:pPr>
            <a:r>
              <a:rPr kumimoji="0" lang="en-US" sz="5097" b="0" i="0" u="none" strike="noStrike" kern="0" cap="none" spc="0" normalizeH="0" baseline="0" noProof="0">
                <a:ln>
                  <a:noFill/>
                </a:ln>
                <a:solidFill>
                  <a:srgbClr val="D4C394"/>
                </a:solidFill>
                <a:effectLst/>
                <a:uLnTx/>
                <a:uFillTx/>
                <a:latin typeface="Work Sans"/>
                <a:ea typeface="Work Sans"/>
                <a:cs typeface="Work Sans"/>
                <a:sym typeface="Work Sans"/>
              </a:rPr>
              <a:t>Har du gjort något du </a:t>
            </a:r>
            <a:r>
              <a:rPr kumimoji="0" lang="en-US" sz="5097" b="1" i="0" u="none" strike="noStrike" kern="0" cap="none" spc="0" normalizeH="0" baseline="0" noProof="0">
                <a:ln>
                  <a:noFill/>
                </a:ln>
                <a:solidFill>
                  <a:srgbClr val="D4C394"/>
                </a:solidFill>
                <a:effectLst/>
                <a:uLnTx/>
                <a:uFillTx/>
                <a:latin typeface="Work Sans"/>
                <a:ea typeface="Work Sans"/>
                <a:cs typeface="Work Sans"/>
                <a:sym typeface="Work Sans"/>
              </a:rPr>
              <a:t>tror</a:t>
            </a:r>
            <a:r>
              <a:rPr kumimoji="0" lang="en-US" sz="5097" b="0" i="0" u="none" strike="noStrike" kern="0" cap="none" spc="0" normalizeH="0" baseline="0" noProof="0">
                <a:ln>
                  <a:noFill/>
                </a:ln>
                <a:solidFill>
                  <a:srgbClr val="D4C394"/>
                </a:solidFill>
                <a:effectLst/>
                <a:uLnTx/>
                <a:uFillTx/>
                <a:latin typeface="Work Sans"/>
                <a:ea typeface="Work Sans"/>
                <a:cs typeface="Work Sans"/>
                <a:sym typeface="Work Sans"/>
              </a:rPr>
              <a:t> är osäkert?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78" name="Google Shape;2278;p67"/>
          <p:cNvSpPr txBox="1"/>
          <p:nvPr/>
        </p:nvSpPr>
        <p:spPr>
          <a:xfrm>
            <a:off x="4262876" y="3530800"/>
            <a:ext cx="3873092" cy="47625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19"/>
              </a:lnSpc>
              <a:spcBef>
                <a:spcPts val="0"/>
              </a:spcBef>
              <a:spcAft>
                <a:spcPts val="0"/>
              </a:spcAft>
              <a:buClr>
                <a:srgbClr val="000000"/>
              </a:buClr>
              <a:buSzTx/>
              <a:buFont typeface="Arial"/>
              <a:buNone/>
              <a:tabLst/>
              <a:defRPr/>
            </a:pP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Byt </a:t>
            </a:r>
            <a:r>
              <a:rPr kumimoji="0" lang="en-US" sz="3082" b="1" i="0" u="none" strike="noStrike" kern="0" cap="none" spc="0" normalizeH="0" baseline="0" noProof="0">
                <a:ln>
                  <a:noFill/>
                </a:ln>
                <a:solidFill>
                  <a:srgbClr val="67B9E8"/>
                </a:solidFill>
                <a:effectLst/>
                <a:uLnTx/>
                <a:uFillTx/>
                <a:latin typeface="Work Sans"/>
                <a:ea typeface="Work Sans"/>
                <a:cs typeface="Work Sans"/>
                <a:sym typeface="Work Sans"/>
              </a:rPr>
              <a:t>lösenord</a:t>
            </a: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 direkt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79" name="Google Shape;2279;p67"/>
          <p:cNvSpPr/>
          <p:nvPr/>
        </p:nvSpPr>
        <p:spPr>
          <a:xfrm rot="-286938">
            <a:off x="2981726" y="2987433"/>
            <a:ext cx="1321227" cy="1350516"/>
          </a:xfrm>
          <a:custGeom>
            <a:avLst/>
            <a:gdLst/>
            <a:ahLst/>
            <a:cxnLst/>
            <a:rect l="l" t="t" r="r" b="b"/>
            <a:pathLst>
              <a:path w="1321227" h="1350516" extrusionOk="0">
                <a:moveTo>
                  <a:pt x="0" y="0"/>
                </a:moveTo>
                <a:lnTo>
                  <a:pt x="1321227" y="0"/>
                </a:lnTo>
                <a:lnTo>
                  <a:pt x="1321227" y="1350516"/>
                </a:lnTo>
                <a:lnTo>
                  <a:pt x="0" y="1350516"/>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80" name="Google Shape;2280;p67"/>
          <p:cNvSpPr txBox="1"/>
          <p:nvPr/>
        </p:nvSpPr>
        <p:spPr>
          <a:xfrm>
            <a:off x="9992793" y="5513559"/>
            <a:ext cx="4044336" cy="47625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19"/>
              </a:lnSpc>
              <a:spcBef>
                <a:spcPts val="0"/>
              </a:spcBef>
              <a:spcAft>
                <a:spcPts val="0"/>
              </a:spcAft>
              <a:buClr>
                <a:srgbClr val="000000"/>
              </a:buClr>
              <a:buSzTx/>
              <a:buFont typeface="Arial"/>
              <a:buNone/>
              <a:tabLst/>
              <a:defRPr/>
            </a:pP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Betala / klicka </a:t>
            </a:r>
            <a:r>
              <a:rPr kumimoji="0" lang="en-US" sz="3082" b="1" i="0" u="none" strike="noStrike" kern="0" cap="none" spc="0" normalizeH="0" baseline="0" noProof="0">
                <a:ln>
                  <a:noFill/>
                </a:ln>
                <a:solidFill>
                  <a:srgbClr val="67B9E8"/>
                </a:solidFill>
                <a:effectLst/>
                <a:uLnTx/>
                <a:uFillTx/>
                <a:latin typeface="Work Sans"/>
                <a:ea typeface="Work Sans"/>
                <a:cs typeface="Work Sans"/>
                <a:sym typeface="Work Sans"/>
              </a:rPr>
              <a:t>aldrig</a:t>
            </a: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 </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81" name="Google Shape;2281;p67"/>
          <p:cNvSpPr/>
          <p:nvPr/>
        </p:nvSpPr>
        <p:spPr>
          <a:xfrm>
            <a:off x="14142663" y="5106806"/>
            <a:ext cx="1109266" cy="1339652"/>
          </a:xfrm>
          <a:custGeom>
            <a:avLst/>
            <a:gdLst/>
            <a:ahLst/>
            <a:cxnLst/>
            <a:rect l="l" t="t" r="r" b="b"/>
            <a:pathLst>
              <a:path w="1109266" h="1339652" extrusionOk="0">
                <a:moveTo>
                  <a:pt x="0" y="0"/>
                </a:moveTo>
                <a:lnTo>
                  <a:pt x="1109266" y="0"/>
                </a:lnTo>
                <a:lnTo>
                  <a:pt x="1109266" y="1339652"/>
                </a:lnTo>
                <a:lnTo>
                  <a:pt x="0" y="1339652"/>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82" name="Google Shape;2282;p67"/>
          <p:cNvSpPr txBox="1"/>
          <p:nvPr/>
        </p:nvSpPr>
        <p:spPr>
          <a:xfrm>
            <a:off x="10732186" y="3339269"/>
            <a:ext cx="3212854" cy="85931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9992"/>
              </a:lnSpc>
              <a:spcBef>
                <a:spcPts val="0"/>
              </a:spcBef>
              <a:spcAft>
                <a:spcPts val="0"/>
              </a:spcAft>
              <a:buClr>
                <a:srgbClr val="000000"/>
              </a:buClr>
              <a:buSzTx/>
              <a:buFont typeface="Arial"/>
              <a:buNone/>
              <a:tabLst/>
              <a:defRPr/>
            </a:pPr>
            <a:r>
              <a:rPr kumimoji="0" lang="en-US" sz="2806" b="0" i="0" u="none" strike="noStrike" kern="0" cap="none" spc="0" normalizeH="0" baseline="0" noProof="0">
                <a:ln>
                  <a:noFill/>
                </a:ln>
                <a:solidFill>
                  <a:srgbClr val="AEC2D3"/>
                </a:solidFill>
                <a:effectLst/>
                <a:uLnTx/>
                <a:uFillTx/>
                <a:latin typeface="Work Sans"/>
                <a:ea typeface="Work Sans"/>
                <a:cs typeface="Work Sans"/>
                <a:sym typeface="Work Sans"/>
              </a:rPr>
              <a:t>Kontakta </a:t>
            </a:r>
            <a:r>
              <a:rPr kumimoji="0" lang="en-US" sz="2806" b="1" i="0" u="none" strike="noStrike" kern="0" cap="none" spc="0" normalizeH="0" baseline="0" noProof="0">
                <a:ln>
                  <a:noFill/>
                </a:ln>
                <a:solidFill>
                  <a:srgbClr val="67B9E8"/>
                </a:solidFill>
                <a:effectLst/>
                <a:uLnTx/>
                <a:uFillTx/>
                <a:latin typeface="Work Sans"/>
                <a:ea typeface="Work Sans"/>
                <a:cs typeface="Work Sans"/>
                <a:sym typeface="Work Sans"/>
              </a:rPr>
              <a:t>polisen/ bank/ IT-support</a:t>
            </a:r>
            <a:r>
              <a:rPr kumimoji="0" lang="en-US" sz="2806" b="0" i="0" u="none" strike="noStrike" kern="0" cap="none" spc="0" normalizeH="0" baseline="0" noProof="0">
                <a:ln>
                  <a:noFill/>
                </a:ln>
                <a:solidFill>
                  <a:srgbClr val="AEC2D3"/>
                </a:solidFill>
                <a:effectLst/>
                <a:uLnTx/>
                <a:uFillTx/>
                <a:latin typeface="Work Sans"/>
                <a:ea typeface="Work Sans"/>
                <a:cs typeface="Work Sans"/>
                <a:sym typeface="Work Sans"/>
              </a:rPr>
              <a:t> </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283" name="Google Shape;2283;p67"/>
          <p:cNvGrpSpPr/>
          <p:nvPr/>
        </p:nvGrpSpPr>
        <p:grpSpPr>
          <a:xfrm>
            <a:off x="14059065" y="3018682"/>
            <a:ext cx="1276463" cy="1371993"/>
            <a:chOff x="0" y="0"/>
            <a:chExt cx="1701950" cy="1829323"/>
          </a:xfrm>
        </p:grpSpPr>
        <p:sp>
          <p:nvSpPr>
            <p:cNvPr id="2284" name="Google Shape;2284;p67"/>
            <p:cNvSpPr/>
            <p:nvPr/>
          </p:nvSpPr>
          <p:spPr>
            <a:xfrm>
              <a:off x="664007" y="0"/>
              <a:ext cx="1037943" cy="1065555"/>
            </a:xfrm>
            <a:custGeom>
              <a:avLst/>
              <a:gdLst/>
              <a:ahLst/>
              <a:cxnLst/>
              <a:rect l="l" t="t" r="r" b="b"/>
              <a:pathLst>
                <a:path w="1037943" h="1065555" extrusionOk="0">
                  <a:moveTo>
                    <a:pt x="0" y="0"/>
                  </a:moveTo>
                  <a:lnTo>
                    <a:pt x="1037943" y="0"/>
                  </a:lnTo>
                  <a:lnTo>
                    <a:pt x="1037943" y="1065555"/>
                  </a:lnTo>
                  <a:lnTo>
                    <a:pt x="0" y="1065555"/>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85" name="Google Shape;2285;p67"/>
            <p:cNvSpPr/>
            <p:nvPr/>
          </p:nvSpPr>
          <p:spPr>
            <a:xfrm>
              <a:off x="0" y="532778"/>
              <a:ext cx="1328015" cy="1296545"/>
            </a:xfrm>
            <a:custGeom>
              <a:avLst/>
              <a:gdLst/>
              <a:ahLst/>
              <a:cxnLst/>
              <a:rect l="l" t="t" r="r" b="b"/>
              <a:pathLst>
                <a:path w="1328015" h="1296545" extrusionOk="0">
                  <a:moveTo>
                    <a:pt x="0" y="0"/>
                  </a:moveTo>
                  <a:lnTo>
                    <a:pt x="1328015" y="0"/>
                  </a:lnTo>
                  <a:lnTo>
                    <a:pt x="1328015" y="1296544"/>
                  </a:lnTo>
                  <a:lnTo>
                    <a:pt x="0" y="1296544"/>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286" name="Google Shape;2286;p67"/>
          <p:cNvSpPr txBox="1"/>
          <p:nvPr/>
        </p:nvSpPr>
        <p:spPr>
          <a:xfrm>
            <a:off x="10891265" y="7317913"/>
            <a:ext cx="3071775" cy="942975"/>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19"/>
              </a:lnSpc>
              <a:spcBef>
                <a:spcPts val="0"/>
              </a:spcBef>
              <a:spcAft>
                <a:spcPts val="0"/>
              </a:spcAft>
              <a:buClr>
                <a:srgbClr val="000000"/>
              </a:buClr>
              <a:buSzTx/>
              <a:buFont typeface="Arial"/>
              <a:buNone/>
              <a:tabLst/>
              <a:defRPr/>
            </a:pPr>
            <a:r>
              <a:rPr kumimoji="0" lang="en-US" sz="3082" b="0" i="0" u="none" strike="noStrike" kern="0" cap="none" spc="0" normalizeH="0" baseline="0" noProof="0">
                <a:ln>
                  <a:noFill/>
                </a:ln>
                <a:solidFill>
                  <a:srgbClr val="C1D1DD"/>
                </a:solidFill>
                <a:effectLst/>
                <a:uLnTx/>
                <a:uFillTx/>
                <a:latin typeface="Work Sans"/>
                <a:ea typeface="Work Sans"/>
                <a:cs typeface="Work Sans"/>
                <a:sym typeface="Work Sans"/>
              </a:rPr>
              <a:t>Kolla om dina uppgifter </a:t>
            </a:r>
            <a:r>
              <a:rPr kumimoji="0" lang="en-US" sz="3082" b="1" i="0" u="none" strike="noStrike" kern="0" cap="none" spc="0" normalizeH="0" baseline="0" noProof="0">
                <a:ln>
                  <a:noFill/>
                </a:ln>
                <a:solidFill>
                  <a:srgbClr val="67B9E8"/>
                </a:solidFill>
                <a:effectLst/>
                <a:uLnTx/>
                <a:uFillTx/>
                <a:latin typeface="Work Sans"/>
                <a:ea typeface="Work Sans"/>
                <a:cs typeface="Work Sans"/>
                <a:sym typeface="Work Sans"/>
              </a:rPr>
              <a:t>läckt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87" name="Google Shape;2287;p67"/>
          <p:cNvSpPr/>
          <p:nvPr/>
        </p:nvSpPr>
        <p:spPr>
          <a:xfrm rot="-1555082">
            <a:off x="14131907" y="7263125"/>
            <a:ext cx="1130779" cy="1032902"/>
          </a:xfrm>
          <a:custGeom>
            <a:avLst/>
            <a:gdLst/>
            <a:ahLst/>
            <a:cxnLst/>
            <a:rect l="l" t="t" r="r" b="b"/>
            <a:pathLst>
              <a:path w="1130779" h="1032902" extrusionOk="0">
                <a:moveTo>
                  <a:pt x="0" y="0"/>
                </a:moveTo>
                <a:lnTo>
                  <a:pt x="1130778" y="0"/>
                </a:lnTo>
                <a:lnTo>
                  <a:pt x="1130778" y="1032902"/>
                </a:lnTo>
                <a:lnTo>
                  <a:pt x="0" y="1032902"/>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88" name="Google Shape;2288;p67"/>
          <p:cNvSpPr txBox="1"/>
          <p:nvPr/>
        </p:nvSpPr>
        <p:spPr>
          <a:xfrm>
            <a:off x="4262876" y="5533744"/>
            <a:ext cx="2704771" cy="47625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19"/>
              </a:lnSpc>
              <a:spcBef>
                <a:spcPts val="0"/>
              </a:spcBef>
              <a:spcAft>
                <a:spcPts val="0"/>
              </a:spcAft>
              <a:buClr>
                <a:srgbClr val="000000"/>
              </a:buClr>
              <a:buSzTx/>
              <a:buFont typeface="Arial"/>
              <a:buNone/>
              <a:tabLst/>
              <a:defRPr/>
            </a:pPr>
            <a:r>
              <a:rPr kumimoji="0" lang="en-US" sz="3082" b="0" i="0" u="none" strike="noStrike" kern="0" cap="none" spc="0" normalizeH="0" baseline="0" noProof="0" dirty="0" err="1">
                <a:ln>
                  <a:noFill/>
                </a:ln>
                <a:solidFill>
                  <a:srgbClr val="AEC2D3"/>
                </a:solidFill>
                <a:effectLst/>
                <a:uLnTx/>
                <a:uFillTx/>
                <a:latin typeface="Work Sans"/>
                <a:ea typeface="Work Sans"/>
                <a:cs typeface="Work Sans"/>
                <a:sym typeface="Work Sans"/>
              </a:rPr>
              <a:t>Aktivera</a:t>
            </a:r>
            <a:r>
              <a:rPr kumimoji="0" lang="en-US" sz="3082" b="0" i="0" u="none" strike="noStrike" kern="0" cap="none" spc="0" normalizeH="0" baseline="0" noProof="0" dirty="0">
                <a:ln>
                  <a:noFill/>
                </a:ln>
                <a:solidFill>
                  <a:srgbClr val="AEC2D3"/>
                </a:solidFill>
                <a:effectLst/>
                <a:uLnTx/>
                <a:uFillTx/>
                <a:latin typeface="Work Sans"/>
                <a:ea typeface="Work Sans"/>
                <a:cs typeface="Work Sans"/>
                <a:sym typeface="Work Sans"/>
              </a:rPr>
              <a:t> </a:t>
            </a:r>
            <a:r>
              <a:rPr kumimoji="0" lang="en-US" sz="3082" b="1" i="0" u="none" strike="noStrike" kern="0" cap="none" spc="0" normalizeH="0" baseline="0" noProof="0" dirty="0">
                <a:ln>
                  <a:noFill/>
                </a:ln>
                <a:solidFill>
                  <a:srgbClr val="67B9E8"/>
                </a:solidFill>
                <a:effectLst/>
                <a:uLnTx/>
                <a:uFillTx/>
                <a:latin typeface="Work Sans"/>
                <a:ea typeface="Work Sans"/>
                <a:cs typeface="Work Sans"/>
                <a:sym typeface="Work Sans"/>
              </a:rPr>
              <a:t>MFA</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89" name="Google Shape;2289;p67"/>
          <p:cNvSpPr/>
          <p:nvPr/>
        </p:nvSpPr>
        <p:spPr>
          <a:xfrm rot="-355443">
            <a:off x="3090879" y="5102640"/>
            <a:ext cx="1102922" cy="1395606"/>
          </a:xfrm>
          <a:custGeom>
            <a:avLst/>
            <a:gdLst/>
            <a:ahLst/>
            <a:cxnLst/>
            <a:rect l="l" t="t" r="r" b="b"/>
            <a:pathLst>
              <a:path w="1102922" h="1395606" extrusionOk="0">
                <a:moveTo>
                  <a:pt x="0" y="0"/>
                </a:moveTo>
                <a:lnTo>
                  <a:pt x="1102922" y="0"/>
                </a:lnTo>
                <a:lnTo>
                  <a:pt x="1102922" y="1395606"/>
                </a:lnTo>
                <a:lnTo>
                  <a:pt x="0" y="1395606"/>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90" name="Google Shape;2290;p67"/>
          <p:cNvSpPr txBox="1"/>
          <p:nvPr/>
        </p:nvSpPr>
        <p:spPr>
          <a:xfrm>
            <a:off x="4262876" y="7317913"/>
            <a:ext cx="2704771" cy="942975"/>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19"/>
              </a:lnSpc>
              <a:spcBef>
                <a:spcPts val="0"/>
              </a:spcBef>
              <a:spcAft>
                <a:spcPts val="0"/>
              </a:spcAft>
              <a:buClr>
                <a:srgbClr val="000000"/>
              </a:buClr>
              <a:buSzTx/>
              <a:buFont typeface="Arial"/>
              <a:buNone/>
              <a:tabLst/>
              <a:defRPr/>
            </a:pP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Kör </a:t>
            </a:r>
            <a:r>
              <a:rPr kumimoji="0" lang="en-US" sz="3082" b="1" i="0" u="none" strike="noStrike" kern="0" cap="none" spc="0" normalizeH="0" baseline="0" noProof="0">
                <a:ln>
                  <a:noFill/>
                </a:ln>
                <a:solidFill>
                  <a:srgbClr val="67B9E8"/>
                </a:solidFill>
                <a:effectLst/>
                <a:uLnTx/>
                <a:uFillTx/>
                <a:latin typeface="Work Sans"/>
                <a:ea typeface="Work Sans"/>
                <a:cs typeface="Work Sans"/>
                <a:sym typeface="Work Sans"/>
              </a:rPr>
              <a:t>antivirus</a:t>
            </a:r>
            <a:r>
              <a:rPr kumimoji="0" lang="en-US" sz="3082" b="0" i="0" u="none" strike="noStrike" kern="0" cap="none" spc="0" normalizeH="0" baseline="0" noProof="0">
                <a:ln>
                  <a:noFill/>
                </a:ln>
                <a:solidFill>
                  <a:srgbClr val="AEC2D3"/>
                </a:solidFill>
                <a:effectLst/>
                <a:uLnTx/>
                <a:uFillTx/>
                <a:latin typeface="Work Sans"/>
                <a:ea typeface="Work Sans"/>
                <a:cs typeface="Work Sans"/>
                <a:sym typeface="Work Sans"/>
              </a:rPr>
              <a:t> &amp; uppdatera</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291" name="Google Shape;2291;p67"/>
          <p:cNvGrpSpPr/>
          <p:nvPr/>
        </p:nvGrpSpPr>
        <p:grpSpPr>
          <a:xfrm rot="1927002">
            <a:off x="-5568522" y="7709732"/>
            <a:ext cx="12473576" cy="5504897"/>
            <a:chOff x="0" y="-19050"/>
            <a:chExt cx="3285222" cy="1449849"/>
          </a:xfrm>
        </p:grpSpPr>
        <p:sp>
          <p:nvSpPr>
            <p:cNvPr id="2292" name="Google Shape;2292;p67"/>
            <p:cNvSpPr/>
            <p:nvPr/>
          </p:nvSpPr>
          <p:spPr>
            <a:xfrm>
              <a:off x="0" y="0"/>
              <a:ext cx="3285222" cy="1430799"/>
            </a:xfrm>
            <a:custGeom>
              <a:avLst/>
              <a:gdLst/>
              <a:ahLst/>
              <a:cxnLst/>
              <a:rect l="l" t="t" r="r" b="b"/>
              <a:pathLst>
                <a:path w="3285222" h="1430799" extrusionOk="0">
                  <a:moveTo>
                    <a:pt x="0" y="0"/>
                  </a:moveTo>
                  <a:lnTo>
                    <a:pt x="3285222" y="0"/>
                  </a:lnTo>
                  <a:lnTo>
                    <a:pt x="3285222" y="1430799"/>
                  </a:lnTo>
                  <a:lnTo>
                    <a:pt x="0" y="1430799"/>
                  </a:lnTo>
                  <a:close/>
                </a:path>
              </a:pathLst>
            </a:custGeom>
            <a:solidFill>
              <a:srgbClr val="7B284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93" name="Google Shape;2293;p67"/>
            <p:cNvSpPr txBox="1"/>
            <p:nvPr/>
          </p:nvSpPr>
          <p:spPr>
            <a:xfrm>
              <a:off x="0" y="-19050"/>
              <a:ext cx="3285222" cy="1449849"/>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216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294" name="Google Shape;2294;p67"/>
          <p:cNvSpPr/>
          <p:nvPr/>
        </p:nvSpPr>
        <p:spPr>
          <a:xfrm rot="-287173">
            <a:off x="2912544" y="7207572"/>
            <a:ext cx="1050115" cy="1388485"/>
          </a:xfrm>
          <a:custGeom>
            <a:avLst/>
            <a:gdLst/>
            <a:ahLst/>
            <a:cxnLst/>
            <a:rect l="l" t="t" r="r" b="b"/>
            <a:pathLst>
              <a:path w="1050115" h="1388485" extrusionOk="0">
                <a:moveTo>
                  <a:pt x="0" y="0"/>
                </a:moveTo>
                <a:lnTo>
                  <a:pt x="1050115" y="0"/>
                </a:lnTo>
                <a:lnTo>
                  <a:pt x="1050115" y="1388485"/>
                </a:lnTo>
                <a:lnTo>
                  <a:pt x="0" y="1388485"/>
                </a:lnTo>
                <a:lnTo>
                  <a:pt x="0" y="0"/>
                </a:lnTo>
                <a:close/>
              </a:path>
            </a:pathLst>
          </a:custGeom>
          <a:blipFill rotWithShape="1">
            <a:blip r:embed="rId1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95" name="Google Shape;2295;p67"/>
          <p:cNvSpPr/>
          <p:nvPr/>
        </p:nvSpPr>
        <p:spPr>
          <a:xfrm rot="864689">
            <a:off x="3450174" y="6846448"/>
            <a:ext cx="872067" cy="961981"/>
          </a:xfrm>
          <a:custGeom>
            <a:avLst/>
            <a:gdLst/>
            <a:ahLst/>
            <a:cxnLst/>
            <a:rect l="l" t="t" r="r" b="b"/>
            <a:pathLst>
              <a:path w="872067" h="961981" extrusionOk="0">
                <a:moveTo>
                  <a:pt x="0" y="0"/>
                </a:moveTo>
                <a:lnTo>
                  <a:pt x="872067" y="0"/>
                </a:lnTo>
                <a:lnTo>
                  <a:pt x="872067" y="961980"/>
                </a:lnTo>
                <a:lnTo>
                  <a:pt x="0" y="961980"/>
                </a:lnTo>
                <a:lnTo>
                  <a:pt x="0" y="0"/>
                </a:lnTo>
                <a:close/>
              </a:path>
            </a:pathLst>
          </a:custGeom>
          <a:blipFill rotWithShape="1">
            <a:blip r:embed="rId11"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296" name="Google Shape;2296;p67"/>
          <p:cNvGrpSpPr/>
          <p:nvPr/>
        </p:nvGrpSpPr>
        <p:grpSpPr>
          <a:xfrm rot="-978065">
            <a:off x="-3883454" y="-3860865"/>
            <a:ext cx="12473576" cy="5271332"/>
            <a:chOff x="0" y="-19050"/>
            <a:chExt cx="3285222" cy="1388334"/>
          </a:xfrm>
        </p:grpSpPr>
        <p:sp>
          <p:nvSpPr>
            <p:cNvPr id="2297" name="Google Shape;2297;p67"/>
            <p:cNvSpPr/>
            <p:nvPr/>
          </p:nvSpPr>
          <p:spPr>
            <a:xfrm>
              <a:off x="0" y="0"/>
              <a:ext cx="3285222" cy="1369284"/>
            </a:xfrm>
            <a:custGeom>
              <a:avLst/>
              <a:gdLst/>
              <a:ahLst/>
              <a:cxnLst/>
              <a:rect l="l" t="t" r="r" b="b"/>
              <a:pathLst>
                <a:path w="3285222" h="1369284" extrusionOk="0">
                  <a:moveTo>
                    <a:pt x="0" y="0"/>
                  </a:moveTo>
                  <a:lnTo>
                    <a:pt x="3285222" y="0"/>
                  </a:lnTo>
                  <a:lnTo>
                    <a:pt x="3285222" y="1369284"/>
                  </a:lnTo>
                  <a:lnTo>
                    <a:pt x="0" y="1369284"/>
                  </a:lnTo>
                  <a:close/>
                </a:path>
              </a:pathLst>
            </a:custGeom>
            <a:solidFill>
              <a:srgbClr val="7B284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98" name="Google Shape;2298;p67"/>
            <p:cNvSpPr txBox="1"/>
            <p:nvPr/>
          </p:nvSpPr>
          <p:spPr>
            <a:xfrm>
              <a:off x="0" y="-19050"/>
              <a:ext cx="3285222" cy="1388334"/>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216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299" name="Google Shape;2299;p67"/>
          <p:cNvSpPr/>
          <p:nvPr/>
        </p:nvSpPr>
        <p:spPr>
          <a:xfrm>
            <a:off x="14689477" y="9666253"/>
            <a:ext cx="2163721" cy="154467"/>
          </a:xfrm>
          <a:custGeom>
            <a:avLst/>
            <a:gdLst/>
            <a:ahLst/>
            <a:cxnLst/>
            <a:rect l="l" t="t" r="r" b="b"/>
            <a:pathLst>
              <a:path w="2163721" h="154467" extrusionOk="0">
                <a:moveTo>
                  <a:pt x="0" y="0"/>
                </a:moveTo>
                <a:lnTo>
                  <a:pt x="2163722" y="0"/>
                </a:lnTo>
                <a:lnTo>
                  <a:pt x="2163722" y="154467"/>
                </a:lnTo>
                <a:lnTo>
                  <a:pt x="0" y="154467"/>
                </a:lnTo>
                <a:lnTo>
                  <a:pt x="0" y="0"/>
                </a:lnTo>
                <a:close/>
              </a:path>
            </a:pathLst>
          </a:custGeom>
          <a:blipFill rotWithShape="1">
            <a:blip r:embed="rId12"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00" name="Google Shape;2300;p67"/>
          <p:cNvSpPr txBox="1"/>
          <p:nvPr/>
        </p:nvSpPr>
        <p:spPr>
          <a:xfrm>
            <a:off x="13945040" y="9248775"/>
            <a:ext cx="3436080" cy="371475"/>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19958"/>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D4C394"/>
                </a:solidFill>
                <a:effectLst/>
                <a:uLnTx/>
                <a:uFillTx/>
                <a:latin typeface="Work Sans"/>
                <a:ea typeface="Work Sans"/>
                <a:cs typeface="Work Sans"/>
                <a:sym typeface="Work Sans"/>
              </a:rPr>
              <a:t>Har du blivit drabbad?</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01" name="Google Shape;2301;p67"/>
          <p:cNvSpPr/>
          <p:nvPr/>
        </p:nvSpPr>
        <p:spPr>
          <a:xfrm rot="915156">
            <a:off x="436106" y="9169683"/>
            <a:ext cx="661159" cy="748992"/>
          </a:xfrm>
          <a:custGeom>
            <a:avLst/>
            <a:gdLst/>
            <a:ahLst/>
            <a:cxnLst/>
            <a:rect l="l" t="t" r="r" b="b"/>
            <a:pathLst>
              <a:path w="661159" h="748992" extrusionOk="0">
                <a:moveTo>
                  <a:pt x="0" y="0"/>
                </a:moveTo>
                <a:lnTo>
                  <a:pt x="661159" y="0"/>
                </a:lnTo>
                <a:lnTo>
                  <a:pt x="661159" y="748992"/>
                </a:lnTo>
                <a:lnTo>
                  <a:pt x="0" y="748992"/>
                </a:lnTo>
                <a:lnTo>
                  <a:pt x="0" y="0"/>
                </a:lnTo>
                <a:close/>
              </a:path>
            </a:pathLst>
          </a:custGeom>
          <a:blipFill rotWithShape="1">
            <a:blip r:embed="rId13"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02" name="Google Shape;2302;p67"/>
          <p:cNvSpPr txBox="1"/>
          <p:nvPr/>
        </p:nvSpPr>
        <p:spPr>
          <a:xfrm rot="153766">
            <a:off x="1181854" y="8960751"/>
            <a:ext cx="224489" cy="725392"/>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4"/>
              </a:lnSpc>
              <a:spcBef>
                <a:spcPts val="0"/>
              </a:spcBef>
              <a:spcAft>
                <a:spcPts val="0"/>
              </a:spcAft>
              <a:buClr>
                <a:srgbClr val="000000"/>
              </a:buClr>
              <a:buSzTx/>
              <a:buFont typeface="Arial"/>
              <a:buNone/>
              <a:tabLst/>
              <a:defRPr/>
            </a:pPr>
            <a:r>
              <a:rPr kumimoji="0" lang="en-US" sz="5097" b="0" i="0" u="none" strike="noStrike" kern="0" cap="none" spc="0" normalizeH="0" baseline="0" noProof="0">
                <a:ln>
                  <a:noFill/>
                </a:ln>
                <a:solidFill>
                  <a:srgbClr val="D4C394"/>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03" name="Google Shape;2303;p67"/>
          <p:cNvSpPr txBox="1"/>
          <p:nvPr/>
        </p:nvSpPr>
        <p:spPr>
          <a:xfrm rot="153766">
            <a:off x="1019100" y="9043429"/>
            <a:ext cx="224489" cy="41564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8"/>
              </a:lnSpc>
              <a:spcBef>
                <a:spcPts val="0"/>
              </a:spcBef>
              <a:spcAft>
                <a:spcPts val="0"/>
              </a:spcAft>
              <a:buClr>
                <a:srgbClr val="000000"/>
              </a:buClr>
              <a:buSzTx/>
              <a:buFont typeface="Arial"/>
              <a:buNone/>
              <a:tabLst/>
              <a:defRPr/>
            </a:pPr>
            <a:r>
              <a:rPr kumimoji="0" lang="en-US" sz="2897" b="0" i="0" u="none" strike="noStrike" kern="0" cap="none" spc="0" normalizeH="0" baseline="0" noProof="0">
                <a:ln>
                  <a:noFill/>
                </a:ln>
                <a:solidFill>
                  <a:srgbClr val="D4C394"/>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04" name="Google Shape;2304;p67"/>
          <p:cNvSpPr txBox="1"/>
          <p:nvPr/>
        </p:nvSpPr>
        <p:spPr>
          <a:xfrm rot="153766">
            <a:off x="1188183" y="8941843"/>
            <a:ext cx="224489" cy="480409"/>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7"/>
              </a:lnSpc>
              <a:spcBef>
                <a:spcPts val="0"/>
              </a:spcBef>
              <a:spcAft>
                <a:spcPts val="0"/>
              </a:spcAft>
              <a:buClr>
                <a:srgbClr val="000000"/>
              </a:buClr>
              <a:buSzTx/>
              <a:buFont typeface="Arial"/>
              <a:buNone/>
              <a:tabLst/>
              <a:defRPr/>
            </a:pPr>
            <a:r>
              <a:rPr kumimoji="0" lang="en-US" sz="3397" b="0" i="0" u="none" strike="noStrike" kern="0" cap="none" spc="0" normalizeH="0" baseline="0" noProof="0">
                <a:ln>
                  <a:noFill/>
                </a:ln>
                <a:solidFill>
                  <a:srgbClr val="D4C394"/>
                </a:solidFill>
                <a:effectLst/>
                <a:uLnTx/>
                <a:uFillTx/>
                <a:latin typeface="Work Sans"/>
                <a:ea typeface="Work Sans"/>
                <a:cs typeface="Work Sans"/>
                <a:sym typeface="Work Sans"/>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D4C394"/>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3508182" y="267710"/>
            <a:ext cx="4309794" cy="535812"/>
            <a:chOff x="0" y="0"/>
            <a:chExt cx="5746392" cy="714416"/>
          </a:xfrm>
        </p:grpSpPr>
        <p:sp>
          <p:nvSpPr>
            <p:cNvPr id="3" name="Freeform 3"/>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3" cstate="screen">
                <a:extLst>
                  <a:ext uri="{28A0092B-C50C-407E-A947-70E740481C1C}">
                    <a14:useLocalDpi xmlns:a14="http://schemas.microsoft.com/office/drawing/2010/main"/>
                  </a:ext>
                </a:extLst>
              </a:blip>
              <a:stretch>
                <a:fillRect b="-5"/>
              </a:stretch>
            </a:blipFill>
          </p:spPr>
          <p:txBody>
            <a:bodyPr/>
            <a:lstStyle/>
            <a:p>
              <a:endParaRPr lang="sv-SE"/>
            </a:p>
          </p:txBody>
        </p:sp>
      </p:grpSp>
      <p:grpSp>
        <p:nvGrpSpPr>
          <p:cNvPr id="4" name="Group 4"/>
          <p:cNvGrpSpPr/>
          <p:nvPr/>
        </p:nvGrpSpPr>
        <p:grpSpPr>
          <a:xfrm rot="-5400000">
            <a:off x="14448089" y="6453520"/>
            <a:ext cx="2438758" cy="5228202"/>
            <a:chOff x="0" y="0"/>
            <a:chExt cx="558206" cy="1196680"/>
          </a:xfrm>
        </p:grpSpPr>
        <p:sp>
          <p:nvSpPr>
            <p:cNvPr id="5" name="Freeform 5"/>
            <p:cNvSpPr/>
            <p:nvPr/>
          </p:nvSpPr>
          <p:spPr>
            <a:xfrm>
              <a:off x="0" y="0"/>
              <a:ext cx="558206" cy="1196680"/>
            </a:xfrm>
            <a:custGeom>
              <a:avLst/>
              <a:gdLst/>
              <a:ahLst/>
              <a:cxnLst/>
              <a:rect l="l" t="t" r="r" b="b"/>
              <a:pathLst>
                <a:path w="558206" h="1196680">
                  <a:moveTo>
                    <a:pt x="558206" y="1196680"/>
                  </a:moveTo>
                  <a:lnTo>
                    <a:pt x="0" y="1196680"/>
                  </a:lnTo>
                  <a:lnTo>
                    <a:pt x="0" y="0"/>
                  </a:lnTo>
                  <a:lnTo>
                    <a:pt x="558206" y="1196680"/>
                  </a:lnTo>
                  <a:close/>
                </a:path>
              </a:pathLst>
            </a:custGeom>
            <a:solidFill>
              <a:srgbClr val="C0B084"/>
            </a:solidFill>
          </p:spPr>
          <p:txBody>
            <a:bodyPr/>
            <a:lstStyle/>
            <a:p>
              <a:endParaRPr lang="sv-SE"/>
            </a:p>
          </p:txBody>
        </p:sp>
        <p:sp>
          <p:nvSpPr>
            <p:cNvPr id="6" name="TextBox 6"/>
            <p:cNvSpPr txBox="1"/>
            <p:nvPr/>
          </p:nvSpPr>
          <p:spPr>
            <a:xfrm>
              <a:off x="0" y="588815"/>
              <a:ext cx="279103" cy="605319"/>
            </a:xfrm>
            <a:prstGeom prst="rect">
              <a:avLst/>
            </a:prstGeom>
          </p:spPr>
          <p:txBody>
            <a:bodyPr lIns="48801" tIns="48801" rIns="48801" bIns="48801" rtlCol="0" anchor="ctr"/>
            <a:lstStyle/>
            <a:p>
              <a:pPr algn="ctr">
                <a:lnSpc>
                  <a:spcPts val="2270"/>
                </a:lnSpc>
              </a:pPr>
              <a:endParaRPr/>
            </a:p>
          </p:txBody>
        </p:sp>
      </p:grpSp>
      <p:grpSp>
        <p:nvGrpSpPr>
          <p:cNvPr id="7" name="Group 7"/>
          <p:cNvGrpSpPr/>
          <p:nvPr/>
        </p:nvGrpSpPr>
        <p:grpSpPr>
          <a:xfrm rot="5400000">
            <a:off x="2217890" y="-2217890"/>
            <a:ext cx="2438758" cy="6874537"/>
            <a:chOff x="0" y="0"/>
            <a:chExt cx="558206" cy="1573509"/>
          </a:xfrm>
        </p:grpSpPr>
        <p:sp>
          <p:nvSpPr>
            <p:cNvPr id="8" name="Freeform 8"/>
            <p:cNvSpPr/>
            <p:nvPr/>
          </p:nvSpPr>
          <p:spPr>
            <a:xfrm>
              <a:off x="0" y="0"/>
              <a:ext cx="558206" cy="1573509"/>
            </a:xfrm>
            <a:custGeom>
              <a:avLst/>
              <a:gdLst/>
              <a:ahLst/>
              <a:cxnLst/>
              <a:rect l="l" t="t" r="r" b="b"/>
              <a:pathLst>
                <a:path w="558206" h="1573509">
                  <a:moveTo>
                    <a:pt x="558206" y="1573509"/>
                  </a:moveTo>
                  <a:lnTo>
                    <a:pt x="0" y="1573509"/>
                  </a:lnTo>
                  <a:lnTo>
                    <a:pt x="0" y="0"/>
                  </a:lnTo>
                  <a:lnTo>
                    <a:pt x="558206" y="1573509"/>
                  </a:lnTo>
                  <a:close/>
                </a:path>
              </a:pathLst>
            </a:custGeom>
            <a:solidFill>
              <a:srgbClr val="C0B084"/>
            </a:solidFill>
          </p:spPr>
          <p:txBody>
            <a:bodyPr/>
            <a:lstStyle/>
            <a:p>
              <a:endParaRPr lang="sv-SE"/>
            </a:p>
          </p:txBody>
        </p:sp>
        <p:sp>
          <p:nvSpPr>
            <p:cNvPr id="9" name="TextBox 9"/>
            <p:cNvSpPr txBox="1"/>
            <p:nvPr/>
          </p:nvSpPr>
          <p:spPr>
            <a:xfrm>
              <a:off x="0" y="777229"/>
              <a:ext cx="279103" cy="792932"/>
            </a:xfrm>
            <a:prstGeom prst="rect">
              <a:avLst/>
            </a:prstGeom>
          </p:spPr>
          <p:txBody>
            <a:bodyPr lIns="48801" tIns="48801" rIns="48801" bIns="48801" rtlCol="0" anchor="ctr"/>
            <a:lstStyle/>
            <a:p>
              <a:pPr algn="ctr">
                <a:lnSpc>
                  <a:spcPts val="2270"/>
                </a:lnSpc>
              </a:pPr>
              <a:endParaRPr/>
            </a:p>
          </p:txBody>
        </p:sp>
      </p:grpSp>
      <p:sp>
        <p:nvSpPr>
          <p:cNvPr id="10" name="TextBox 10"/>
          <p:cNvSpPr txBox="1"/>
          <p:nvPr/>
        </p:nvSpPr>
        <p:spPr>
          <a:xfrm>
            <a:off x="4093565" y="1176512"/>
            <a:ext cx="10100871" cy="1592056"/>
          </a:xfrm>
          <a:prstGeom prst="rect">
            <a:avLst/>
          </a:prstGeom>
        </p:spPr>
        <p:txBody>
          <a:bodyPr lIns="0" tIns="0" rIns="0" bIns="0" rtlCol="0" anchor="t">
            <a:spAutoFit/>
          </a:bodyPr>
          <a:lstStyle/>
          <a:p>
            <a:pPr algn="ctr">
              <a:lnSpc>
                <a:spcPts val="6172"/>
              </a:lnSpc>
            </a:pPr>
            <a:r>
              <a:rPr lang="en-US" sz="5715">
                <a:solidFill>
                  <a:srgbClr val="7B284D"/>
                </a:solidFill>
                <a:latin typeface="Work Sans"/>
                <a:ea typeface="Work Sans"/>
                <a:cs typeface="Work Sans"/>
                <a:sym typeface="Work Sans"/>
              </a:rPr>
              <a:t>Vad kan </a:t>
            </a:r>
            <a:r>
              <a:rPr lang="en-US" sz="5715" b="1">
                <a:solidFill>
                  <a:srgbClr val="7B284D"/>
                </a:solidFill>
                <a:latin typeface="Work Sans Bold"/>
                <a:ea typeface="Work Sans Bold"/>
                <a:cs typeface="Work Sans Bold"/>
                <a:sym typeface="Work Sans Bold"/>
              </a:rPr>
              <a:t>du</a:t>
            </a:r>
            <a:r>
              <a:rPr lang="en-US" sz="5715">
                <a:solidFill>
                  <a:srgbClr val="7B284D"/>
                </a:solidFill>
                <a:latin typeface="Work Sans"/>
                <a:ea typeface="Work Sans"/>
                <a:cs typeface="Work Sans"/>
                <a:sym typeface="Work Sans"/>
              </a:rPr>
              <a:t> göra i denna situation?</a:t>
            </a:r>
          </a:p>
        </p:txBody>
      </p:sp>
      <p:sp>
        <p:nvSpPr>
          <p:cNvPr id="11" name="Freeform 11"/>
          <p:cNvSpPr/>
          <p:nvPr/>
        </p:nvSpPr>
        <p:spPr>
          <a:xfrm flipH="1">
            <a:off x="7096885" y="1896912"/>
            <a:ext cx="2556770" cy="182527"/>
          </a:xfrm>
          <a:custGeom>
            <a:avLst/>
            <a:gdLst/>
            <a:ahLst/>
            <a:cxnLst/>
            <a:rect l="l" t="t" r="r" b="b"/>
            <a:pathLst>
              <a:path w="2556770" h="182527">
                <a:moveTo>
                  <a:pt x="2556770" y="0"/>
                </a:moveTo>
                <a:lnTo>
                  <a:pt x="0" y="0"/>
                </a:lnTo>
                <a:lnTo>
                  <a:pt x="0" y="182527"/>
                </a:lnTo>
                <a:lnTo>
                  <a:pt x="2556770" y="182527"/>
                </a:lnTo>
                <a:lnTo>
                  <a:pt x="255677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sv-SE"/>
          </a:p>
        </p:txBody>
      </p:sp>
      <p:grpSp>
        <p:nvGrpSpPr>
          <p:cNvPr id="12" name="Group 12"/>
          <p:cNvGrpSpPr/>
          <p:nvPr/>
        </p:nvGrpSpPr>
        <p:grpSpPr>
          <a:xfrm>
            <a:off x="-29637" y="6786939"/>
            <a:ext cx="2438758" cy="3592092"/>
            <a:chOff x="0" y="0"/>
            <a:chExt cx="558206" cy="822192"/>
          </a:xfrm>
        </p:grpSpPr>
        <p:sp>
          <p:nvSpPr>
            <p:cNvPr id="13" name="Freeform 13"/>
            <p:cNvSpPr/>
            <p:nvPr/>
          </p:nvSpPr>
          <p:spPr>
            <a:xfrm>
              <a:off x="0" y="0"/>
              <a:ext cx="558206" cy="822192"/>
            </a:xfrm>
            <a:custGeom>
              <a:avLst/>
              <a:gdLst/>
              <a:ahLst/>
              <a:cxnLst/>
              <a:rect l="l" t="t" r="r" b="b"/>
              <a:pathLst>
                <a:path w="558206" h="822192">
                  <a:moveTo>
                    <a:pt x="558206" y="822192"/>
                  </a:moveTo>
                  <a:lnTo>
                    <a:pt x="0" y="822192"/>
                  </a:lnTo>
                  <a:lnTo>
                    <a:pt x="0" y="0"/>
                  </a:lnTo>
                  <a:lnTo>
                    <a:pt x="558206" y="822192"/>
                  </a:lnTo>
                  <a:close/>
                </a:path>
              </a:pathLst>
            </a:custGeom>
            <a:solidFill>
              <a:srgbClr val="C0B084"/>
            </a:solidFill>
          </p:spPr>
          <p:txBody>
            <a:bodyPr/>
            <a:lstStyle/>
            <a:p>
              <a:endParaRPr lang="sv-SE"/>
            </a:p>
          </p:txBody>
        </p:sp>
        <p:sp>
          <p:nvSpPr>
            <p:cNvPr id="14" name="TextBox 14"/>
            <p:cNvSpPr txBox="1"/>
            <p:nvPr/>
          </p:nvSpPr>
          <p:spPr>
            <a:xfrm>
              <a:off x="0" y="401571"/>
              <a:ext cx="279103" cy="418872"/>
            </a:xfrm>
            <a:prstGeom prst="rect">
              <a:avLst/>
            </a:prstGeom>
          </p:spPr>
          <p:txBody>
            <a:bodyPr lIns="48801" tIns="48801" rIns="48801" bIns="48801" rtlCol="0" anchor="ctr"/>
            <a:lstStyle/>
            <a:p>
              <a:pPr algn="ctr">
                <a:lnSpc>
                  <a:spcPts val="2270"/>
                </a:lnSpc>
              </a:pPr>
              <a:endParaRPr/>
            </a:p>
          </p:txBody>
        </p:sp>
      </p:grpSp>
      <p:sp>
        <p:nvSpPr>
          <p:cNvPr id="15" name="Freeform 15"/>
          <p:cNvSpPr/>
          <p:nvPr/>
        </p:nvSpPr>
        <p:spPr>
          <a:xfrm rot="1233563">
            <a:off x="16993527" y="7634770"/>
            <a:ext cx="775185" cy="973844"/>
          </a:xfrm>
          <a:custGeom>
            <a:avLst/>
            <a:gdLst/>
            <a:ahLst/>
            <a:cxnLst/>
            <a:rect l="l" t="t" r="r" b="b"/>
            <a:pathLst>
              <a:path w="775185" h="973844">
                <a:moveTo>
                  <a:pt x="0" y="0"/>
                </a:moveTo>
                <a:lnTo>
                  <a:pt x="775185" y="0"/>
                </a:lnTo>
                <a:lnTo>
                  <a:pt x="775185" y="973845"/>
                </a:lnTo>
                <a:lnTo>
                  <a:pt x="0" y="973845"/>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16" name="Freeform 16"/>
          <p:cNvSpPr/>
          <p:nvPr/>
        </p:nvSpPr>
        <p:spPr>
          <a:xfrm rot="-515993">
            <a:off x="16469966" y="8002388"/>
            <a:ext cx="766465" cy="992578"/>
          </a:xfrm>
          <a:custGeom>
            <a:avLst/>
            <a:gdLst/>
            <a:ahLst/>
            <a:cxnLst/>
            <a:rect l="l" t="t" r="r" b="b"/>
            <a:pathLst>
              <a:path w="766465" h="992578">
                <a:moveTo>
                  <a:pt x="0" y="0"/>
                </a:moveTo>
                <a:lnTo>
                  <a:pt x="766465" y="0"/>
                </a:lnTo>
                <a:lnTo>
                  <a:pt x="766465" y="992578"/>
                </a:lnTo>
                <a:lnTo>
                  <a:pt x="0" y="992578"/>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17" name="Freeform 17"/>
          <p:cNvSpPr/>
          <p:nvPr/>
        </p:nvSpPr>
        <p:spPr>
          <a:xfrm rot="644969">
            <a:off x="1286563" y="1419340"/>
            <a:ext cx="986833" cy="1045396"/>
          </a:xfrm>
          <a:custGeom>
            <a:avLst/>
            <a:gdLst/>
            <a:ahLst/>
            <a:cxnLst/>
            <a:rect l="l" t="t" r="r" b="b"/>
            <a:pathLst>
              <a:path w="986833" h="1045396">
                <a:moveTo>
                  <a:pt x="0" y="0"/>
                </a:moveTo>
                <a:lnTo>
                  <a:pt x="986833" y="0"/>
                </a:lnTo>
                <a:lnTo>
                  <a:pt x="986833" y="1045396"/>
                </a:lnTo>
                <a:lnTo>
                  <a:pt x="0" y="1045396"/>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18" name="Freeform 18"/>
          <p:cNvSpPr/>
          <p:nvPr/>
        </p:nvSpPr>
        <p:spPr>
          <a:xfrm rot="512423">
            <a:off x="2113893" y="871197"/>
            <a:ext cx="1031504" cy="914752"/>
          </a:xfrm>
          <a:custGeom>
            <a:avLst/>
            <a:gdLst/>
            <a:ahLst/>
            <a:cxnLst/>
            <a:rect l="l" t="t" r="r" b="b"/>
            <a:pathLst>
              <a:path w="1031504" h="914752">
                <a:moveTo>
                  <a:pt x="0" y="0"/>
                </a:moveTo>
                <a:lnTo>
                  <a:pt x="1031504" y="0"/>
                </a:lnTo>
                <a:lnTo>
                  <a:pt x="1031504" y="914753"/>
                </a:lnTo>
                <a:lnTo>
                  <a:pt x="0" y="914753"/>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19" name="Freeform 19"/>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sv-SE"/>
          </a:p>
        </p:txBody>
      </p:sp>
      <p:sp>
        <p:nvSpPr>
          <p:cNvPr id="20" name="TextBox 20"/>
          <p:cNvSpPr txBox="1"/>
          <p:nvPr/>
        </p:nvSpPr>
        <p:spPr>
          <a:xfrm rot="795475">
            <a:off x="2422351" y="978306"/>
            <a:ext cx="514937" cy="529480"/>
          </a:xfrm>
          <a:prstGeom prst="rect">
            <a:avLst/>
          </a:prstGeom>
        </p:spPr>
        <p:txBody>
          <a:bodyPr lIns="0" tIns="0" rIns="0" bIns="0" rtlCol="0" anchor="t">
            <a:spAutoFit/>
          </a:bodyPr>
          <a:lstStyle/>
          <a:p>
            <a:pPr algn="ctr">
              <a:lnSpc>
                <a:spcPts val="3927"/>
              </a:lnSpc>
            </a:pPr>
            <a:r>
              <a:rPr lang="en-US" sz="3636">
                <a:solidFill>
                  <a:srgbClr val="D64C82"/>
                </a:solidFill>
                <a:latin typeface="Work Sans"/>
                <a:ea typeface="Work Sans"/>
                <a:cs typeface="Work Sans"/>
                <a:sym typeface="Work Sans"/>
              </a:rPr>
              <a:t>...</a:t>
            </a:r>
          </a:p>
        </p:txBody>
      </p:sp>
      <p:sp>
        <p:nvSpPr>
          <p:cNvPr id="21" name="TextBox 21"/>
          <p:cNvSpPr txBox="1"/>
          <p:nvPr/>
        </p:nvSpPr>
        <p:spPr>
          <a:xfrm>
            <a:off x="13945040" y="9248775"/>
            <a:ext cx="3436080" cy="371475"/>
          </a:xfrm>
          <a:prstGeom prst="rect">
            <a:avLst/>
          </a:prstGeom>
        </p:spPr>
        <p:txBody>
          <a:bodyPr lIns="0" tIns="0" rIns="0" bIns="0" rtlCol="0" anchor="t">
            <a:spAutoFit/>
          </a:bodyPr>
          <a:lstStyle/>
          <a:p>
            <a:pPr algn="r">
              <a:lnSpc>
                <a:spcPts val="2879"/>
              </a:lnSpc>
            </a:pPr>
            <a:r>
              <a:rPr lang="en-US" sz="2400">
                <a:solidFill>
                  <a:srgbClr val="EA528E"/>
                </a:solidFill>
                <a:latin typeface="Work Sans"/>
                <a:ea typeface="Work Sans"/>
                <a:cs typeface="Work Sans"/>
                <a:sym typeface="Work Sans"/>
              </a:rPr>
              <a:t>Har du blivit drabbad?</a:t>
            </a:r>
          </a:p>
        </p:txBody>
      </p:sp>
      <p:grpSp>
        <p:nvGrpSpPr>
          <p:cNvPr id="23" name="Group 23"/>
          <p:cNvGrpSpPr/>
          <p:nvPr/>
        </p:nvGrpSpPr>
        <p:grpSpPr>
          <a:xfrm rot="21599692">
            <a:off x="9910444" y="8250810"/>
            <a:ext cx="280850" cy="358575"/>
            <a:chOff x="0" y="0"/>
            <a:chExt cx="76831" cy="98094"/>
          </a:xfrm>
        </p:grpSpPr>
        <p:sp>
          <p:nvSpPr>
            <p:cNvPr id="24" name="Freeform 24"/>
            <p:cNvSpPr/>
            <p:nvPr/>
          </p:nvSpPr>
          <p:spPr>
            <a:xfrm>
              <a:off x="0" y="0"/>
              <a:ext cx="76831" cy="98094"/>
            </a:xfrm>
            <a:custGeom>
              <a:avLst/>
              <a:gdLst/>
              <a:ahLst/>
              <a:cxnLst/>
              <a:rect l="l" t="t" r="r" b="b"/>
              <a:pathLst>
                <a:path w="76831" h="98094">
                  <a:moveTo>
                    <a:pt x="0" y="0"/>
                  </a:moveTo>
                  <a:lnTo>
                    <a:pt x="76831" y="0"/>
                  </a:lnTo>
                  <a:lnTo>
                    <a:pt x="76831" y="98094"/>
                  </a:lnTo>
                  <a:lnTo>
                    <a:pt x="0" y="98094"/>
                  </a:lnTo>
                  <a:close/>
                </a:path>
              </a:pathLst>
            </a:custGeom>
            <a:solidFill>
              <a:srgbClr val="FFFFFF"/>
            </a:solidFill>
          </p:spPr>
          <p:txBody>
            <a:bodyPr/>
            <a:lstStyle/>
            <a:p>
              <a:endParaRPr lang="sv-SE"/>
            </a:p>
          </p:txBody>
        </p:sp>
        <p:sp>
          <p:nvSpPr>
            <p:cNvPr id="25" name="TextBox 25"/>
            <p:cNvSpPr txBox="1"/>
            <p:nvPr/>
          </p:nvSpPr>
          <p:spPr>
            <a:xfrm>
              <a:off x="0" y="-9525"/>
              <a:ext cx="76831" cy="107619"/>
            </a:xfrm>
            <a:prstGeom prst="rect">
              <a:avLst/>
            </a:prstGeom>
          </p:spPr>
          <p:txBody>
            <a:bodyPr lIns="50800" tIns="50800" rIns="50800" bIns="50800" rtlCol="0" anchor="ctr"/>
            <a:lstStyle/>
            <a:p>
              <a:pPr algn="ctr">
                <a:lnSpc>
                  <a:spcPts val="2270"/>
                </a:lnSpc>
              </a:pPr>
              <a:endParaRPr/>
            </a:p>
          </p:txBody>
        </p:sp>
      </p:grpSp>
      <p:grpSp>
        <p:nvGrpSpPr>
          <p:cNvPr id="26" name="Group 26"/>
          <p:cNvGrpSpPr/>
          <p:nvPr/>
        </p:nvGrpSpPr>
        <p:grpSpPr>
          <a:xfrm rot="5782143">
            <a:off x="5422857" y="4738927"/>
            <a:ext cx="7145138" cy="3403144"/>
            <a:chOff x="0" y="0"/>
            <a:chExt cx="3193577" cy="1521063"/>
          </a:xfrm>
        </p:grpSpPr>
        <p:sp>
          <p:nvSpPr>
            <p:cNvPr id="27" name="Freeform 27"/>
            <p:cNvSpPr/>
            <p:nvPr/>
          </p:nvSpPr>
          <p:spPr>
            <a:xfrm>
              <a:off x="0" y="0"/>
              <a:ext cx="3193577" cy="1521063"/>
            </a:xfrm>
            <a:prstGeom prst="roundRect">
              <a:avLst/>
            </a:prstGeom>
            <a:solidFill>
              <a:srgbClr val="7B284D"/>
            </a:solidFill>
          </p:spPr>
          <p:txBody>
            <a:bodyPr/>
            <a:lstStyle/>
            <a:p>
              <a:endParaRPr lang="sv-SE"/>
            </a:p>
          </p:txBody>
        </p:sp>
        <p:sp>
          <p:nvSpPr>
            <p:cNvPr id="28" name="TextBox 28"/>
            <p:cNvSpPr txBox="1"/>
            <p:nvPr/>
          </p:nvSpPr>
          <p:spPr>
            <a:xfrm>
              <a:off x="0" y="-9525"/>
              <a:ext cx="3193577" cy="1530588"/>
            </a:xfrm>
            <a:prstGeom prst="roundRect">
              <a:avLst/>
            </a:prstGeom>
          </p:spPr>
          <p:txBody>
            <a:bodyPr lIns="49089" tIns="49089" rIns="49089" bIns="49089" rtlCol="0" anchor="ctr"/>
            <a:lstStyle/>
            <a:p>
              <a:pPr algn="ctr">
                <a:lnSpc>
                  <a:spcPts val="2270"/>
                </a:lnSpc>
              </a:pPr>
              <a:endParaRPr/>
            </a:p>
          </p:txBody>
        </p:sp>
      </p:grpSp>
      <p:grpSp>
        <p:nvGrpSpPr>
          <p:cNvPr id="29" name="Group 29"/>
          <p:cNvGrpSpPr/>
          <p:nvPr/>
        </p:nvGrpSpPr>
        <p:grpSpPr>
          <a:xfrm rot="5782143">
            <a:off x="6436363" y="5017806"/>
            <a:ext cx="5138613" cy="2885044"/>
            <a:chOff x="0" y="0"/>
            <a:chExt cx="2296745" cy="1289494"/>
          </a:xfrm>
        </p:grpSpPr>
        <p:sp>
          <p:nvSpPr>
            <p:cNvPr id="30" name="Freeform 30"/>
            <p:cNvSpPr/>
            <p:nvPr/>
          </p:nvSpPr>
          <p:spPr>
            <a:xfrm>
              <a:off x="0" y="0"/>
              <a:ext cx="2296745" cy="1289494"/>
            </a:xfrm>
            <a:custGeom>
              <a:avLst/>
              <a:gdLst/>
              <a:ahLst/>
              <a:cxnLst/>
              <a:rect l="l" t="t" r="r" b="b"/>
              <a:pathLst>
                <a:path w="2296745" h="1289494">
                  <a:moveTo>
                    <a:pt x="0" y="0"/>
                  </a:moveTo>
                  <a:lnTo>
                    <a:pt x="2296745" y="0"/>
                  </a:lnTo>
                  <a:lnTo>
                    <a:pt x="2296745" y="1289494"/>
                  </a:lnTo>
                  <a:lnTo>
                    <a:pt x="0" y="1289494"/>
                  </a:lnTo>
                  <a:close/>
                </a:path>
              </a:pathLst>
            </a:custGeom>
            <a:solidFill>
              <a:srgbClr val="D3AABE"/>
            </a:solidFill>
          </p:spPr>
          <p:txBody>
            <a:bodyPr/>
            <a:lstStyle/>
            <a:p>
              <a:endParaRPr lang="sv-SE"/>
            </a:p>
          </p:txBody>
        </p:sp>
        <p:sp>
          <p:nvSpPr>
            <p:cNvPr id="31" name="TextBox 31"/>
            <p:cNvSpPr txBox="1"/>
            <p:nvPr/>
          </p:nvSpPr>
          <p:spPr>
            <a:xfrm>
              <a:off x="0" y="-9525"/>
              <a:ext cx="2296745" cy="1299019"/>
            </a:xfrm>
            <a:prstGeom prst="rect">
              <a:avLst/>
            </a:prstGeom>
          </p:spPr>
          <p:txBody>
            <a:bodyPr lIns="49089" tIns="49089" rIns="49089" bIns="49089" rtlCol="0" anchor="ctr"/>
            <a:lstStyle/>
            <a:p>
              <a:pPr algn="ctr">
                <a:lnSpc>
                  <a:spcPts val="2270"/>
                </a:lnSpc>
              </a:pPr>
              <a:endParaRPr/>
            </a:p>
          </p:txBody>
        </p:sp>
      </p:grpSp>
      <p:grpSp>
        <p:nvGrpSpPr>
          <p:cNvPr id="32" name="Group 32"/>
          <p:cNvGrpSpPr/>
          <p:nvPr/>
        </p:nvGrpSpPr>
        <p:grpSpPr>
          <a:xfrm rot="382143">
            <a:off x="7414227" y="6567624"/>
            <a:ext cx="990462" cy="2348315"/>
            <a:chOff x="0" y="0"/>
            <a:chExt cx="541098" cy="1282905"/>
          </a:xfrm>
        </p:grpSpPr>
        <p:sp>
          <p:nvSpPr>
            <p:cNvPr id="33" name="Freeform 33"/>
            <p:cNvSpPr/>
            <p:nvPr/>
          </p:nvSpPr>
          <p:spPr>
            <a:xfrm>
              <a:off x="0" y="0"/>
              <a:ext cx="541098" cy="1282905"/>
            </a:xfrm>
            <a:custGeom>
              <a:avLst/>
              <a:gdLst/>
              <a:ahLst/>
              <a:cxnLst/>
              <a:rect l="l" t="t" r="r" b="b"/>
              <a:pathLst>
                <a:path w="541098" h="1282905">
                  <a:moveTo>
                    <a:pt x="541098" y="1282905"/>
                  </a:moveTo>
                  <a:lnTo>
                    <a:pt x="0" y="1282905"/>
                  </a:lnTo>
                  <a:lnTo>
                    <a:pt x="0" y="0"/>
                  </a:lnTo>
                  <a:lnTo>
                    <a:pt x="541098" y="1282905"/>
                  </a:lnTo>
                  <a:close/>
                </a:path>
              </a:pathLst>
            </a:custGeom>
            <a:solidFill>
              <a:srgbClr val="C69DB1"/>
            </a:solidFill>
          </p:spPr>
          <p:txBody>
            <a:bodyPr/>
            <a:lstStyle/>
            <a:p>
              <a:endParaRPr lang="sv-SE"/>
            </a:p>
          </p:txBody>
        </p:sp>
        <p:sp>
          <p:nvSpPr>
            <p:cNvPr id="34" name="TextBox 34"/>
            <p:cNvSpPr txBox="1"/>
            <p:nvPr/>
          </p:nvSpPr>
          <p:spPr>
            <a:xfrm>
              <a:off x="0" y="631928"/>
              <a:ext cx="270549" cy="648248"/>
            </a:xfrm>
            <a:prstGeom prst="rect">
              <a:avLst/>
            </a:prstGeom>
          </p:spPr>
          <p:txBody>
            <a:bodyPr lIns="48443" tIns="48443" rIns="48443" bIns="48443" rtlCol="0" anchor="ctr"/>
            <a:lstStyle/>
            <a:p>
              <a:pPr algn="ctr">
                <a:lnSpc>
                  <a:spcPts val="2270"/>
                </a:lnSpc>
              </a:pPr>
              <a:endParaRPr/>
            </a:p>
          </p:txBody>
        </p:sp>
      </p:grpSp>
      <p:grpSp>
        <p:nvGrpSpPr>
          <p:cNvPr id="35" name="Group 35"/>
          <p:cNvGrpSpPr/>
          <p:nvPr/>
        </p:nvGrpSpPr>
        <p:grpSpPr>
          <a:xfrm rot="11182144">
            <a:off x="9675116" y="4008526"/>
            <a:ext cx="929788" cy="2204461"/>
            <a:chOff x="0" y="0"/>
            <a:chExt cx="541098" cy="1282905"/>
          </a:xfrm>
        </p:grpSpPr>
        <p:sp>
          <p:nvSpPr>
            <p:cNvPr id="36" name="Freeform 36"/>
            <p:cNvSpPr/>
            <p:nvPr/>
          </p:nvSpPr>
          <p:spPr>
            <a:xfrm>
              <a:off x="0" y="0"/>
              <a:ext cx="541098" cy="1282905"/>
            </a:xfrm>
            <a:custGeom>
              <a:avLst/>
              <a:gdLst/>
              <a:ahLst/>
              <a:cxnLst/>
              <a:rect l="l" t="t" r="r" b="b"/>
              <a:pathLst>
                <a:path w="541098" h="1282905">
                  <a:moveTo>
                    <a:pt x="541098" y="1282905"/>
                  </a:moveTo>
                  <a:lnTo>
                    <a:pt x="0" y="1282905"/>
                  </a:lnTo>
                  <a:lnTo>
                    <a:pt x="0" y="0"/>
                  </a:lnTo>
                  <a:lnTo>
                    <a:pt x="541098" y="1282905"/>
                  </a:lnTo>
                  <a:close/>
                </a:path>
              </a:pathLst>
            </a:custGeom>
            <a:solidFill>
              <a:srgbClr val="C69DB1"/>
            </a:solidFill>
          </p:spPr>
          <p:txBody>
            <a:bodyPr/>
            <a:lstStyle/>
            <a:p>
              <a:endParaRPr lang="sv-SE"/>
            </a:p>
          </p:txBody>
        </p:sp>
        <p:sp>
          <p:nvSpPr>
            <p:cNvPr id="37" name="TextBox 37"/>
            <p:cNvSpPr txBox="1"/>
            <p:nvPr/>
          </p:nvSpPr>
          <p:spPr>
            <a:xfrm>
              <a:off x="0" y="631928"/>
              <a:ext cx="270549" cy="648248"/>
            </a:xfrm>
            <a:prstGeom prst="rect">
              <a:avLst/>
            </a:prstGeom>
          </p:spPr>
          <p:txBody>
            <a:bodyPr lIns="48443" tIns="48443" rIns="48443" bIns="48443" rtlCol="0" anchor="ctr"/>
            <a:lstStyle/>
            <a:p>
              <a:pPr algn="ctr">
                <a:lnSpc>
                  <a:spcPts val="2270"/>
                </a:lnSpc>
              </a:pPr>
              <a:endParaRPr/>
            </a:p>
          </p:txBody>
        </p:sp>
      </p:grpSp>
      <p:sp>
        <p:nvSpPr>
          <p:cNvPr id="38" name="Freeform 38"/>
          <p:cNvSpPr/>
          <p:nvPr/>
        </p:nvSpPr>
        <p:spPr>
          <a:xfrm rot="89282">
            <a:off x="6981790" y="2729093"/>
            <a:ext cx="4047759" cy="7462470"/>
          </a:xfrm>
          <a:custGeom>
            <a:avLst/>
            <a:gdLst/>
            <a:ahLst/>
            <a:cxnLst/>
            <a:rect l="l" t="t" r="r" b="b"/>
            <a:pathLst>
              <a:path w="5397012" h="9949960">
                <a:moveTo>
                  <a:pt x="0" y="0"/>
                </a:moveTo>
                <a:lnTo>
                  <a:pt x="5397012" y="0"/>
                </a:lnTo>
                <a:lnTo>
                  <a:pt x="5397012" y="9949960"/>
                </a:lnTo>
                <a:lnTo>
                  <a:pt x="0" y="994996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sv-SE"/>
          </a:p>
        </p:txBody>
      </p:sp>
      <p:grpSp>
        <p:nvGrpSpPr>
          <p:cNvPr id="39" name="Group 39"/>
          <p:cNvGrpSpPr/>
          <p:nvPr/>
        </p:nvGrpSpPr>
        <p:grpSpPr>
          <a:xfrm rot="381835">
            <a:off x="7553240" y="3893512"/>
            <a:ext cx="2893226" cy="5144958"/>
            <a:chOff x="0" y="0"/>
            <a:chExt cx="709142" cy="1261051"/>
          </a:xfrm>
        </p:grpSpPr>
        <p:sp>
          <p:nvSpPr>
            <p:cNvPr id="40" name="Freeform 40"/>
            <p:cNvSpPr/>
            <p:nvPr/>
          </p:nvSpPr>
          <p:spPr>
            <a:xfrm>
              <a:off x="0" y="0"/>
              <a:ext cx="709142" cy="1261051"/>
            </a:xfrm>
            <a:custGeom>
              <a:avLst/>
              <a:gdLst/>
              <a:ahLst/>
              <a:cxnLst/>
              <a:rect l="l" t="t" r="r" b="b"/>
              <a:pathLst>
                <a:path w="709142" h="1261051">
                  <a:moveTo>
                    <a:pt x="0" y="0"/>
                  </a:moveTo>
                  <a:lnTo>
                    <a:pt x="709142" y="0"/>
                  </a:lnTo>
                  <a:lnTo>
                    <a:pt x="709142" y="1261051"/>
                  </a:lnTo>
                  <a:lnTo>
                    <a:pt x="0" y="1261051"/>
                  </a:lnTo>
                  <a:close/>
                </a:path>
              </a:pathLst>
            </a:custGeom>
            <a:solidFill>
              <a:srgbClr val="FFFFFF"/>
            </a:solidFill>
          </p:spPr>
          <p:txBody>
            <a:bodyPr/>
            <a:lstStyle/>
            <a:p>
              <a:endParaRPr lang="sv-SE"/>
            </a:p>
          </p:txBody>
        </p:sp>
        <p:sp>
          <p:nvSpPr>
            <p:cNvPr id="41" name="TextBox 41"/>
            <p:cNvSpPr txBox="1"/>
            <p:nvPr/>
          </p:nvSpPr>
          <p:spPr>
            <a:xfrm>
              <a:off x="0" y="-9525"/>
              <a:ext cx="709142" cy="1270576"/>
            </a:xfrm>
            <a:prstGeom prst="rect">
              <a:avLst/>
            </a:prstGeom>
          </p:spPr>
          <p:txBody>
            <a:bodyPr lIns="54587" tIns="54587" rIns="54587" bIns="54587" rtlCol="0" anchor="ctr"/>
            <a:lstStyle/>
            <a:p>
              <a:pPr algn="ctr">
                <a:lnSpc>
                  <a:spcPts val="2270"/>
                </a:lnSpc>
              </a:pPr>
              <a:endParaRPr/>
            </a:p>
          </p:txBody>
        </p:sp>
      </p:grpSp>
      <p:sp>
        <p:nvSpPr>
          <p:cNvPr id="42" name="Freeform 42"/>
          <p:cNvSpPr/>
          <p:nvPr/>
        </p:nvSpPr>
        <p:spPr>
          <a:xfrm rot="378019">
            <a:off x="7692963" y="3885246"/>
            <a:ext cx="2614868" cy="5149229"/>
          </a:xfrm>
          <a:custGeom>
            <a:avLst/>
            <a:gdLst/>
            <a:ahLst/>
            <a:cxnLst/>
            <a:rect l="l" t="t" r="r" b="b"/>
            <a:pathLst>
              <a:path w="3486491" h="6865638">
                <a:moveTo>
                  <a:pt x="0" y="0"/>
                </a:moveTo>
                <a:lnTo>
                  <a:pt x="3486490" y="0"/>
                </a:lnTo>
                <a:lnTo>
                  <a:pt x="3486490" y="6865637"/>
                </a:lnTo>
                <a:lnTo>
                  <a:pt x="0" y="6865637"/>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sv-SE"/>
          </a:p>
        </p:txBody>
      </p:sp>
      <p:grpSp>
        <p:nvGrpSpPr>
          <p:cNvPr id="43" name="Group 43"/>
          <p:cNvGrpSpPr/>
          <p:nvPr/>
        </p:nvGrpSpPr>
        <p:grpSpPr>
          <a:xfrm rot="381835">
            <a:off x="7588300" y="4282627"/>
            <a:ext cx="2795489" cy="4410768"/>
            <a:chOff x="0" y="0"/>
            <a:chExt cx="685186" cy="1081098"/>
          </a:xfrm>
        </p:grpSpPr>
        <p:sp>
          <p:nvSpPr>
            <p:cNvPr id="44" name="Freeform 44"/>
            <p:cNvSpPr/>
            <p:nvPr/>
          </p:nvSpPr>
          <p:spPr>
            <a:xfrm>
              <a:off x="0" y="0"/>
              <a:ext cx="685186" cy="1081098"/>
            </a:xfrm>
            <a:custGeom>
              <a:avLst/>
              <a:gdLst/>
              <a:ahLst/>
              <a:cxnLst/>
              <a:rect l="l" t="t" r="r" b="b"/>
              <a:pathLst>
                <a:path w="685186" h="1081098">
                  <a:moveTo>
                    <a:pt x="0" y="0"/>
                  </a:moveTo>
                  <a:lnTo>
                    <a:pt x="685186" y="0"/>
                  </a:lnTo>
                  <a:lnTo>
                    <a:pt x="685186" y="1081098"/>
                  </a:lnTo>
                  <a:lnTo>
                    <a:pt x="0" y="1081098"/>
                  </a:lnTo>
                  <a:close/>
                </a:path>
              </a:pathLst>
            </a:custGeom>
            <a:solidFill>
              <a:srgbClr val="FFFFFF"/>
            </a:solidFill>
          </p:spPr>
          <p:txBody>
            <a:bodyPr/>
            <a:lstStyle/>
            <a:p>
              <a:endParaRPr lang="sv-SE"/>
            </a:p>
          </p:txBody>
        </p:sp>
        <p:sp>
          <p:nvSpPr>
            <p:cNvPr id="45" name="TextBox 45"/>
            <p:cNvSpPr txBox="1"/>
            <p:nvPr/>
          </p:nvSpPr>
          <p:spPr>
            <a:xfrm>
              <a:off x="0" y="-9525"/>
              <a:ext cx="685186" cy="1090623"/>
            </a:xfrm>
            <a:prstGeom prst="rect">
              <a:avLst/>
            </a:prstGeom>
          </p:spPr>
          <p:txBody>
            <a:bodyPr lIns="54587" tIns="54587" rIns="54587" bIns="54587" rtlCol="0" anchor="ctr"/>
            <a:lstStyle/>
            <a:p>
              <a:pPr algn="ctr">
                <a:lnSpc>
                  <a:spcPts val="2270"/>
                </a:lnSpc>
              </a:pPr>
              <a:endParaRPr/>
            </a:p>
          </p:txBody>
        </p:sp>
      </p:grpSp>
      <p:grpSp>
        <p:nvGrpSpPr>
          <p:cNvPr id="46" name="Group 46"/>
          <p:cNvGrpSpPr/>
          <p:nvPr/>
        </p:nvGrpSpPr>
        <p:grpSpPr>
          <a:xfrm rot="381835">
            <a:off x="8557377" y="3952416"/>
            <a:ext cx="999224" cy="346060"/>
            <a:chOff x="0" y="0"/>
            <a:chExt cx="244914" cy="84821"/>
          </a:xfrm>
        </p:grpSpPr>
        <p:sp>
          <p:nvSpPr>
            <p:cNvPr id="47" name="Freeform 47"/>
            <p:cNvSpPr/>
            <p:nvPr/>
          </p:nvSpPr>
          <p:spPr>
            <a:xfrm>
              <a:off x="0" y="0"/>
              <a:ext cx="244914" cy="84821"/>
            </a:xfrm>
            <a:custGeom>
              <a:avLst/>
              <a:gdLst/>
              <a:ahLst/>
              <a:cxnLst/>
              <a:rect l="l" t="t" r="r" b="b"/>
              <a:pathLst>
                <a:path w="244914" h="84821">
                  <a:moveTo>
                    <a:pt x="0" y="0"/>
                  </a:moveTo>
                  <a:lnTo>
                    <a:pt x="244914" y="0"/>
                  </a:lnTo>
                  <a:lnTo>
                    <a:pt x="244914" y="84821"/>
                  </a:lnTo>
                  <a:lnTo>
                    <a:pt x="0" y="84821"/>
                  </a:lnTo>
                  <a:close/>
                </a:path>
              </a:pathLst>
            </a:custGeom>
            <a:solidFill>
              <a:srgbClr val="FFFFFF"/>
            </a:solidFill>
          </p:spPr>
          <p:txBody>
            <a:bodyPr/>
            <a:lstStyle/>
            <a:p>
              <a:endParaRPr lang="sv-SE"/>
            </a:p>
          </p:txBody>
        </p:sp>
        <p:sp>
          <p:nvSpPr>
            <p:cNvPr id="48" name="TextBox 48"/>
            <p:cNvSpPr txBox="1"/>
            <p:nvPr/>
          </p:nvSpPr>
          <p:spPr>
            <a:xfrm>
              <a:off x="0" y="-9525"/>
              <a:ext cx="244914" cy="94346"/>
            </a:xfrm>
            <a:prstGeom prst="rect">
              <a:avLst/>
            </a:prstGeom>
          </p:spPr>
          <p:txBody>
            <a:bodyPr lIns="54587" tIns="54587" rIns="54587" bIns="54587" rtlCol="0" anchor="ctr"/>
            <a:lstStyle/>
            <a:p>
              <a:pPr algn="ctr">
                <a:lnSpc>
                  <a:spcPts val="2270"/>
                </a:lnSpc>
              </a:pPr>
              <a:endParaRPr/>
            </a:p>
          </p:txBody>
        </p:sp>
      </p:grpSp>
      <p:grpSp>
        <p:nvGrpSpPr>
          <p:cNvPr id="49" name="Group 49"/>
          <p:cNvGrpSpPr/>
          <p:nvPr/>
        </p:nvGrpSpPr>
        <p:grpSpPr>
          <a:xfrm rot="382143">
            <a:off x="7697193" y="5225758"/>
            <a:ext cx="2828111" cy="571639"/>
            <a:chOff x="0" y="0"/>
            <a:chExt cx="693182" cy="140111"/>
          </a:xfrm>
        </p:grpSpPr>
        <p:sp>
          <p:nvSpPr>
            <p:cNvPr id="50" name="Freeform 50"/>
            <p:cNvSpPr/>
            <p:nvPr/>
          </p:nvSpPr>
          <p:spPr>
            <a:xfrm>
              <a:off x="0" y="0"/>
              <a:ext cx="693182" cy="140111"/>
            </a:xfrm>
            <a:custGeom>
              <a:avLst/>
              <a:gdLst/>
              <a:ahLst/>
              <a:cxnLst/>
              <a:rect l="l" t="t" r="r" b="b"/>
              <a:pathLst>
                <a:path w="693182" h="140111">
                  <a:moveTo>
                    <a:pt x="70055" y="0"/>
                  </a:moveTo>
                  <a:lnTo>
                    <a:pt x="623126" y="0"/>
                  </a:lnTo>
                  <a:cubicBezTo>
                    <a:pt x="661817" y="0"/>
                    <a:pt x="693182" y="31365"/>
                    <a:pt x="693182" y="70055"/>
                  </a:cubicBezTo>
                  <a:lnTo>
                    <a:pt x="693182" y="70055"/>
                  </a:lnTo>
                  <a:cubicBezTo>
                    <a:pt x="693182" y="108746"/>
                    <a:pt x="661817" y="140111"/>
                    <a:pt x="623126" y="140111"/>
                  </a:cubicBezTo>
                  <a:lnTo>
                    <a:pt x="70055" y="140111"/>
                  </a:lnTo>
                  <a:cubicBezTo>
                    <a:pt x="31365" y="140111"/>
                    <a:pt x="0" y="108746"/>
                    <a:pt x="0" y="70055"/>
                  </a:cubicBezTo>
                  <a:lnTo>
                    <a:pt x="0" y="70055"/>
                  </a:lnTo>
                  <a:cubicBezTo>
                    <a:pt x="0" y="31365"/>
                    <a:pt x="31365" y="0"/>
                    <a:pt x="70055" y="0"/>
                  </a:cubicBezTo>
                  <a:close/>
                </a:path>
              </a:pathLst>
            </a:custGeom>
            <a:solidFill>
              <a:srgbClr val="F4F4F4"/>
            </a:solidFill>
          </p:spPr>
          <p:txBody>
            <a:bodyPr/>
            <a:lstStyle/>
            <a:p>
              <a:endParaRPr lang="sv-SE"/>
            </a:p>
          </p:txBody>
        </p:sp>
        <p:sp>
          <p:nvSpPr>
            <p:cNvPr id="51" name="TextBox 51"/>
            <p:cNvSpPr txBox="1"/>
            <p:nvPr/>
          </p:nvSpPr>
          <p:spPr>
            <a:xfrm>
              <a:off x="0" y="-9525"/>
              <a:ext cx="693182" cy="149636"/>
            </a:xfrm>
            <a:prstGeom prst="rect">
              <a:avLst/>
            </a:prstGeom>
          </p:spPr>
          <p:txBody>
            <a:bodyPr lIns="54587" tIns="54587" rIns="54587" bIns="54587" rtlCol="0" anchor="ctr"/>
            <a:lstStyle/>
            <a:p>
              <a:pPr algn="ctr">
                <a:lnSpc>
                  <a:spcPts val="2270"/>
                </a:lnSpc>
              </a:pPr>
              <a:endParaRPr/>
            </a:p>
          </p:txBody>
        </p:sp>
      </p:grpSp>
      <p:grpSp>
        <p:nvGrpSpPr>
          <p:cNvPr id="52" name="Group 52"/>
          <p:cNvGrpSpPr/>
          <p:nvPr/>
        </p:nvGrpSpPr>
        <p:grpSpPr>
          <a:xfrm rot="382143">
            <a:off x="7661024" y="5849746"/>
            <a:ext cx="2105654" cy="435542"/>
            <a:chOff x="0" y="0"/>
            <a:chExt cx="516105" cy="106753"/>
          </a:xfrm>
        </p:grpSpPr>
        <p:sp>
          <p:nvSpPr>
            <p:cNvPr id="53" name="Freeform 53"/>
            <p:cNvSpPr/>
            <p:nvPr/>
          </p:nvSpPr>
          <p:spPr>
            <a:xfrm>
              <a:off x="0" y="0"/>
              <a:ext cx="516105" cy="106753"/>
            </a:xfrm>
            <a:custGeom>
              <a:avLst/>
              <a:gdLst/>
              <a:ahLst/>
              <a:cxnLst/>
              <a:rect l="l" t="t" r="r" b="b"/>
              <a:pathLst>
                <a:path w="516105" h="106753">
                  <a:moveTo>
                    <a:pt x="53377" y="0"/>
                  </a:moveTo>
                  <a:lnTo>
                    <a:pt x="462728" y="0"/>
                  </a:lnTo>
                  <a:cubicBezTo>
                    <a:pt x="492207" y="0"/>
                    <a:pt x="516105" y="23897"/>
                    <a:pt x="516105" y="53377"/>
                  </a:cubicBezTo>
                  <a:lnTo>
                    <a:pt x="516105" y="53377"/>
                  </a:lnTo>
                  <a:cubicBezTo>
                    <a:pt x="516105" y="67533"/>
                    <a:pt x="510481" y="81109"/>
                    <a:pt x="500471" y="91119"/>
                  </a:cubicBezTo>
                  <a:cubicBezTo>
                    <a:pt x="490461" y="101130"/>
                    <a:pt x="476885" y="106753"/>
                    <a:pt x="462728" y="106753"/>
                  </a:cubicBezTo>
                  <a:lnTo>
                    <a:pt x="53377" y="106753"/>
                  </a:lnTo>
                  <a:cubicBezTo>
                    <a:pt x="39220" y="106753"/>
                    <a:pt x="25644" y="101130"/>
                    <a:pt x="15634" y="91119"/>
                  </a:cubicBezTo>
                  <a:cubicBezTo>
                    <a:pt x="5624" y="81109"/>
                    <a:pt x="0" y="67533"/>
                    <a:pt x="0" y="53377"/>
                  </a:cubicBezTo>
                  <a:lnTo>
                    <a:pt x="0" y="53377"/>
                  </a:lnTo>
                  <a:cubicBezTo>
                    <a:pt x="0" y="39220"/>
                    <a:pt x="5624" y="25644"/>
                    <a:pt x="15634" y="15634"/>
                  </a:cubicBezTo>
                  <a:cubicBezTo>
                    <a:pt x="25644" y="5624"/>
                    <a:pt x="39220" y="0"/>
                    <a:pt x="53377" y="0"/>
                  </a:cubicBezTo>
                  <a:close/>
                </a:path>
              </a:pathLst>
            </a:custGeom>
            <a:solidFill>
              <a:srgbClr val="F4F4F4"/>
            </a:solidFill>
          </p:spPr>
          <p:txBody>
            <a:bodyPr/>
            <a:lstStyle/>
            <a:p>
              <a:endParaRPr lang="sv-SE"/>
            </a:p>
          </p:txBody>
        </p:sp>
        <p:sp>
          <p:nvSpPr>
            <p:cNvPr id="54" name="TextBox 54"/>
            <p:cNvSpPr txBox="1"/>
            <p:nvPr/>
          </p:nvSpPr>
          <p:spPr>
            <a:xfrm>
              <a:off x="0" y="-9525"/>
              <a:ext cx="516105" cy="116278"/>
            </a:xfrm>
            <a:prstGeom prst="rect">
              <a:avLst/>
            </a:prstGeom>
          </p:spPr>
          <p:txBody>
            <a:bodyPr lIns="54587" tIns="54587" rIns="54587" bIns="54587" rtlCol="0" anchor="ctr"/>
            <a:lstStyle/>
            <a:p>
              <a:pPr algn="ctr">
                <a:lnSpc>
                  <a:spcPts val="2270"/>
                </a:lnSpc>
              </a:pPr>
              <a:endParaRPr/>
            </a:p>
          </p:txBody>
        </p:sp>
      </p:grpSp>
      <p:grpSp>
        <p:nvGrpSpPr>
          <p:cNvPr id="55" name="Group 55"/>
          <p:cNvGrpSpPr/>
          <p:nvPr/>
        </p:nvGrpSpPr>
        <p:grpSpPr>
          <a:xfrm rot="382143">
            <a:off x="9207272" y="4757391"/>
            <a:ext cx="1349924" cy="376406"/>
            <a:chOff x="0" y="0"/>
            <a:chExt cx="330872" cy="92259"/>
          </a:xfrm>
        </p:grpSpPr>
        <p:sp>
          <p:nvSpPr>
            <p:cNvPr id="56" name="Freeform 56"/>
            <p:cNvSpPr/>
            <p:nvPr/>
          </p:nvSpPr>
          <p:spPr>
            <a:xfrm>
              <a:off x="0" y="0"/>
              <a:ext cx="330872" cy="92259"/>
            </a:xfrm>
            <a:custGeom>
              <a:avLst/>
              <a:gdLst/>
              <a:ahLst/>
              <a:cxnLst/>
              <a:rect l="l" t="t" r="r" b="b"/>
              <a:pathLst>
                <a:path w="330872" h="92259">
                  <a:moveTo>
                    <a:pt x="46129" y="0"/>
                  </a:moveTo>
                  <a:lnTo>
                    <a:pt x="284743" y="0"/>
                  </a:lnTo>
                  <a:cubicBezTo>
                    <a:pt x="296977" y="0"/>
                    <a:pt x="308710" y="4860"/>
                    <a:pt x="317361" y="13511"/>
                  </a:cubicBezTo>
                  <a:cubicBezTo>
                    <a:pt x="326012" y="22162"/>
                    <a:pt x="330872" y="33895"/>
                    <a:pt x="330872" y="46129"/>
                  </a:cubicBezTo>
                  <a:lnTo>
                    <a:pt x="330872" y="46129"/>
                  </a:lnTo>
                  <a:cubicBezTo>
                    <a:pt x="330872" y="71606"/>
                    <a:pt x="310219" y="92259"/>
                    <a:pt x="284743" y="92259"/>
                  </a:cubicBezTo>
                  <a:lnTo>
                    <a:pt x="46129" y="92259"/>
                  </a:lnTo>
                  <a:cubicBezTo>
                    <a:pt x="20653" y="92259"/>
                    <a:pt x="0" y="71606"/>
                    <a:pt x="0" y="46129"/>
                  </a:cubicBezTo>
                  <a:lnTo>
                    <a:pt x="0" y="46129"/>
                  </a:lnTo>
                  <a:cubicBezTo>
                    <a:pt x="0" y="20653"/>
                    <a:pt x="20653" y="0"/>
                    <a:pt x="46129" y="0"/>
                  </a:cubicBezTo>
                  <a:close/>
                </a:path>
              </a:pathLst>
            </a:custGeom>
            <a:solidFill>
              <a:srgbClr val="7B35F3"/>
            </a:solidFill>
          </p:spPr>
          <p:txBody>
            <a:bodyPr/>
            <a:lstStyle/>
            <a:p>
              <a:endParaRPr lang="sv-SE"/>
            </a:p>
          </p:txBody>
        </p:sp>
        <p:sp>
          <p:nvSpPr>
            <p:cNvPr id="57" name="TextBox 57"/>
            <p:cNvSpPr txBox="1"/>
            <p:nvPr/>
          </p:nvSpPr>
          <p:spPr>
            <a:xfrm>
              <a:off x="0" y="-9525"/>
              <a:ext cx="330872" cy="101784"/>
            </a:xfrm>
            <a:prstGeom prst="rect">
              <a:avLst/>
            </a:prstGeom>
          </p:spPr>
          <p:txBody>
            <a:bodyPr lIns="54587" tIns="54587" rIns="54587" bIns="54587" rtlCol="0" anchor="ctr"/>
            <a:lstStyle/>
            <a:p>
              <a:pPr algn="ctr">
                <a:lnSpc>
                  <a:spcPts val="2270"/>
                </a:lnSpc>
              </a:pPr>
              <a:endParaRPr/>
            </a:p>
          </p:txBody>
        </p:sp>
      </p:grpSp>
      <p:grpSp>
        <p:nvGrpSpPr>
          <p:cNvPr id="58" name="Group 58"/>
          <p:cNvGrpSpPr/>
          <p:nvPr/>
        </p:nvGrpSpPr>
        <p:grpSpPr>
          <a:xfrm rot="382143">
            <a:off x="7600617" y="5756044"/>
            <a:ext cx="547504" cy="436340"/>
            <a:chOff x="0" y="0"/>
            <a:chExt cx="769807" cy="613507"/>
          </a:xfrm>
        </p:grpSpPr>
        <p:sp>
          <p:nvSpPr>
            <p:cNvPr id="59" name="Freeform 59"/>
            <p:cNvSpPr/>
            <p:nvPr/>
          </p:nvSpPr>
          <p:spPr>
            <a:xfrm>
              <a:off x="0" y="0"/>
              <a:ext cx="769807" cy="613507"/>
            </a:xfrm>
            <a:custGeom>
              <a:avLst/>
              <a:gdLst/>
              <a:ahLst/>
              <a:cxnLst/>
              <a:rect l="l" t="t" r="r" b="b"/>
              <a:pathLst>
                <a:path w="769807" h="613507">
                  <a:moveTo>
                    <a:pt x="384904" y="0"/>
                  </a:moveTo>
                  <a:lnTo>
                    <a:pt x="769807" y="613507"/>
                  </a:lnTo>
                  <a:lnTo>
                    <a:pt x="0" y="613507"/>
                  </a:lnTo>
                  <a:lnTo>
                    <a:pt x="384904" y="0"/>
                  </a:lnTo>
                  <a:close/>
                </a:path>
              </a:pathLst>
            </a:custGeom>
            <a:solidFill>
              <a:srgbClr val="F4F4F4"/>
            </a:solidFill>
          </p:spPr>
          <p:txBody>
            <a:bodyPr/>
            <a:lstStyle/>
            <a:p>
              <a:endParaRPr lang="sv-SE"/>
            </a:p>
          </p:txBody>
        </p:sp>
        <p:sp>
          <p:nvSpPr>
            <p:cNvPr id="60" name="TextBox 60"/>
            <p:cNvSpPr txBox="1"/>
            <p:nvPr/>
          </p:nvSpPr>
          <p:spPr>
            <a:xfrm>
              <a:off x="120282" y="275317"/>
              <a:ext cx="529243" cy="294367"/>
            </a:xfrm>
            <a:prstGeom prst="rect">
              <a:avLst/>
            </a:prstGeom>
          </p:spPr>
          <p:txBody>
            <a:bodyPr lIns="54587" tIns="54587" rIns="54587" bIns="54587" rtlCol="0" anchor="ctr"/>
            <a:lstStyle/>
            <a:p>
              <a:pPr algn="ctr">
                <a:lnSpc>
                  <a:spcPts val="2270"/>
                </a:lnSpc>
              </a:pPr>
              <a:endParaRPr/>
            </a:p>
          </p:txBody>
        </p:sp>
      </p:grpSp>
      <p:grpSp>
        <p:nvGrpSpPr>
          <p:cNvPr id="61" name="Group 61"/>
          <p:cNvGrpSpPr/>
          <p:nvPr/>
        </p:nvGrpSpPr>
        <p:grpSpPr>
          <a:xfrm rot="382143">
            <a:off x="7696727" y="5234143"/>
            <a:ext cx="547504" cy="436340"/>
            <a:chOff x="0" y="0"/>
            <a:chExt cx="769807" cy="613507"/>
          </a:xfrm>
        </p:grpSpPr>
        <p:sp>
          <p:nvSpPr>
            <p:cNvPr id="62" name="Freeform 62"/>
            <p:cNvSpPr/>
            <p:nvPr/>
          </p:nvSpPr>
          <p:spPr>
            <a:xfrm>
              <a:off x="0" y="0"/>
              <a:ext cx="769807" cy="613507"/>
            </a:xfrm>
            <a:custGeom>
              <a:avLst/>
              <a:gdLst/>
              <a:ahLst/>
              <a:cxnLst/>
              <a:rect l="l" t="t" r="r" b="b"/>
              <a:pathLst>
                <a:path w="769807" h="613507">
                  <a:moveTo>
                    <a:pt x="384904" y="0"/>
                  </a:moveTo>
                  <a:lnTo>
                    <a:pt x="769807" y="613507"/>
                  </a:lnTo>
                  <a:lnTo>
                    <a:pt x="0" y="613507"/>
                  </a:lnTo>
                  <a:lnTo>
                    <a:pt x="384904" y="0"/>
                  </a:lnTo>
                  <a:close/>
                </a:path>
              </a:pathLst>
            </a:custGeom>
            <a:solidFill>
              <a:srgbClr val="F4F4F4"/>
            </a:solidFill>
          </p:spPr>
          <p:txBody>
            <a:bodyPr/>
            <a:lstStyle/>
            <a:p>
              <a:endParaRPr lang="sv-SE"/>
            </a:p>
          </p:txBody>
        </p:sp>
        <p:sp>
          <p:nvSpPr>
            <p:cNvPr id="63" name="TextBox 63"/>
            <p:cNvSpPr txBox="1"/>
            <p:nvPr/>
          </p:nvSpPr>
          <p:spPr>
            <a:xfrm>
              <a:off x="120282" y="275317"/>
              <a:ext cx="529243" cy="294367"/>
            </a:xfrm>
            <a:prstGeom prst="rect">
              <a:avLst/>
            </a:prstGeom>
          </p:spPr>
          <p:txBody>
            <a:bodyPr lIns="54587" tIns="54587" rIns="54587" bIns="54587" rtlCol="0" anchor="ctr"/>
            <a:lstStyle/>
            <a:p>
              <a:pPr algn="ctr">
                <a:lnSpc>
                  <a:spcPts val="2270"/>
                </a:lnSpc>
              </a:pPr>
              <a:endParaRPr/>
            </a:p>
          </p:txBody>
        </p:sp>
      </p:grpSp>
      <p:grpSp>
        <p:nvGrpSpPr>
          <p:cNvPr id="64" name="Group 64"/>
          <p:cNvGrpSpPr/>
          <p:nvPr/>
        </p:nvGrpSpPr>
        <p:grpSpPr>
          <a:xfrm rot="382143">
            <a:off x="10147413" y="4811491"/>
            <a:ext cx="438998" cy="376406"/>
            <a:chOff x="0" y="0"/>
            <a:chExt cx="617245" cy="529239"/>
          </a:xfrm>
        </p:grpSpPr>
        <p:sp>
          <p:nvSpPr>
            <p:cNvPr id="65" name="Freeform 65"/>
            <p:cNvSpPr/>
            <p:nvPr/>
          </p:nvSpPr>
          <p:spPr>
            <a:xfrm>
              <a:off x="0" y="0"/>
              <a:ext cx="617245" cy="529239"/>
            </a:xfrm>
            <a:custGeom>
              <a:avLst/>
              <a:gdLst/>
              <a:ahLst/>
              <a:cxnLst/>
              <a:rect l="l" t="t" r="r" b="b"/>
              <a:pathLst>
                <a:path w="617245" h="529239">
                  <a:moveTo>
                    <a:pt x="308622" y="0"/>
                  </a:moveTo>
                  <a:lnTo>
                    <a:pt x="617245" y="529239"/>
                  </a:lnTo>
                  <a:lnTo>
                    <a:pt x="0" y="529239"/>
                  </a:lnTo>
                  <a:lnTo>
                    <a:pt x="308622" y="0"/>
                  </a:lnTo>
                  <a:close/>
                </a:path>
              </a:pathLst>
            </a:custGeom>
            <a:solidFill>
              <a:srgbClr val="7B35F3"/>
            </a:solidFill>
          </p:spPr>
          <p:txBody>
            <a:bodyPr/>
            <a:lstStyle/>
            <a:p>
              <a:endParaRPr lang="sv-SE"/>
            </a:p>
          </p:txBody>
        </p:sp>
        <p:sp>
          <p:nvSpPr>
            <p:cNvPr id="66" name="TextBox 66"/>
            <p:cNvSpPr txBox="1"/>
            <p:nvPr/>
          </p:nvSpPr>
          <p:spPr>
            <a:xfrm>
              <a:off x="96445" y="236193"/>
              <a:ext cx="424356" cy="255243"/>
            </a:xfrm>
            <a:prstGeom prst="rect">
              <a:avLst/>
            </a:prstGeom>
          </p:spPr>
          <p:txBody>
            <a:bodyPr lIns="54587" tIns="54587" rIns="54587" bIns="54587" rtlCol="0" anchor="ctr"/>
            <a:lstStyle/>
            <a:p>
              <a:pPr algn="ctr">
                <a:lnSpc>
                  <a:spcPts val="2270"/>
                </a:lnSpc>
              </a:pPr>
              <a:endParaRPr/>
            </a:p>
          </p:txBody>
        </p:sp>
      </p:grpSp>
      <p:grpSp>
        <p:nvGrpSpPr>
          <p:cNvPr id="67" name="Group 67"/>
          <p:cNvGrpSpPr/>
          <p:nvPr/>
        </p:nvGrpSpPr>
        <p:grpSpPr>
          <a:xfrm rot="381835">
            <a:off x="7822665" y="3779069"/>
            <a:ext cx="744320" cy="422981"/>
            <a:chOff x="0" y="0"/>
            <a:chExt cx="182436" cy="103674"/>
          </a:xfrm>
        </p:grpSpPr>
        <p:sp>
          <p:nvSpPr>
            <p:cNvPr id="68" name="Freeform 68"/>
            <p:cNvSpPr/>
            <p:nvPr/>
          </p:nvSpPr>
          <p:spPr>
            <a:xfrm>
              <a:off x="0" y="0"/>
              <a:ext cx="182436" cy="103674"/>
            </a:xfrm>
            <a:custGeom>
              <a:avLst/>
              <a:gdLst/>
              <a:ahLst/>
              <a:cxnLst/>
              <a:rect l="l" t="t" r="r" b="b"/>
              <a:pathLst>
                <a:path w="182436" h="103674">
                  <a:moveTo>
                    <a:pt x="0" y="0"/>
                  </a:moveTo>
                  <a:lnTo>
                    <a:pt x="182436" y="0"/>
                  </a:lnTo>
                  <a:lnTo>
                    <a:pt x="182436" y="103674"/>
                  </a:lnTo>
                  <a:lnTo>
                    <a:pt x="0" y="103674"/>
                  </a:lnTo>
                  <a:close/>
                </a:path>
              </a:pathLst>
            </a:custGeom>
            <a:solidFill>
              <a:srgbClr val="FFFFFF"/>
            </a:solidFill>
          </p:spPr>
          <p:txBody>
            <a:bodyPr/>
            <a:lstStyle/>
            <a:p>
              <a:endParaRPr lang="sv-SE"/>
            </a:p>
          </p:txBody>
        </p:sp>
        <p:sp>
          <p:nvSpPr>
            <p:cNvPr id="69" name="TextBox 69"/>
            <p:cNvSpPr txBox="1"/>
            <p:nvPr/>
          </p:nvSpPr>
          <p:spPr>
            <a:xfrm>
              <a:off x="0" y="-9525"/>
              <a:ext cx="182436" cy="113199"/>
            </a:xfrm>
            <a:prstGeom prst="rect">
              <a:avLst/>
            </a:prstGeom>
          </p:spPr>
          <p:txBody>
            <a:bodyPr lIns="54587" tIns="54587" rIns="54587" bIns="54587" rtlCol="0" anchor="ctr"/>
            <a:lstStyle/>
            <a:p>
              <a:pPr algn="ctr">
                <a:lnSpc>
                  <a:spcPts val="2270"/>
                </a:lnSpc>
              </a:pPr>
              <a:endParaRPr/>
            </a:p>
          </p:txBody>
        </p:sp>
      </p:grpSp>
      <p:grpSp>
        <p:nvGrpSpPr>
          <p:cNvPr id="70" name="Group 70"/>
          <p:cNvGrpSpPr/>
          <p:nvPr/>
        </p:nvGrpSpPr>
        <p:grpSpPr>
          <a:xfrm rot="381835">
            <a:off x="10485165" y="4046804"/>
            <a:ext cx="217519" cy="400214"/>
            <a:chOff x="0" y="0"/>
            <a:chExt cx="53315" cy="98094"/>
          </a:xfrm>
        </p:grpSpPr>
        <p:sp>
          <p:nvSpPr>
            <p:cNvPr id="71" name="Freeform 71"/>
            <p:cNvSpPr/>
            <p:nvPr/>
          </p:nvSpPr>
          <p:spPr>
            <a:xfrm>
              <a:off x="0" y="0"/>
              <a:ext cx="53315" cy="98094"/>
            </a:xfrm>
            <a:custGeom>
              <a:avLst/>
              <a:gdLst/>
              <a:ahLst/>
              <a:cxnLst/>
              <a:rect l="l" t="t" r="r" b="b"/>
              <a:pathLst>
                <a:path w="53315" h="98094">
                  <a:moveTo>
                    <a:pt x="0" y="0"/>
                  </a:moveTo>
                  <a:lnTo>
                    <a:pt x="53315" y="0"/>
                  </a:lnTo>
                  <a:lnTo>
                    <a:pt x="53315" y="98094"/>
                  </a:lnTo>
                  <a:lnTo>
                    <a:pt x="0" y="98094"/>
                  </a:lnTo>
                  <a:close/>
                </a:path>
              </a:pathLst>
            </a:custGeom>
            <a:solidFill>
              <a:srgbClr val="FFFFFF"/>
            </a:solidFill>
          </p:spPr>
          <p:txBody>
            <a:bodyPr/>
            <a:lstStyle/>
            <a:p>
              <a:endParaRPr lang="sv-SE"/>
            </a:p>
          </p:txBody>
        </p:sp>
        <p:sp>
          <p:nvSpPr>
            <p:cNvPr id="72" name="TextBox 72"/>
            <p:cNvSpPr txBox="1"/>
            <p:nvPr/>
          </p:nvSpPr>
          <p:spPr>
            <a:xfrm>
              <a:off x="0" y="-9525"/>
              <a:ext cx="53315" cy="107619"/>
            </a:xfrm>
            <a:prstGeom prst="rect">
              <a:avLst/>
            </a:prstGeom>
          </p:spPr>
          <p:txBody>
            <a:bodyPr lIns="54587" tIns="54587" rIns="54587" bIns="54587" rtlCol="0" anchor="ctr"/>
            <a:lstStyle/>
            <a:p>
              <a:pPr algn="ctr">
                <a:lnSpc>
                  <a:spcPts val="2270"/>
                </a:lnSpc>
              </a:pPr>
              <a:endParaRPr/>
            </a:p>
          </p:txBody>
        </p:sp>
      </p:grpSp>
      <p:sp>
        <p:nvSpPr>
          <p:cNvPr id="73" name="Freeform 73"/>
          <p:cNvSpPr/>
          <p:nvPr/>
        </p:nvSpPr>
        <p:spPr>
          <a:xfrm rot="382143">
            <a:off x="7859939" y="3820436"/>
            <a:ext cx="316733" cy="326531"/>
          </a:xfrm>
          <a:custGeom>
            <a:avLst/>
            <a:gdLst/>
            <a:ahLst/>
            <a:cxnLst/>
            <a:rect l="l" t="t" r="r" b="b"/>
            <a:pathLst>
              <a:path w="422311" h="435374">
                <a:moveTo>
                  <a:pt x="0" y="0"/>
                </a:moveTo>
                <a:lnTo>
                  <a:pt x="422311" y="0"/>
                </a:lnTo>
                <a:lnTo>
                  <a:pt x="422311" y="435374"/>
                </a:lnTo>
                <a:lnTo>
                  <a:pt x="0" y="435374"/>
                </a:lnTo>
                <a:lnTo>
                  <a:pt x="0" y="0"/>
                </a:lnTo>
                <a:close/>
              </a:path>
            </a:pathLst>
          </a:custGeom>
          <a:blipFill>
            <a:blip r:embed="rId12"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74" name="TextBox 74"/>
          <p:cNvSpPr txBox="1"/>
          <p:nvPr/>
        </p:nvSpPr>
        <p:spPr>
          <a:xfrm rot="382143">
            <a:off x="8185767" y="4006691"/>
            <a:ext cx="1425762" cy="209351"/>
          </a:xfrm>
          <a:prstGeom prst="rect">
            <a:avLst/>
          </a:prstGeom>
        </p:spPr>
        <p:txBody>
          <a:bodyPr lIns="0" tIns="0" rIns="0" bIns="0" rtlCol="0" anchor="t">
            <a:spAutoFit/>
          </a:bodyPr>
          <a:lstStyle/>
          <a:p>
            <a:pPr algn="l">
              <a:lnSpc>
                <a:spcPts val="1561"/>
              </a:lnSpc>
            </a:pPr>
            <a:r>
              <a:rPr lang="en-US" sz="1445">
                <a:solidFill>
                  <a:srgbClr val="000000"/>
                </a:solidFill>
                <a:latin typeface="Work Sans"/>
                <a:ea typeface="Work Sans"/>
                <a:cs typeface="Work Sans"/>
                <a:sym typeface="Work Sans"/>
              </a:rPr>
              <a:t>Gurra.P</a:t>
            </a:r>
          </a:p>
        </p:txBody>
      </p:sp>
      <p:sp>
        <p:nvSpPr>
          <p:cNvPr id="75" name="TextBox 75"/>
          <p:cNvSpPr txBox="1"/>
          <p:nvPr/>
        </p:nvSpPr>
        <p:spPr>
          <a:xfrm rot="393216">
            <a:off x="7814627" y="5308494"/>
            <a:ext cx="2583476" cy="403816"/>
          </a:xfrm>
          <a:prstGeom prst="rect">
            <a:avLst/>
          </a:prstGeom>
        </p:spPr>
        <p:txBody>
          <a:bodyPr lIns="0" tIns="0" rIns="0" bIns="0" rtlCol="0" anchor="t">
            <a:spAutoFit/>
          </a:bodyPr>
          <a:lstStyle/>
          <a:p>
            <a:pPr algn="l">
              <a:lnSpc>
                <a:spcPts val="1561"/>
              </a:lnSpc>
            </a:pPr>
            <a:r>
              <a:rPr lang="en-US" sz="1445" dirty="0">
                <a:solidFill>
                  <a:srgbClr val="000000"/>
                </a:solidFill>
                <a:latin typeface="Work Sans"/>
                <a:ea typeface="Work Sans"/>
                <a:cs typeface="Work Sans"/>
                <a:sym typeface="Work Sans"/>
              </a:rPr>
              <a:t>Klicka </a:t>
            </a:r>
            <a:r>
              <a:rPr lang="en-US" sz="1445" dirty="0" err="1">
                <a:solidFill>
                  <a:srgbClr val="000000"/>
                </a:solidFill>
                <a:latin typeface="Work Sans"/>
                <a:ea typeface="Work Sans"/>
                <a:cs typeface="Work Sans"/>
                <a:sym typeface="Work Sans"/>
              </a:rPr>
              <a:t>här</a:t>
            </a:r>
            <a:r>
              <a:rPr lang="en-US" sz="1445" dirty="0">
                <a:solidFill>
                  <a:srgbClr val="000000"/>
                </a:solidFill>
                <a:latin typeface="Work Sans"/>
                <a:ea typeface="Work Sans"/>
                <a:cs typeface="Work Sans"/>
                <a:sym typeface="Work Sans"/>
              </a:rPr>
              <a:t> för </a:t>
            </a:r>
            <a:r>
              <a:rPr lang="en-US" sz="1445" dirty="0" err="1">
                <a:solidFill>
                  <a:srgbClr val="000000"/>
                </a:solidFill>
                <a:latin typeface="Work Sans"/>
                <a:ea typeface="Work Sans"/>
                <a:cs typeface="Work Sans"/>
                <a:sym typeface="Work Sans"/>
              </a:rPr>
              <a:t>att</a:t>
            </a:r>
            <a:r>
              <a:rPr lang="en-US" sz="1445" dirty="0">
                <a:solidFill>
                  <a:srgbClr val="000000"/>
                </a:solidFill>
                <a:latin typeface="Work Sans"/>
                <a:ea typeface="Work Sans"/>
                <a:cs typeface="Work Sans"/>
                <a:sym typeface="Work Sans"/>
              </a:rPr>
              <a:t> se </a:t>
            </a:r>
            <a:r>
              <a:rPr lang="en-US" sz="1445" dirty="0" err="1">
                <a:solidFill>
                  <a:srgbClr val="000000"/>
                </a:solidFill>
                <a:latin typeface="Work Sans"/>
                <a:ea typeface="Work Sans"/>
                <a:cs typeface="Work Sans"/>
                <a:sym typeface="Work Sans"/>
              </a:rPr>
              <a:t>inlägget</a:t>
            </a:r>
            <a:r>
              <a:rPr lang="en-US" sz="1445" dirty="0">
                <a:solidFill>
                  <a:srgbClr val="000000"/>
                </a:solidFill>
                <a:latin typeface="Work Sans"/>
                <a:ea typeface="Work Sans"/>
                <a:cs typeface="Work Sans"/>
                <a:sym typeface="Work Sans"/>
              </a:rPr>
              <a:t> jag </a:t>
            </a:r>
            <a:r>
              <a:rPr lang="en-US" sz="1445" dirty="0" err="1">
                <a:solidFill>
                  <a:srgbClr val="000000"/>
                </a:solidFill>
                <a:latin typeface="Work Sans"/>
                <a:ea typeface="Work Sans"/>
                <a:cs typeface="Work Sans"/>
                <a:sym typeface="Work Sans"/>
              </a:rPr>
              <a:t>taggade</a:t>
            </a:r>
            <a:r>
              <a:rPr lang="en-US" sz="1445" dirty="0">
                <a:solidFill>
                  <a:srgbClr val="000000"/>
                </a:solidFill>
                <a:latin typeface="Work Sans"/>
                <a:ea typeface="Work Sans"/>
                <a:cs typeface="Work Sans"/>
                <a:sym typeface="Work Sans"/>
              </a:rPr>
              <a:t> dig </a:t>
            </a:r>
            <a:r>
              <a:rPr lang="en-US" sz="1445" dirty="0" err="1">
                <a:solidFill>
                  <a:srgbClr val="000000"/>
                </a:solidFill>
                <a:latin typeface="Work Sans"/>
                <a:ea typeface="Work Sans"/>
                <a:cs typeface="Work Sans"/>
                <a:sym typeface="Work Sans"/>
              </a:rPr>
              <a:t>i</a:t>
            </a:r>
            <a:r>
              <a:rPr lang="en-US" sz="1445" dirty="0">
                <a:solidFill>
                  <a:srgbClr val="000000"/>
                </a:solidFill>
                <a:latin typeface="Work Sans"/>
                <a:ea typeface="Work Sans"/>
                <a:cs typeface="Work Sans"/>
                <a:sym typeface="Work Sans"/>
              </a:rPr>
              <a:t> </a:t>
            </a:r>
            <a:r>
              <a:rPr lang="en-US" sz="1445" dirty="0" err="1">
                <a:solidFill>
                  <a:srgbClr val="000000"/>
                </a:solidFill>
                <a:latin typeface="Work Sans"/>
                <a:ea typeface="Work Sans"/>
                <a:cs typeface="Work Sans"/>
                <a:sym typeface="Work Sans"/>
              </a:rPr>
              <a:t>kingen</a:t>
            </a:r>
            <a:r>
              <a:rPr lang="en-US" sz="1445" dirty="0">
                <a:solidFill>
                  <a:srgbClr val="000000"/>
                </a:solidFill>
                <a:latin typeface="Work Sans"/>
                <a:ea typeface="Work Sans"/>
                <a:cs typeface="Work Sans"/>
                <a:sym typeface="Work Sans"/>
              </a:rPr>
              <a:t>!</a:t>
            </a:r>
          </a:p>
        </p:txBody>
      </p:sp>
      <p:sp>
        <p:nvSpPr>
          <p:cNvPr id="76" name="TextBox 76"/>
          <p:cNvSpPr txBox="1"/>
          <p:nvPr/>
        </p:nvSpPr>
        <p:spPr>
          <a:xfrm rot="393216">
            <a:off x="7790644" y="5978275"/>
            <a:ext cx="1987652" cy="205385"/>
          </a:xfrm>
          <a:prstGeom prst="rect">
            <a:avLst/>
          </a:prstGeom>
        </p:spPr>
        <p:txBody>
          <a:bodyPr lIns="0" tIns="0" rIns="0" bIns="0" rtlCol="0" anchor="t">
            <a:spAutoFit/>
          </a:bodyPr>
          <a:lstStyle/>
          <a:p>
            <a:pPr algn="l">
              <a:lnSpc>
                <a:spcPts val="1561"/>
              </a:lnSpc>
            </a:pPr>
            <a:r>
              <a:rPr lang="en-US" sz="1445" u="sng">
                <a:solidFill>
                  <a:srgbClr val="0078D7"/>
                </a:solidFill>
                <a:latin typeface="Work Sans"/>
                <a:ea typeface="Work Sans"/>
                <a:cs typeface="Work Sans"/>
                <a:sym typeface="Work Sans"/>
              </a:rPr>
              <a:t>http://kingw1ngs.xyz</a:t>
            </a:r>
          </a:p>
        </p:txBody>
      </p:sp>
      <p:sp>
        <p:nvSpPr>
          <p:cNvPr id="77" name="TextBox 77"/>
          <p:cNvSpPr txBox="1"/>
          <p:nvPr/>
        </p:nvSpPr>
        <p:spPr>
          <a:xfrm rot="393216">
            <a:off x="9360900" y="4833088"/>
            <a:ext cx="1060400" cy="209351"/>
          </a:xfrm>
          <a:prstGeom prst="rect">
            <a:avLst/>
          </a:prstGeom>
        </p:spPr>
        <p:txBody>
          <a:bodyPr lIns="0" tIns="0" rIns="0" bIns="0" rtlCol="0" anchor="t">
            <a:spAutoFit/>
          </a:bodyPr>
          <a:lstStyle/>
          <a:p>
            <a:pPr algn="l">
              <a:lnSpc>
                <a:spcPts val="1561"/>
              </a:lnSpc>
            </a:pPr>
            <a:r>
              <a:rPr lang="en-US" sz="1445">
                <a:solidFill>
                  <a:srgbClr val="FFFFFF"/>
                </a:solidFill>
                <a:latin typeface="Work Sans"/>
                <a:ea typeface="Work Sans"/>
                <a:cs typeface="Work Sans"/>
                <a:sym typeface="Work Sans"/>
              </a:rPr>
              <a:t>Vem är du?</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D4C394"/>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3508182" y="267710"/>
            <a:ext cx="4309794" cy="535812"/>
            <a:chOff x="0" y="0"/>
            <a:chExt cx="5746392" cy="714416"/>
          </a:xfrm>
        </p:grpSpPr>
        <p:sp>
          <p:nvSpPr>
            <p:cNvPr id="3" name="Freeform 3"/>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3" cstate="screen">
                <a:extLst>
                  <a:ext uri="{28A0092B-C50C-407E-A947-70E740481C1C}">
                    <a14:useLocalDpi xmlns:a14="http://schemas.microsoft.com/office/drawing/2010/main"/>
                  </a:ext>
                </a:extLst>
              </a:blip>
              <a:stretch>
                <a:fillRect b="-5"/>
              </a:stretch>
            </a:blipFill>
          </p:spPr>
          <p:txBody>
            <a:bodyPr/>
            <a:lstStyle/>
            <a:p>
              <a:endParaRPr lang="sv-SE"/>
            </a:p>
          </p:txBody>
        </p:sp>
      </p:grpSp>
      <p:grpSp>
        <p:nvGrpSpPr>
          <p:cNvPr id="4" name="Group 4"/>
          <p:cNvGrpSpPr/>
          <p:nvPr/>
        </p:nvGrpSpPr>
        <p:grpSpPr>
          <a:xfrm rot="-5400000">
            <a:off x="14448089" y="6453520"/>
            <a:ext cx="2438758" cy="5228202"/>
            <a:chOff x="0" y="0"/>
            <a:chExt cx="558206" cy="1196680"/>
          </a:xfrm>
        </p:grpSpPr>
        <p:sp>
          <p:nvSpPr>
            <p:cNvPr id="5" name="Freeform 5"/>
            <p:cNvSpPr/>
            <p:nvPr/>
          </p:nvSpPr>
          <p:spPr>
            <a:xfrm>
              <a:off x="0" y="0"/>
              <a:ext cx="558206" cy="1196680"/>
            </a:xfrm>
            <a:custGeom>
              <a:avLst/>
              <a:gdLst/>
              <a:ahLst/>
              <a:cxnLst/>
              <a:rect l="l" t="t" r="r" b="b"/>
              <a:pathLst>
                <a:path w="558206" h="1196680">
                  <a:moveTo>
                    <a:pt x="558206" y="1196680"/>
                  </a:moveTo>
                  <a:lnTo>
                    <a:pt x="0" y="1196680"/>
                  </a:lnTo>
                  <a:lnTo>
                    <a:pt x="0" y="0"/>
                  </a:lnTo>
                  <a:lnTo>
                    <a:pt x="558206" y="1196680"/>
                  </a:lnTo>
                  <a:close/>
                </a:path>
              </a:pathLst>
            </a:custGeom>
            <a:solidFill>
              <a:srgbClr val="C0B084"/>
            </a:solidFill>
          </p:spPr>
          <p:txBody>
            <a:bodyPr/>
            <a:lstStyle/>
            <a:p>
              <a:endParaRPr lang="sv-SE"/>
            </a:p>
          </p:txBody>
        </p:sp>
        <p:sp>
          <p:nvSpPr>
            <p:cNvPr id="6" name="TextBox 6"/>
            <p:cNvSpPr txBox="1"/>
            <p:nvPr/>
          </p:nvSpPr>
          <p:spPr>
            <a:xfrm>
              <a:off x="0" y="588815"/>
              <a:ext cx="279103" cy="605319"/>
            </a:xfrm>
            <a:prstGeom prst="rect">
              <a:avLst/>
            </a:prstGeom>
          </p:spPr>
          <p:txBody>
            <a:bodyPr lIns="48801" tIns="48801" rIns="48801" bIns="48801" rtlCol="0" anchor="ctr"/>
            <a:lstStyle/>
            <a:p>
              <a:pPr algn="ctr">
                <a:lnSpc>
                  <a:spcPts val="2270"/>
                </a:lnSpc>
              </a:pPr>
              <a:endParaRPr/>
            </a:p>
          </p:txBody>
        </p:sp>
      </p:grpSp>
      <p:grpSp>
        <p:nvGrpSpPr>
          <p:cNvPr id="7" name="Group 7"/>
          <p:cNvGrpSpPr/>
          <p:nvPr/>
        </p:nvGrpSpPr>
        <p:grpSpPr>
          <a:xfrm rot="5400000">
            <a:off x="2217890" y="-2217890"/>
            <a:ext cx="2438758" cy="6874537"/>
            <a:chOff x="0" y="0"/>
            <a:chExt cx="558206" cy="1573509"/>
          </a:xfrm>
        </p:grpSpPr>
        <p:sp>
          <p:nvSpPr>
            <p:cNvPr id="8" name="Freeform 8"/>
            <p:cNvSpPr/>
            <p:nvPr/>
          </p:nvSpPr>
          <p:spPr>
            <a:xfrm>
              <a:off x="0" y="0"/>
              <a:ext cx="558206" cy="1573509"/>
            </a:xfrm>
            <a:custGeom>
              <a:avLst/>
              <a:gdLst/>
              <a:ahLst/>
              <a:cxnLst/>
              <a:rect l="l" t="t" r="r" b="b"/>
              <a:pathLst>
                <a:path w="558206" h="1573509">
                  <a:moveTo>
                    <a:pt x="558206" y="1573509"/>
                  </a:moveTo>
                  <a:lnTo>
                    <a:pt x="0" y="1573509"/>
                  </a:lnTo>
                  <a:lnTo>
                    <a:pt x="0" y="0"/>
                  </a:lnTo>
                  <a:lnTo>
                    <a:pt x="558206" y="1573509"/>
                  </a:lnTo>
                  <a:close/>
                </a:path>
              </a:pathLst>
            </a:custGeom>
            <a:solidFill>
              <a:srgbClr val="C0B084"/>
            </a:solidFill>
          </p:spPr>
          <p:txBody>
            <a:bodyPr/>
            <a:lstStyle/>
            <a:p>
              <a:endParaRPr lang="sv-SE"/>
            </a:p>
          </p:txBody>
        </p:sp>
        <p:sp>
          <p:nvSpPr>
            <p:cNvPr id="9" name="TextBox 9"/>
            <p:cNvSpPr txBox="1"/>
            <p:nvPr/>
          </p:nvSpPr>
          <p:spPr>
            <a:xfrm>
              <a:off x="0" y="777229"/>
              <a:ext cx="279103" cy="792932"/>
            </a:xfrm>
            <a:prstGeom prst="rect">
              <a:avLst/>
            </a:prstGeom>
          </p:spPr>
          <p:txBody>
            <a:bodyPr lIns="48801" tIns="48801" rIns="48801" bIns="48801" rtlCol="0" anchor="ctr"/>
            <a:lstStyle/>
            <a:p>
              <a:pPr algn="ctr">
                <a:lnSpc>
                  <a:spcPts val="2270"/>
                </a:lnSpc>
              </a:pPr>
              <a:endParaRPr/>
            </a:p>
          </p:txBody>
        </p:sp>
      </p:grpSp>
      <p:sp>
        <p:nvSpPr>
          <p:cNvPr id="10" name="TextBox 10"/>
          <p:cNvSpPr txBox="1"/>
          <p:nvPr/>
        </p:nvSpPr>
        <p:spPr>
          <a:xfrm>
            <a:off x="4093565" y="1176512"/>
            <a:ext cx="10100871" cy="1592056"/>
          </a:xfrm>
          <a:prstGeom prst="rect">
            <a:avLst/>
          </a:prstGeom>
        </p:spPr>
        <p:txBody>
          <a:bodyPr lIns="0" tIns="0" rIns="0" bIns="0" rtlCol="0" anchor="t">
            <a:spAutoFit/>
          </a:bodyPr>
          <a:lstStyle/>
          <a:p>
            <a:pPr algn="ctr">
              <a:lnSpc>
                <a:spcPts val="6172"/>
              </a:lnSpc>
            </a:pPr>
            <a:r>
              <a:rPr lang="en-US" sz="5715">
                <a:solidFill>
                  <a:srgbClr val="7B284D"/>
                </a:solidFill>
                <a:latin typeface="Work Sans"/>
                <a:ea typeface="Work Sans"/>
                <a:cs typeface="Work Sans"/>
                <a:sym typeface="Work Sans"/>
              </a:rPr>
              <a:t>Vad kan </a:t>
            </a:r>
            <a:r>
              <a:rPr lang="en-US" sz="5715" b="1">
                <a:solidFill>
                  <a:srgbClr val="7B284D"/>
                </a:solidFill>
                <a:latin typeface="Work Sans Bold"/>
                <a:ea typeface="Work Sans Bold"/>
                <a:cs typeface="Work Sans Bold"/>
                <a:sym typeface="Work Sans Bold"/>
              </a:rPr>
              <a:t>du</a:t>
            </a:r>
            <a:r>
              <a:rPr lang="en-US" sz="5715">
                <a:solidFill>
                  <a:srgbClr val="7B284D"/>
                </a:solidFill>
                <a:latin typeface="Work Sans"/>
                <a:ea typeface="Work Sans"/>
                <a:cs typeface="Work Sans"/>
                <a:sym typeface="Work Sans"/>
              </a:rPr>
              <a:t> göra i denna situation?</a:t>
            </a:r>
          </a:p>
        </p:txBody>
      </p:sp>
      <p:grpSp>
        <p:nvGrpSpPr>
          <p:cNvPr id="11" name="Group 11"/>
          <p:cNvGrpSpPr/>
          <p:nvPr/>
        </p:nvGrpSpPr>
        <p:grpSpPr>
          <a:xfrm>
            <a:off x="4293679" y="3346543"/>
            <a:ext cx="9700642" cy="5722100"/>
            <a:chOff x="0" y="0"/>
            <a:chExt cx="2512985" cy="1482330"/>
          </a:xfrm>
        </p:grpSpPr>
        <p:sp>
          <p:nvSpPr>
            <p:cNvPr id="12" name="Freeform 12"/>
            <p:cNvSpPr/>
            <p:nvPr/>
          </p:nvSpPr>
          <p:spPr>
            <a:xfrm>
              <a:off x="0" y="0"/>
              <a:ext cx="2512985" cy="1482330"/>
            </a:xfrm>
            <a:custGeom>
              <a:avLst/>
              <a:gdLst/>
              <a:ahLst/>
              <a:cxnLst/>
              <a:rect l="l" t="t" r="r" b="b"/>
              <a:pathLst>
                <a:path w="2512985" h="1482330">
                  <a:moveTo>
                    <a:pt x="29529" y="0"/>
                  </a:moveTo>
                  <a:lnTo>
                    <a:pt x="2483456" y="0"/>
                  </a:lnTo>
                  <a:cubicBezTo>
                    <a:pt x="2491288" y="0"/>
                    <a:pt x="2498799" y="3111"/>
                    <a:pt x="2504336" y="8649"/>
                  </a:cubicBezTo>
                  <a:cubicBezTo>
                    <a:pt x="2509874" y="14187"/>
                    <a:pt x="2512985" y="21697"/>
                    <a:pt x="2512985" y="29529"/>
                  </a:cubicBezTo>
                  <a:lnTo>
                    <a:pt x="2512985" y="1452801"/>
                  </a:lnTo>
                  <a:cubicBezTo>
                    <a:pt x="2512985" y="1460632"/>
                    <a:pt x="2509874" y="1468143"/>
                    <a:pt x="2504336" y="1473681"/>
                  </a:cubicBezTo>
                  <a:cubicBezTo>
                    <a:pt x="2498799" y="1479219"/>
                    <a:pt x="2491288" y="1482330"/>
                    <a:pt x="2483456" y="1482330"/>
                  </a:cubicBezTo>
                  <a:lnTo>
                    <a:pt x="29529" y="1482330"/>
                  </a:lnTo>
                  <a:cubicBezTo>
                    <a:pt x="21697" y="1482330"/>
                    <a:pt x="14187" y="1479219"/>
                    <a:pt x="8649" y="1473681"/>
                  </a:cubicBezTo>
                  <a:cubicBezTo>
                    <a:pt x="3111" y="1468143"/>
                    <a:pt x="0" y="1460632"/>
                    <a:pt x="0" y="1452801"/>
                  </a:cubicBezTo>
                  <a:lnTo>
                    <a:pt x="0" y="29529"/>
                  </a:lnTo>
                  <a:cubicBezTo>
                    <a:pt x="0" y="21697"/>
                    <a:pt x="3111" y="14187"/>
                    <a:pt x="8649" y="8649"/>
                  </a:cubicBezTo>
                  <a:cubicBezTo>
                    <a:pt x="14187" y="3111"/>
                    <a:pt x="21697" y="0"/>
                    <a:pt x="29529" y="0"/>
                  </a:cubicBezTo>
                  <a:close/>
                </a:path>
              </a:pathLst>
            </a:custGeom>
            <a:solidFill>
              <a:srgbClr val="682241"/>
            </a:solidFill>
          </p:spPr>
          <p:txBody>
            <a:bodyPr/>
            <a:lstStyle/>
            <a:p>
              <a:endParaRPr lang="sv-SE"/>
            </a:p>
          </p:txBody>
        </p:sp>
        <p:sp>
          <p:nvSpPr>
            <p:cNvPr id="13" name="TextBox 13"/>
            <p:cNvSpPr txBox="1"/>
            <p:nvPr/>
          </p:nvSpPr>
          <p:spPr>
            <a:xfrm>
              <a:off x="0" y="-9525"/>
              <a:ext cx="2512985" cy="1491855"/>
            </a:xfrm>
            <a:prstGeom prst="rect">
              <a:avLst/>
            </a:prstGeom>
          </p:spPr>
          <p:txBody>
            <a:bodyPr lIns="37575" tIns="37575" rIns="37575" bIns="37575" rtlCol="0" anchor="ctr"/>
            <a:lstStyle/>
            <a:p>
              <a:pPr algn="ctr">
                <a:lnSpc>
                  <a:spcPts val="2270"/>
                </a:lnSpc>
              </a:pPr>
              <a:endParaRPr/>
            </a:p>
          </p:txBody>
        </p:sp>
      </p:grpSp>
      <p:grpSp>
        <p:nvGrpSpPr>
          <p:cNvPr id="14" name="Group 14"/>
          <p:cNvGrpSpPr/>
          <p:nvPr/>
        </p:nvGrpSpPr>
        <p:grpSpPr>
          <a:xfrm>
            <a:off x="8099378" y="9068643"/>
            <a:ext cx="2089243" cy="926658"/>
            <a:chOff x="0" y="0"/>
            <a:chExt cx="541226" cy="240054"/>
          </a:xfrm>
        </p:grpSpPr>
        <p:sp>
          <p:nvSpPr>
            <p:cNvPr id="15" name="Freeform 15"/>
            <p:cNvSpPr/>
            <p:nvPr/>
          </p:nvSpPr>
          <p:spPr>
            <a:xfrm>
              <a:off x="0" y="0"/>
              <a:ext cx="541226" cy="240054"/>
            </a:xfrm>
            <a:custGeom>
              <a:avLst/>
              <a:gdLst/>
              <a:ahLst/>
              <a:cxnLst/>
              <a:rect l="l" t="t" r="r" b="b"/>
              <a:pathLst>
                <a:path w="541226" h="240054">
                  <a:moveTo>
                    <a:pt x="0" y="0"/>
                  </a:moveTo>
                  <a:lnTo>
                    <a:pt x="541226" y="0"/>
                  </a:lnTo>
                  <a:lnTo>
                    <a:pt x="541226" y="240054"/>
                  </a:lnTo>
                  <a:lnTo>
                    <a:pt x="0" y="240054"/>
                  </a:lnTo>
                  <a:close/>
                </a:path>
              </a:pathLst>
            </a:custGeom>
            <a:solidFill>
              <a:srgbClr val="682241"/>
            </a:solidFill>
          </p:spPr>
          <p:txBody>
            <a:bodyPr/>
            <a:lstStyle/>
            <a:p>
              <a:endParaRPr lang="sv-SE"/>
            </a:p>
          </p:txBody>
        </p:sp>
        <p:sp>
          <p:nvSpPr>
            <p:cNvPr id="16" name="TextBox 16"/>
            <p:cNvSpPr txBox="1"/>
            <p:nvPr/>
          </p:nvSpPr>
          <p:spPr>
            <a:xfrm>
              <a:off x="0" y="-9525"/>
              <a:ext cx="541226" cy="249579"/>
            </a:xfrm>
            <a:prstGeom prst="rect">
              <a:avLst/>
            </a:prstGeom>
          </p:spPr>
          <p:txBody>
            <a:bodyPr lIns="37575" tIns="37575" rIns="37575" bIns="37575" rtlCol="0" anchor="ctr"/>
            <a:lstStyle/>
            <a:p>
              <a:pPr algn="ctr">
                <a:lnSpc>
                  <a:spcPts val="2270"/>
                </a:lnSpc>
              </a:pPr>
              <a:endParaRPr/>
            </a:p>
          </p:txBody>
        </p:sp>
      </p:grpSp>
      <p:grpSp>
        <p:nvGrpSpPr>
          <p:cNvPr id="17" name="Group 17"/>
          <p:cNvGrpSpPr/>
          <p:nvPr/>
        </p:nvGrpSpPr>
        <p:grpSpPr>
          <a:xfrm rot="328592">
            <a:off x="7989129" y="9068643"/>
            <a:ext cx="445800" cy="926658"/>
            <a:chOff x="0" y="0"/>
            <a:chExt cx="115486" cy="240054"/>
          </a:xfrm>
        </p:grpSpPr>
        <p:sp>
          <p:nvSpPr>
            <p:cNvPr id="18" name="Freeform 18"/>
            <p:cNvSpPr/>
            <p:nvPr/>
          </p:nvSpPr>
          <p:spPr>
            <a:xfrm>
              <a:off x="0" y="0"/>
              <a:ext cx="115486" cy="240054"/>
            </a:xfrm>
            <a:custGeom>
              <a:avLst/>
              <a:gdLst/>
              <a:ahLst/>
              <a:cxnLst/>
              <a:rect l="l" t="t" r="r" b="b"/>
              <a:pathLst>
                <a:path w="115486" h="240054">
                  <a:moveTo>
                    <a:pt x="0" y="0"/>
                  </a:moveTo>
                  <a:lnTo>
                    <a:pt x="115486" y="0"/>
                  </a:lnTo>
                  <a:lnTo>
                    <a:pt x="115486" y="240054"/>
                  </a:lnTo>
                  <a:lnTo>
                    <a:pt x="0" y="240054"/>
                  </a:lnTo>
                  <a:close/>
                </a:path>
              </a:pathLst>
            </a:custGeom>
            <a:solidFill>
              <a:srgbClr val="682241"/>
            </a:solidFill>
          </p:spPr>
          <p:txBody>
            <a:bodyPr/>
            <a:lstStyle/>
            <a:p>
              <a:endParaRPr lang="sv-SE"/>
            </a:p>
          </p:txBody>
        </p:sp>
        <p:sp>
          <p:nvSpPr>
            <p:cNvPr id="19" name="TextBox 19"/>
            <p:cNvSpPr txBox="1"/>
            <p:nvPr/>
          </p:nvSpPr>
          <p:spPr>
            <a:xfrm>
              <a:off x="0" y="-9525"/>
              <a:ext cx="115486" cy="249579"/>
            </a:xfrm>
            <a:prstGeom prst="rect">
              <a:avLst/>
            </a:prstGeom>
          </p:spPr>
          <p:txBody>
            <a:bodyPr lIns="37575" tIns="37575" rIns="37575" bIns="37575" rtlCol="0" anchor="ctr"/>
            <a:lstStyle/>
            <a:p>
              <a:pPr algn="ctr">
                <a:lnSpc>
                  <a:spcPts val="2270"/>
                </a:lnSpc>
              </a:pPr>
              <a:endParaRPr/>
            </a:p>
          </p:txBody>
        </p:sp>
      </p:grpSp>
      <p:grpSp>
        <p:nvGrpSpPr>
          <p:cNvPr id="20" name="Group 20"/>
          <p:cNvGrpSpPr/>
          <p:nvPr/>
        </p:nvGrpSpPr>
        <p:grpSpPr>
          <a:xfrm rot="-374209">
            <a:off x="9820857" y="9068165"/>
            <a:ext cx="445800" cy="926658"/>
            <a:chOff x="0" y="0"/>
            <a:chExt cx="115486" cy="240054"/>
          </a:xfrm>
        </p:grpSpPr>
        <p:sp>
          <p:nvSpPr>
            <p:cNvPr id="21" name="Freeform 21"/>
            <p:cNvSpPr/>
            <p:nvPr/>
          </p:nvSpPr>
          <p:spPr>
            <a:xfrm>
              <a:off x="0" y="0"/>
              <a:ext cx="115486" cy="240054"/>
            </a:xfrm>
            <a:custGeom>
              <a:avLst/>
              <a:gdLst/>
              <a:ahLst/>
              <a:cxnLst/>
              <a:rect l="l" t="t" r="r" b="b"/>
              <a:pathLst>
                <a:path w="115486" h="240054">
                  <a:moveTo>
                    <a:pt x="0" y="0"/>
                  </a:moveTo>
                  <a:lnTo>
                    <a:pt x="115486" y="0"/>
                  </a:lnTo>
                  <a:lnTo>
                    <a:pt x="115486" y="240054"/>
                  </a:lnTo>
                  <a:lnTo>
                    <a:pt x="0" y="240054"/>
                  </a:lnTo>
                  <a:close/>
                </a:path>
              </a:pathLst>
            </a:custGeom>
            <a:solidFill>
              <a:srgbClr val="682241"/>
            </a:solidFill>
          </p:spPr>
          <p:txBody>
            <a:bodyPr/>
            <a:lstStyle/>
            <a:p>
              <a:endParaRPr lang="sv-SE"/>
            </a:p>
          </p:txBody>
        </p:sp>
        <p:sp>
          <p:nvSpPr>
            <p:cNvPr id="22" name="TextBox 22"/>
            <p:cNvSpPr txBox="1"/>
            <p:nvPr/>
          </p:nvSpPr>
          <p:spPr>
            <a:xfrm>
              <a:off x="0" y="-9525"/>
              <a:ext cx="115486" cy="249579"/>
            </a:xfrm>
            <a:prstGeom prst="rect">
              <a:avLst/>
            </a:prstGeom>
          </p:spPr>
          <p:txBody>
            <a:bodyPr lIns="37575" tIns="37575" rIns="37575" bIns="37575" rtlCol="0" anchor="ctr"/>
            <a:lstStyle/>
            <a:p>
              <a:pPr algn="ctr">
                <a:lnSpc>
                  <a:spcPts val="2270"/>
                </a:lnSpc>
              </a:pPr>
              <a:endParaRPr/>
            </a:p>
          </p:txBody>
        </p:sp>
      </p:grpSp>
      <p:grpSp>
        <p:nvGrpSpPr>
          <p:cNvPr id="23" name="Group 23"/>
          <p:cNvGrpSpPr/>
          <p:nvPr/>
        </p:nvGrpSpPr>
        <p:grpSpPr>
          <a:xfrm rot="-892525">
            <a:off x="10222230" y="9459031"/>
            <a:ext cx="81801" cy="533431"/>
            <a:chOff x="0" y="0"/>
            <a:chExt cx="21191" cy="138187"/>
          </a:xfrm>
        </p:grpSpPr>
        <p:sp>
          <p:nvSpPr>
            <p:cNvPr id="24" name="Freeform 24"/>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682241"/>
            </a:solidFill>
          </p:spPr>
          <p:txBody>
            <a:bodyPr/>
            <a:lstStyle/>
            <a:p>
              <a:endParaRPr lang="sv-SE"/>
            </a:p>
          </p:txBody>
        </p:sp>
        <p:sp>
          <p:nvSpPr>
            <p:cNvPr id="25" name="TextBox 25"/>
            <p:cNvSpPr txBox="1"/>
            <p:nvPr/>
          </p:nvSpPr>
          <p:spPr>
            <a:xfrm>
              <a:off x="0" y="-9525"/>
              <a:ext cx="21191" cy="147712"/>
            </a:xfrm>
            <a:prstGeom prst="rect">
              <a:avLst/>
            </a:prstGeom>
          </p:spPr>
          <p:txBody>
            <a:bodyPr lIns="37575" tIns="37575" rIns="37575" bIns="37575" rtlCol="0" anchor="ctr"/>
            <a:lstStyle/>
            <a:p>
              <a:pPr algn="ctr">
                <a:lnSpc>
                  <a:spcPts val="2270"/>
                </a:lnSpc>
              </a:pPr>
              <a:endParaRPr/>
            </a:p>
          </p:txBody>
        </p:sp>
      </p:grpSp>
      <p:grpSp>
        <p:nvGrpSpPr>
          <p:cNvPr id="26" name="Group 26"/>
          <p:cNvGrpSpPr/>
          <p:nvPr/>
        </p:nvGrpSpPr>
        <p:grpSpPr>
          <a:xfrm rot="388444">
            <a:off x="7963159" y="9439546"/>
            <a:ext cx="81801" cy="533431"/>
            <a:chOff x="0" y="0"/>
            <a:chExt cx="21191" cy="138187"/>
          </a:xfrm>
        </p:grpSpPr>
        <p:sp>
          <p:nvSpPr>
            <p:cNvPr id="27" name="Freeform 27"/>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682241"/>
            </a:solidFill>
          </p:spPr>
          <p:txBody>
            <a:bodyPr/>
            <a:lstStyle/>
            <a:p>
              <a:endParaRPr lang="sv-SE"/>
            </a:p>
          </p:txBody>
        </p:sp>
        <p:sp>
          <p:nvSpPr>
            <p:cNvPr id="28" name="TextBox 28"/>
            <p:cNvSpPr txBox="1"/>
            <p:nvPr/>
          </p:nvSpPr>
          <p:spPr>
            <a:xfrm>
              <a:off x="0" y="-9525"/>
              <a:ext cx="21191" cy="147712"/>
            </a:xfrm>
            <a:prstGeom prst="rect">
              <a:avLst/>
            </a:prstGeom>
          </p:spPr>
          <p:txBody>
            <a:bodyPr lIns="37575" tIns="37575" rIns="37575" bIns="37575" rtlCol="0" anchor="ctr"/>
            <a:lstStyle/>
            <a:p>
              <a:pPr algn="ctr">
                <a:lnSpc>
                  <a:spcPts val="2270"/>
                </a:lnSpc>
              </a:pPr>
              <a:endParaRPr/>
            </a:p>
          </p:txBody>
        </p:sp>
      </p:grpSp>
      <p:grpSp>
        <p:nvGrpSpPr>
          <p:cNvPr id="29" name="Group 29"/>
          <p:cNvGrpSpPr/>
          <p:nvPr/>
        </p:nvGrpSpPr>
        <p:grpSpPr>
          <a:xfrm rot="814544">
            <a:off x="7935090" y="9692298"/>
            <a:ext cx="81423" cy="238338"/>
            <a:chOff x="0" y="0"/>
            <a:chExt cx="21093" cy="61742"/>
          </a:xfrm>
        </p:grpSpPr>
        <p:sp>
          <p:nvSpPr>
            <p:cNvPr id="30" name="Freeform 30"/>
            <p:cNvSpPr/>
            <p:nvPr/>
          </p:nvSpPr>
          <p:spPr>
            <a:xfrm>
              <a:off x="0" y="0"/>
              <a:ext cx="21093" cy="61742"/>
            </a:xfrm>
            <a:custGeom>
              <a:avLst/>
              <a:gdLst/>
              <a:ahLst/>
              <a:cxnLst/>
              <a:rect l="l" t="t" r="r" b="b"/>
              <a:pathLst>
                <a:path w="21093" h="61742">
                  <a:moveTo>
                    <a:pt x="10546" y="0"/>
                  </a:moveTo>
                  <a:lnTo>
                    <a:pt x="10546" y="0"/>
                  </a:lnTo>
                  <a:cubicBezTo>
                    <a:pt x="16371" y="0"/>
                    <a:pt x="21093" y="4722"/>
                    <a:pt x="21093" y="10546"/>
                  </a:cubicBezTo>
                  <a:lnTo>
                    <a:pt x="21093" y="51196"/>
                  </a:lnTo>
                  <a:cubicBezTo>
                    <a:pt x="21093" y="53993"/>
                    <a:pt x="19982" y="56675"/>
                    <a:pt x="18004" y="58653"/>
                  </a:cubicBezTo>
                  <a:cubicBezTo>
                    <a:pt x="16026" y="60631"/>
                    <a:pt x="13344" y="61742"/>
                    <a:pt x="10546" y="61742"/>
                  </a:cubicBezTo>
                  <a:lnTo>
                    <a:pt x="10546" y="61742"/>
                  </a:lnTo>
                  <a:cubicBezTo>
                    <a:pt x="7749" y="61742"/>
                    <a:pt x="5067" y="60631"/>
                    <a:pt x="3089" y="58653"/>
                  </a:cubicBezTo>
                  <a:cubicBezTo>
                    <a:pt x="1111" y="56675"/>
                    <a:pt x="0" y="53993"/>
                    <a:pt x="0" y="51196"/>
                  </a:cubicBezTo>
                  <a:lnTo>
                    <a:pt x="0" y="10546"/>
                  </a:lnTo>
                  <a:cubicBezTo>
                    <a:pt x="0" y="7749"/>
                    <a:pt x="1111" y="5067"/>
                    <a:pt x="3089" y="3089"/>
                  </a:cubicBezTo>
                  <a:cubicBezTo>
                    <a:pt x="5067" y="1111"/>
                    <a:pt x="7749" y="0"/>
                    <a:pt x="10546" y="0"/>
                  </a:cubicBezTo>
                  <a:close/>
                </a:path>
              </a:pathLst>
            </a:custGeom>
            <a:solidFill>
              <a:srgbClr val="682241"/>
            </a:solidFill>
          </p:spPr>
          <p:txBody>
            <a:bodyPr/>
            <a:lstStyle/>
            <a:p>
              <a:endParaRPr lang="sv-SE"/>
            </a:p>
          </p:txBody>
        </p:sp>
        <p:sp>
          <p:nvSpPr>
            <p:cNvPr id="31" name="TextBox 31"/>
            <p:cNvSpPr txBox="1"/>
            <p:nvPr/>
          </p:nvSpPr>
          <p:spPr>
            <a:xfrm>
              <a:off x="0" y="-9525"/>
              <a:ext cx="21093" cy="71267"/>
            </a:xfrm>
            <a:prstGeom prst="rect">
              <a:avLst/>
            </a:prstGeom>
          </p:spPr>
          <p:txBody>
            <a:bodyPr lIns="37575" tIns="37575" rIns="37575" bIns="37575" rtlCol="0" anchor="ctr"/>
            <a:lstStyle/>
            <a:p>
              <a:pPr algn="ctr">
                <a:lnSpc>
                  <a:spcPts val="2270"/>
                </a:lnSpc>
              </a:pPr>
              <a:endParaRPr/>
            </a:p>
          </p:txBody>
        </p:sp>
      </p:grpSp>
      <p:grpSp>
        <p:nvGrpSpPr>
          <p:cNvPr id="32" name="Group 32"/>
          <p:cNvGrpSpPr/>
          <p:nvPr/>
        </p:nvGrpSpPr>
        <p:grpSpPr>
          <a:xfrm rot="-5400000">
            <a:off x="9089468" y="8320162"/>
            <a:ext cx="77597" cy="3310998"/>
            <a:chOff x="0" y="0"/>
            <a:chExt cx="20102" cy="857726"/>
          </a:xfrm>
        </p:grpSpPr>
        <p:sp>
          <p:nvSpPr>
            <p:cNvPr id="33" name="Freeform 33"/>
            <p:cNvSpPr/>
            <p:nvPr/>
          </p:nvSpPr>
          <p:spPr>
            <a:xfrm>
              <a:off x="0" y="0"/>
              <a:ext cx="20102" cy="857726"/>
            </a:xfrm>
            <a:custGeom>
              <a:avLst/>
              <a:gdLst/>
              <a:ahLst/>
              <a:cxnLst/>
              <a:rect l="l" t="t" r="r" b="b"/>
              <a:pathLst>
                <a:path w="20102" h="857726">
                  <a:moveTo>
                    <a:pt x="10051" y="0"/>
                  </a:moveTo>
                  <a:lnTo>
                    <a:pt x="10051" y="0"/>
                  </a:lnTo>
                  <a:cubicBezTo>
                    <a:pt x="15602" y="0"/>
                    <a:pt x="20102" y="4500"/>
                    <a:pt x="20102" y="10051"/>
                  </a:cubicBezTo>
                  <a:lnTo>
                    <a:pt x="20102" y="847675"/>
                  </a:lnTo>
                  <a:cubicBezTo>
                    <a:pt x="20102" y="850340"/>
                    <a:pt x="19043" y="852897"/>
                    <a:pt x="17158" y="854782"/>
                  </a:cubicBezTo>
                  <a:cubicBezTo>
                    <a:pt x="15273" y="856667"/>
                    <a:pt x="12717" y="857726"/>
                    <a:pt x="10051" y="857726"/>
                  </a:cubicBezTo>
                  <a:lnTo>
                    <a:pt x="10051" y="857726"/>
                  </a:lnTo>
                  <a:cubicBezTo>
                    <a:pt x="4500" y="857726"/>
                    <a:pt x="0" y="853226"/>
                    <a:pt x="0" y="847675"/>
                  </a:cubicBezTo>
                  <a:lnTo>
                    <a:pt x="0" y="10051"/>
                  </a:lnTo>
                  <a:cubicBezTo>
                    <a:pt x="0" y="7385"/>
                    <a:pt x="1059" y="4829"/>
                    <a:pt x="2944" y="2944"/>
                  </a:cubicBezTo>
                  <a:cubicBezTo>
                    <a:pt x="4829" y="1059"/>
                    <a:pt x="7385" y="0"/>
                    <a:pt x="10051" y="0"/>
                  </a:cubicBezTo>
                  <a:close/>
                </a:path>
              </a:pathLst>
            </a:custGeom>
            <a:solidFill>
              <a:srgbClr val="682241"/>
            </a:solidFill>
          </p:spPr>
          <p:txBody>
            <a:bodyPr/>
            <a:lstStyle/>
            <a:p>
              <a:endParaRPr lang="sv-SE"/>
            </a:p>
          </p:txBody>
        </p:sp>
        <p:sp>
          <p:nvSpPr>
            <p:cNvPr id="34" name="TextBox 34"/>
            <p:cNvSpPr txBox="1"/>
            <p:nvPr/>
          </p:nvSpPr>
          <p:spPr>
            <a:xfrm>
              <a:off x="0" y="-9525"/>
              <a:ext cx="20102" cy="867251"/>
            </a:xfrm>
            <a:prstGeom prst="rect">
              <a:avLst/>
            </a:prstGeom>
          </p:spPr>
          <p:txBody>
            <a:bodyPr lIns="37575" tIns="37575" rIns="37575" bIns="37575" rtlCol="0" anchor="ctr"/>
            <a:lstStyle/>
            <a:p>
              <a:pPr algn="ctr">
                <a:lnSpc>
                  <a:spcPts val="2270"/>
                </a:lnSpc>
              </a:pPr>
              <a:endParaRPr/>
            </a:p>
          </p:txBody>
        </p:sp>
      </p:grpSp>
      <p:grpSp>
        <p:nvGrpSpPr>
          <p:cNvPr id="35" name="Group 35"/>
          <p:cNvGrpSpPr/>
          <p:nvPr/>
        </p:nvGrpSpPr>
        <p:grpSpPr>
          <a:xfrm rot="-5932183">
            <a:off x="7812830" y="9670147"/>
            <a:ext cx="81801" cy="533431"/>
            <a:chOff x="0" y="0"/>
            <a:chExt cx="21191" cy="138187"/>
          </a:xfrm>
        </p:grpSpPr>
        <p:sp>
          <p:nvSpPr>
            <p:cNvPr id="36" name="Freeform 36"/>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682241"/>
            </a:solidFill>
          </p:spPr>
          <p:txBody>
            <a:bodyPr/>
            <a:lstStyle/>
            <a:p>
              <a:endParaRPr lang="sv-SE"/>
            </a:p>
          </p:txBody>
        </p:sp>
        <p:sp>
          <p:nvSpPr>
            <p:cNvPr id="37" name="TextBox 37"/>
            <p:cNvSpPr txBox="1"/>
            <p:nvPr/>
          </p:nvSpPr>
          <p:spPr>
            <a:xfrm>
              <a:off x="0" y="-9525"/>
              <a:ext cx="21191" cy="147712"/>
            </a:xfrm>
            <a:prstGeom prst="rect">
              <a:avLst/>
            </a:prstGeom>
          </p:spPr>
          <p:txBody>
            <a:bodyPr lIns="37575" tIns="37575" rIns="37575" bIns="37575" rtlCol="0" anchor="ctr"/>
            <a:lstStyle/>
            <a:p>
              <a:pPr algn="ctr">
                <a:lnSpc>
                  <a:spcPts val="2270"/>
                </a:lnSpc>
              </a:pPr>
              <a:endParaRPr/>
            </a:p>
          </p:txBody>
        </p:sp>
      </p:grpSp>
      <p:grpSp>
        <p:nvGrpSpPr>
          <p:cNvPr id="38" name="Group 38"/>
          <p:cNvGrpSpPr/>
          <p:nvPr/>
        </p:nvGrpSpPr>
        <p:grpSpPr>
          <a:xfrm rot="-4826748">
            <a:off x="10385376" y="9673213"/>
            <a:ext cx="81801" cy="533431"/>
            <a:chOff x="0" y="0"/>
            <a:chExt cx="21191" cy="138187"/>
          </a:xfrm>
        </p:grpSpPr>
        <p:sp>
          <p:nvSpPr>
            <p:cNvPr id="39" name="Freeform 39"/>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682241"/>
            </a:solidFill>
          </p:spPr>
          <p:txBody>
            <a:bodyPr/>
            <a:lstStyle/>
            <a:p>
              <a:endParaRPr lang="sv-SE"/>
            </a:p>
          </p:txBody>
        </p:sp>
        <p:sp>
          <p:nvSpPr>
            <p:cNvPr id="40" name="TextBox 40"/>
            <p:cNvSpPr txBox="1"/>
            <p:nvPr/>
          </p:nvSpPr>
          <p:spPr>
            <a:xfrm>
              <a:off x="0" y="-9525"/>
              <a:ext cx="21191" cy="147712"/>
            </a:xfrm>
            <a:prstGeom prst="rect">
              <a:avLst/>
            </a:prstGeom>
          </p:spPr>
          <p:txBody>
            <a:bodyPr lIns="37575" tIns="37575" rIns="37575" bIns="37575" rtlCol="0" anchor="ctr"/>
            <a:lstStyle/>
            <a:p>
              <a:pPr algn="ctr">
                <a:lnSpc>
                  <a:spcPts val="2270"/>
                </a:lnSpc>
              </a:pPr>
              <a:endParaRPr/>
            </a:p>
          </p:txBody>
        </p:sp>
      </p:grpSp>
      <p:sp>
        <p:nvSpPr>
          <p:cNvPr id="41" name="Freeform 41"/>
          <p:cNvSpPr/>
          <p:nvPr/>
        </p:nvSpPr>
        <p:spPr>
          <a:xfrm>
            <a:off x="4293679" y="3346543"/>
            <a:ext cx="9700642" cy="6693323"/>
          </a:xfrm>
          <a:custGeom>
            <a:avLst/>
            <a:gdLst/>
            <a:ahLst/>
            <a:cxnLst/>
            <a:rect l="l" t="t" r="r" b="b"/>
            <a:pathLst>
              <a:path w="9700642" h="6693323">
                <a:moveTo>
                  <a:pt x="0" y="0"/>
                </a:moveTo>
                <a:lnTo>
                  <a:pt x="9700642" y="0"/>
                </a:lnTo>
                <a:lnTo>
                  <a:pt x="9700642" y="6693323"/>
                </a:lnTo>
                <a:lnTo>
                  <a:pt x="0" y="669332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sv-SE"/>
          </a:p>
        </p:txBody>
      </p:sp>
      <p:sp>
        <p:nvSpPr>
          <p:cNvPr id="42" name="Freeform 42"/>
          <p:cNvSpPr/>
          <p:nvPr/>
        </p:nvSpPr>
        <p:spPr>
          <a:xfrm flipH="1">
            <a:off x="7096885" y="1896912"/>
            <a:ext cx="2556770" cy="182527"/>
          </a:xfrm>
          <a:custGeom>
            <a:avLst/>
            <a:gdLst/>
            <a:ahLst/>
            <a:cxnLst/>
            <a:rect l="l" t="t" r="r" b="b"/>
            <a:pathLst>
              <a:path w="2556770" h="182527">
                <a:moveTo>
                  <a:pt x="2556770" y="0"/>
                </a:moveTo>
                <a:lnTo>
                  <a:pt x="0" y="0"/>
                </a:lnTo>
                <a:lnTo>
                  <a:pt x="0" y="182527"/>
                </a:lnTo>
                <a:lnTo>
                  <a:pt x="2556770" y="182527"/>
                </a:lnTo>
                <a:lnTo>
                  <a:pt x="255677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sv-SE"/>
          </a:p>
        </p:txBody>
      </p:sp>
      <p:grpSp>
        <p:nvGrpSpPr>
          <p:cNvPr id="43" name="Group 43"/>
          <p:cNvGrpSpPr/>
          <p:nvPr/>
        </p:nvGrpSpPr>
        <p:grpSpPr>
          <a:xfrm>
            <a:off x="-29637" y="6786939"/>
            <a:ext cx="2438758" cy="3592092"/>
            <a:chOff x="0" y="0"/>
            <a:chExt cx="558206" cy="822192"/>
          </a:xfrm>
        </p:grpSpPr>
        <p:sp>
          <p:nvSpPr>
            <p:cNvPr id="44" name="Freeform 44"/>
            <p:cNvSpPr/>
            <p:nvPr/>
          </p:nvSpPr>
          <p:spPr>
            <a:xfrm>
              <a:off x="0" y="0"/>
              <a:ext cx="558206" cy="822192"/>
            </a:xfrm>
            <a:custGeom>
              <a:avLst/>
              <a:gdLst/>
              <a:ahLst/>
              <a:cxnLst/>
              <a:rect l="l" t="t" r="r" b="b"/>
              <a:pathLst>
                <a:path w="558206" h="822192">
                  <a:moveTo>
                    <a:pt x="558206" y="822192"/>
                  </a:moveTo>
                  <a:lnTo>
                    <a:pt x="0" y="822192"/>
                  </a:lnTo>
                  <a:lnTo>
                    <a:pt x="0" y="0"/>
                  </a:lnTo>
                  <a:lnTo>
                    <a:pt x="558206" y="822192"/>
                  </a:lnTo>
                  <a:close/>
                </a:path>
              </a:pathLst>
            </a:custGeom>
            <a:solidFill>
              <a:srgbClr val="C0B084"/>
            </a:solidFill>
          </p:spPr>
          <p:txBody>
            <a:bodyPr/>
            <a:lstStyle/>
            <a:p>
              <a:endParaRPr lang="sv-SE"/>
            </a:p>
          </p:txBody>
        </p:sp>
        <p:sp>
          <p:nvSpPr>
            <p:cNvPr id="45" name="TextBox 45"/>
            <p:cNvSpPr txBox="1"/>
            <p:nvPr/>
          </p:nvSpPr>
          <p:spPr>
            <a:xfrm>
              <a:off x="0" y="401571"/>
              <a:ext cx="279103" cy="418872"/>
            </a:xfrm>
            <a:prstGeom prst="rect">
              <a:avLst/>
            </a:prstGeom>
          </p:spPr>
          <p:txBody>
            <a:bodyPr lIns="48801" tIns="48801" rIns="48801" bIns="48801" rtlCol="0" anchor="ctr"/>
            <a:lstStyle/>
            <a:p>
              <a:pPr algn="ctr">
                <a:lnSpc>
                  <a:spcPts val="2270"/>
                </a:lnSpc>
              </a:pPr>
              <a:endParaRPr/>
            </a:p>
          </p:txBody>
        </p:sp>
      </p:grpSp>
      <p:sp>
        <p:nvSpPr>
          <p:cNvPr id="46" name="Freeform 46"/>
          <p:cNvSpPr/>
          <p:nvPr/>
        </p:nvSpPr>
        <p:spPr>
          <a:xfrm rot="1233563">
            <a:off x="16993527" y="7634770"/>
            <a:ext cx="775185" cy="973844"/>
          </a:xfrm>
          <a:custGeom>
            <a:avLst/>
            <a:gdLst/>
            <a:ahLst/>
            <a:cxnLst/>
            <a:rect l="l" t="t" r="r" b="b"/>
            <a:pathLst>
              <a:path w="775185" h="973844">
                <a:moveTo>
                  <a:pt x="0" y="0"/>
                </a:moveTo>
                <a:lnTo>
                  <a:pt x="775185" y="0"/>
                </a:lnTo>
                <a:lnTo>
                  <a:pt x="775185" y="973845"/>
                </a:lnTo>
                <a:lnTo>
                  <a:pt x="0" y="973845"/>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47" name="Freeform 47"/>
          <p:cNvSpPr/>
          <p:nvPr/>
        </p:nvSpPr>
        <p:spPr>
          <a:xfrm rot="-515993">
            <a:off x="16469966" y="8002388"/>
            <a:ext cx="766465" cy="992578"/>
          </a:xfrm>
          <a:custGeom>
            <a:avLst/>
            <a:gdLst/>
            <a:ahLst/>
            <a:cxnLst/>
            <a:rect l="l" t="t" r="r" b="b"/>
            <a:pathLst>
              <a:path w="766465" h="992578">
                <a:moveTo>
                  <a:pt x="0" y="0"/>
                </a:moveTo>
                <a:lnTo>
                  <a:pt x="766465" y="0"/>
                </a:lnTo>
                <a:lnTo>
                  <a:pt x="766465" y="992578"/>
                </a:lnTo>
                <a:lnTo>
                  <a:pt x="0" y="99257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48" name="Freeform 48"/>
          <p:cNvSpPr/>
          <p:nvPr/>
        </p:nvSpPr>
        <p:spPr>
          <a:xfrm rot="644969">
            <a:off x="1286563" y="1419340"/>
            <a:ext cx="986833" cy="1045396"/>
          </a:xfrm>
          <a:custGeom>
            <a:avLst/>
            <a:gdLst/>
            <a:ahLst/>
            <a:cxnLst/>
            <a:rect l="l" t="t" r="r" b="b"/>
            <a:pathLst>
              <a:path w="986833" h="1045396">
                <a:moveTo>
                  <a:pt x="0" y="0"/>
                </a:moveTo>
                <a:lnTo>
                  <a:pt x="986833" y="0"/>
                </a:lnTo>
                <a:lnTo>
                  <a:pt x="986833" y="1045396"/>
                </a:lnTo>
                <a:lnTo>
                  <a:pt x="0" y="1045396"/>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49" name="Freeform 49"/>
          <p:cNvSpPr/>
          <p:nvPr/>
        </p:nvSpPr>
        <p:spPr>
          <a:xfrm rot="512423">
            <a:off x="2113893" y="871197"/>
            <a:ext cx="1031504" cy="914752"/>
          </a:xfrm>
          <a:custGeom>
            <a:avLst/>
            <a:gdLst/>
            <a:ahLst/>
            <a:cxnLst/>
            <a:rect l="l" t="t" r="r" b="b"/>
            <a:pathLst>
              <a:path w="1031504" h="914752">
                <a:moveTo>
                  <a:pt x="0" y="0"/>
                </a:moveTo>
                <a:lnTo>
                  <a:pt x="1031504" y="0"/>
                </a:lnTo>
                <a:lnTo>
                  <a:pt x="1031504" y="914753"/>
                </a:lnTo>
                <a:lnTo>
                  <a:pt x="0" y="914753"/>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50" name="TextBox 50"/>
          <p:cNvSpPr txBox="1"/>
          <p:nvPr/>
        </p:nvSpPr>
        <p:spPr>
          <a:xfrm rot="795475">
            <a:off x="2422351" y="978306"/>
            <a:ext cx="514937" cy="529480"/>
          </a:xfrm>
          <a:prstGeom prst="rect">
            <a:avLst/>
          </a:prstGeom>
        </p:spPr>
        <p:txBody>
          <a:bodyPr lIns="0" tIns="0" rIns="0" bIns="0" rtlCol="0" anchor="t">
            <a:spAutoFit/>
          </a:bodyPr>
          <a:lstStyle/>
          <a:p>
            <a:pPr algn="ctr">
              <a:lnSpc>
                <a:spcPts val="3927"/>
              </a:lnSpc>
            </a:pPr>
            <a:r>
              <a:rPr lang="en-US" sz="3636">
                <a:solidFill>
                  <a:srgbClr val="D64C82"/>
                </a:solidFill>
                <a:latin typeface="Work Sans"/>
                <a:ea typeface="Work Sans"/>
                <a:cs typeface="Work Sans"/>
                <a:sym typeface="Work Sans"/>
              </a:rPr>
              <a:t>...</a:t>
            </a:r>
          </a:p>
        </p:txBody>
      </p:sp>
      <p:sp>
        <p:nvSpPr>
          <p:cNvPr id="51" name="Freeform 51"/>
          <p:cNvSpPr/>
          <p:nvPr/>
        </p:nvSpPr>
        <p:spPr>
          <a:xfrm rot="-5400000">
            <a:off x="6656932" y="1761788"/>
            <a:ext cx="4985492" cy="8883834"/>
          </a:xfrm>
          <a:custGeom>
            <a:avLst/>
            <a:gdLst/>
            <a:ahLst/>
            <a:cxnLst/>
            <a:rect l="l" t="t" r="r" b="b"/>
            <a:pathLst>
              <a:path w="4985492" h="8883834">
                <a:moveTo>
                  <a:pt x="0" y="0"/>
                </a:moveTo>
                <a:lnTo>
                  <a:pt x="4985492" y="0"/>
                </a:lnTo>
                <a:lnTo>
                  <a:pt x="4985492" y="8883834"/>
                </a:lnTo>
                <a:lnTo>
                  <a:pt x="0" y="8883834"/>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endParaRPr lang="sv-SE"/>
          </a:p>
        </p:txBody>
      </p:sp>
      <p:grpSp>
        <p:nvGrpSpPr>
          <p:cNvPr id="52" name="Group 52"/>
          <p:cNvGrpSpPr/>
          <p:nvPr/>
        </p:nvGrpSpPr>
        <p:grpSpPr>
          <a:xfrm>
            <a:off x="6449603" y="3710959"/>
            <a:ext cx="5388793" cy="4993830"/>
            <a:chOff x="0" y="0"/>
            <a:chExt cx="1419271" cy="1315247"/>
          </a:xfrm>
        </p:grpSpPr>
        <p:sp>
          <p:nvSpPr>
            <p:cNvPr id="53" name="Freeform 53"/>
            <p:cNvSpPr/>
            <p:nvPr/>
          </p:nvSpPr>
          <p:spPr>
            <a:xfrm>
              <a:off x="0" y="0"/>
              <a:ext cx="1419271" cy="1315247"/>
            </a:xfrm>
            <a:custGeom>
              <a:avLst/>
              <a:gdLst/>
              <a:ahLst/>
              <a:cxnLst/>
              <a:rect l="l" t="t" r="r" b="b"/>
              <a:pathLst>
                <a:path w="1419271" h="1315247">
                  <a:moveTo>
                    <a:pt x="0" y="0"/>
                  </a:moveTo>
                  <a:lnTo>
                    <a:pt x="1419271" y="0"/>
                  </a:lnTo>
                  <a:lnTo>
                    <a:pt x="1419271" y="1315247"/>
                  </a:lnTo>
                  <a:lnTo>
                    <a:pt x="0" y="1315247"/>
                  </a:lnTo>
                  <a:close/>
                </a:path>
              </a:pathLst>
            </a:custGeom>
            <a:solidFill>
              <a:srgbClr val="FFFFFF"/>
            </a:solidFill>
          </p:spPr>
          <p:txBody>
            <a:bodyPr/>
            <a:lstStyle/>
            <a:p>
              <a:endParaRPr lang="sv-SE"/>
            </a:p>
          </p:txBody>
        </p:sp>
        <p:sp>
          <p:nvSpPr>
            <p:cNvPr id="54" name="TextBox 54"/>
            <p:cNvSpPr txBox="1"/>
            <p:nvPr/>
          </p:nvSpPr>
          <p:spPr>
            <a:xfrm>
              <a:off x="0" y="-9525"/>
              <a:ext cx="1419271" cy="1324772"/>
            </a:xfrm>
            <a:prstGeom prst="rect">
              <a:avLst/>
            </a:prstGeom>
          </p:spPr>
          <p:txBody>
            <a:bodyPr lIns="50800" tIns="50800" rIns="50800" bIns="50800" rtlCol="0" anchor="ctr"/>
            <a:lstStyle/>
            <a:p>
              <a:pPr algn="ctr">
                <a:lnSpc>
                  <a:spcPts val="2270"/>
                </a:lnSpc>
              </a:pPr>
              <a:endParaRPr/>
            </a:p>
          </p:txBody>
        </p:sp>
      </p:grpSp>
      <p:sp>
        <p:nvSpPr>
          <p:cNvPr id="55" name="Freeform 55"/>
          <p:cNvSpPr/>
          <p:nvPr/>
        </p:nvSpPr>
        <p:spPr>
          <a:xfrm>
            <a:off x="6607707" y="3889950"/>
            <a:ext cx="5038252" cy="3702650"/>
          </a:xfrm>
          <a:custGeom>
            <a:avLst/>
            <a:gdLst/>
            <a:ahLst/>
            <a:cxnLst/>
            <a:rect l="l" t="t" r="r" b="b"/>
            <a:pathLst>
              <a:path w="5038252" h="3702650">
                <a:moveTo>
                  <a:pt x="0" y="0"/>
                </a:moveTo>
                <a:lnTo>
                  <a:pt x="5038252" y="0"/>
                </a:lnTo>
                <a:lnTo>
                  <a:pt x="5038252" y="3702650"/>
                </a:lnTo>
                <a:lnTo>
                  <a:pt x="0" y="3702650"/>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sv-SE"/>
          </a:p>
        </p:txBody>
      </p:sp>
      <p:grpSp>
        <p:nvGrpSpPr>
          <p:cNvPr id="56" name="Group 56"/>
          <p:cNvGrpSpPr/>
          <p:nvPr/>
        </p:nvGrpSpPr>
        <p:grpSpPr>
          <a:xfrm rot="624512">
            <a:off x="10423487" y="5417270"/>
            <a:ext cx="1326552" cy="1325362"/>
            <a:chOff x="0" y="0"/>
            <a:chExt cx="1768736" cy="1767149"/>
          </a:xfrm>
        </p:grpSpPr>
        <p:sp>
          <p:nvSpPr>
            <p:cNvPr id="57" name="Freeform 57"/>
            <p:cNvSpPr/>
            <p:nvPr/>
          </p:nvSpPr>
          <p:spPr>
            <a:xfrm>
              <a:off x="0" y="0"/>
              <a:ext cx="1768736" cy="1767149"/>
            </a:xfrm>
            <a:custGeom>
              <a:avLst/>
              <a:gdLst/>
              <a:ahLst/>
              <a:cxnLst/>
              <a:rect l="l" t="t" r="r" b="b"/>
              <a:pathLst>
                <a:path w="1768736" h="1767149">
                  <a:moveTo>
                    <a:pt x="0" y="0"/>
                  </a:moveTo>
                  <a:lnTo>
                    <a:pt x="1768736" y="0"/>
                  </a:lnTo>
                  <a:lnTo>
                    <a:pt x="1768736" y="1767149"/>
                  </a:lnTo>
                  <a:lnTo>
                    <a:pt x="0" y="1767149"/>
                  </a:lnTo>
                  <a:lnTo>
                    <a:pt x="0" y="0"/>
                  </a:lnTo>
                  <a:close/>
                </a:path>
              </a:pathLst>
            </a:custGeom>
            <a:blipFill>
              <a:blip r:embed="rId12"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58" name="TextBox 58"/>
            <p:cNvSpPr txBox="1"/>
            <p:nvPr/>
          </p:nvSpPr>
          <p:spPr>
            <a:xfrm rot="-178744">
              <a:off x="27310" y="411416"/>
              <a:ext cx="1713619" cy="294892"/>
            </a:xfrm>
            <a:prstGeom prst="rect">
              <a:avLst/>
            </a:prstGeom>
          </p:spPr>
          <p:txBody>
            <a:bodyPr lIns="0" tIns="0" rIns="0" bIns="0" rtlCol="0" anchor="t">
              <a:spAutoFit/>
            </a:bodyPr>
            <a:lstStyle/>
            <a:p>
              <a:pPr algn="ctr">
                <a:lnSpc>
                  <a:spcPts val="1528"/>
                </a:lnSpc>
              </a:pPr>
              <a:r>
                <a:rPr lang="en-US" sz="1415">
                  <a:solidFill>
                    <a:srgbClr val="284C5F"/>
                  </a:solidFill>
                  <a:latin typeface="Bryndan Write"/>
                  <a:ea typeface="Bryndan Write"/>
                  <a:cs typeface="Bryndan Write"/>
                  <a:sym typeface="Bryndan Write"/>
                </a:rPr>
                <a:t>Marias adress:</a:t>
              </a:r>
            </a:p>
          </p:txBody>
        </p:sp>
        <p:sp>
          <p:nvSpPr>
            <p:cNvPr id="59" name="TextBox 59"/>
            <p:cNvSpPr txBox="1"/>
            <p:nvPr/>
          </p:nvSpPr>
          <p:spPr>
            <a:xfrm rot="-260580">
              <a:off x="55321" y="803503"/>
              <a:ext cx="1657372" cy="273138"/>
            </a:xfrm>
            <a:prstGeom prst="rect">
              <a:avLst/>
            </a:prstGeom>
          </p:spPr>
          <p:txBody>
            <a:bodyPr lIns="0" tIns="0" rIns="0" bIns="0" rtlCol="0" anchor="t">
              <a:spAutoFit/>
            </a:bodyPr>
            <a:lstStyle/>
            <a:p>
              <a:pPr algn="ctr">
                <a:lnSpc>
                  <a:spcPts val="1411"/>
                </a:lnSpc>
              </a:pPr>
              <a:r>
                <a:rPr lang="en-US" sz="1307">
                  <a:solidFill>
                    <a:srgbClr val="284C5F"/>
                  </a:solidFill>
                  <a:latin typeface="Bryndan Write"/>
                  <a:ea typeface="Bryndan Write"/>
                  <a:cs typeface="Bryndan Write"/>
                  <a:sym typeface="Bryndan Write"/>
                </a:rPr>
                <a:t>Vinkelvägen 34</a:t>
              </a:r>
            </a:p>
          </p:txBody>
        </p:sp>
      </p:grpSp>
      <p:sp>
        <p:nvSpPr>
          <p:cNvPr id="60" name="Freeform 60"/>
          <p:cNvSpPr/>
          <p:nvPr/>
        </p:nvSpPr>
        <p:spPr>
          <a:xfrm rot="-3996525">
            <a:off x="11133114" y="4996818"/>
            <a:ext cx="209339" cy="805149"/>
          </a:xfrm>
          <a:custGeom>
            <a:avLst/>
            <a:gdLst/>
            <a:ahLst/>
            <a:cxnLst/>
            <a:rect l="l" t="t" r="r" b="b"/>
            <a:pathLst>
              <a:path w="209339" h="805149">
                <a:moveTo>
                  <a:pt x="0" y="0"/>
                </a:moveTo>
                <a:lnTo>
                  <a:pt x="209339" y="0"/>
                </a:lnTo>
                <a:lnTo>
                  <a:pt x="209339" y="805149"/>
                </a:lnTo>
                <a:lnTo>
                  <a:pt x="0" y="805149"/>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sv-SE"/>
          </a:p>
        </p:txBody>
      </p:sp>
      <p:sp>
        <p:nvSpPr>
          <p:cNvPr id="61" name="Freeform 61"/>
          <p:cNvSpPr/>
          <p:nvPr/>
        </p:nvSpPr>
        <p:spPr>
          <a:xfrm rot="5400000">
            <a:off x="10101194" y="6949632"/>
            <a:ext cx="734743" cy="2354786"/>
          </a:xfrm>
          <a:custGeom>
            <a:avLst/>
            <a:gdLst/>
            <a:ahLst/>
            <a:cxnLst/>
            <a:rect l="l" t="t" r="r" b="b"/>
            <a:pathLst>
              <a:path w="734743" h="2354786">
                <a:moveTo>
                  <a:pt x="0" y="0"/>
                </a:moveTo>
                <a:lnTo>
                  <a:pt x="734744" y="0"/>
                </a:lnTo>
                <a:lnTo>
                  <a:pt x="734744" y="2354786"/>
                </a:lnTo>
                <a:lnTo>
                  <a:pt x="0" y="2354786"/>
                </a:lnTo>
                <a:lnTo>
                  <a:pt x="0" y="0"/>
                </a:lnTo>
                <a:close/>
              </a:path>
            </a:pathLst>
          </a:custGeom>
          <a:blipFill>
            <a:blip r:embed="rId14"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62" name="TextBox 62"/>
          <p:cNvSpPr txBox="1"/>
          <p:nvPr/>
        </p:nvSpPr>
        <p:spPr>
          <a:xfrm>
            <a:off x="9391408" y="7928745"/>
            <a:ext cx="2154317" cy="415610"/>
          </a:xfrm>
          <a:prstGeom prst="rect">
            <a:avLst/>
          </a:prstGeom>
        </p:spPr>
        <p:txBody>
          <a:bodyPr lIns="0" tIns="0" rIns="0" bIns="0" rtlCol="0" anchor="t">
            <a:spAutoFit/>
          </a:bodyPr>
          <a:lstStyle/>
          <a:p>
            <a:pPr algn="ctr">
              <a:lnSpc>
                <a:spcPts val="3127"/>
              </a:lnSpc>
            </a:pPr>
            <a:r>
              <a:rPr lang="en-US" sz="2896" b="1">
                <a:solidFill>
                  <a:srgbClr val="FFFFFF"/>
                </a:solidFill>
                <a:latin typeface="Work Sans Bold"/>
                <a:ea typeface="Work Sans Bold"/>
                <a:cs typeface="Work Sans Bold"/>
                <a:sym typeface="Work Sans Bold"/>
              </a:rPr>
              <a:t>Posta bild</a:t>
            </a:r>
          </a:p>
        </p:txBody>
      </p:sp>
      <p:sp>
        <p:nvSpPr>
          <p:cNvPr id="63" name="TextBox 63"/>
          <p:cNvSpPr txBox="1"/>
          <p:nvPr/>
        </p:nvSpPr>
        <p:spPr>
          <a:xfrm>
            <a:off x="6607707" y="7969957"/>
            <a:ext cx="2519126" cy="524440"/>
          </a:xfrm>
          <a:prstGeom prst="rect">
            <a:avLst/>
          </a:prstGeom>
        </p:spPr>
        <p:txBody>
          <a:bodyPr lIns="0" tIns="0" rIns="0" bIns="0" rtlCol="0" anchor="t">
            <a:spAutoFit/>
          </a:bodyPr>
          <a:lstStyle/>
          <a:p>
            <a:pPr algn="l">
              <a:lnSpc>
                <a:spcPts val="2011"/>
              </a:lnSpc>
            </a:pPr>
            <a:r>
              <a:rPr lang="en-US" sz="1862">
                <a:solidFill>
                  <a:srgbClr val="284C5F"/>
                </a:solidFill>
                <a:latin typeface="Work Sans"/>
                <a:ea typeface="Work Sans"/>
                <a:cs typeface="Work Sans"/>
                <a:sym typeface="Work Sans"/>
              </a:rPr>
              <a:t>Titta vad find väder det är ute, instagram!</a:t>
            </a:r>
          </a:p>
        </p:txBody>
      </p:sp>
      <p:sp>
        <p:nvSpPr>
          <p:cNvPr id="64" name="TextBox 64"/>
          <p:cNvSpPr txBox="1"/>
          <p:nvPr/>
        </p:nvSpPr>
        <p:spPr>
          <a:xfrm>
            <a:off x="6607707" y="7676005"/>
            <a:ext cx="1853670" cy="233690"/>
          </a:xfrm>
          <a:prstGeom prst="rect">
            <a:avLst/>
          </a:prstGeom>
        </p:spPr>
        <p:txBody>
          <a:bodyPr lIns="0" tIns="0" rIns="0" bIns="0" rtlCol="0" anchor="t">
            <a:spAutoFit/>
          </a:bodyPr>
          <a:lstStyle/>
          <a:p>
            <a:pPr algn="l">
              <a:lnSpc>
                <a:spcPts val="1710"/>
              </a:lnSpc>
            </a:pPr>
            <a:r>
              <a:rPr lang="en-US" sz="1583" b="1">
                <a:solidFill>
                  <a:srgbClr val="284C5F"/>
                </a:solidFill>
                <a:latin typeface="Work Sans Bold"/>
                <a:ea typeface="Work Sans Bold"/>
                <a:cs typeface="Work Sans Bold"/>
                <a:sym typeface="Work Sans Bold"/>
              </a:rPr>
              <a:t>Joel_K2</a:t>
            </a:r>
          </a:p>
        </p:txBody>
      </p:sp>
      <p:sp>
        <p:nvSpPr>
          <p:cNvPr id="65" name="Freeform 65"/>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sv-SE"/>
          </a:p>
        </p:txBody>
      </p:sp>
      <p:sp>
        <p:nvSpPr>
          <p:cNvPr id="66" name="TextBox 66"/>
          <p:cNvSpPr txBox="1"/>
          <p:nvPr/>
        </p:nvSpPr>
        <p:spPr>
          <a:xfrm>
            <a:off x="13945040" y="9248775"/>
            <a:ext cx="3436080" cy="371475"/>
          </a:xfrm>
          <a:prstGeom prst="rect">
            <a:avLst/>
          </a:prstGeom>
        </p:spPr>
        <p:txBody>
          <a:bodyPr lIns="0" tIns="0" rIns="0" bIns="0" rtlCol="0" anchor="t">
            <a:spAutoFit/>
          </a:bodyPr>
          <a:lstStyle/>
          <a:p>
            <a:pPr algn="r">
              <a:lnSpc>
                <a:spcPts val="2879"/>
              </a:lnSpc>
            </a:pPr>
            <a:r>
              <a:rPr lang="en-US" sz="2400">
                <a:solidFill>
                  <a:srgbClr val="EA528E"/>
                </a:solidFill>
                <a:latin typeface="Work Sans"/>
                <a:ea typeface="Work Sans"/>
                <a:cs typeface="Work Sans"/>
                <a:sym typeface="Work Sans"/>
              </a:rPr>
              <a:t>Har du blivit drabbad?</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D4C394"/>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3508182" y="267710"/>
            <a:ext cx="4309794" cy="535812"/>
            <a:chOff x="0" y="0"/>
            <a:chExt cx="5746392" cy="714416"/>
          </a:xfrm>
        </p:grpSpPr>
        <p:sp>
          <p:nvSpPr>
            <p:cNvPr id="3" name="Freeform 3"/>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3" cstate="screen">
                <a:extLst>
                  <a:ext uri="{28A0092B-C50C-407E-A947-70E740481C1C}">
                    <a14:useLocalDpi xmlns:a14="http://schemas.microsoft.com/office/drawing/2010/main"/>
                  </a:ext>
                </a:extLst>
              </a:blip>
              <a:stretch>
                <a:fillRect b="-5"/>
              </a:stretch>
            </a:blipFill>
          </p:spPr>
          <p:txBody>
            <a:bodyPr/>
            <a:lstStyle/>
            <a:p>
              <a:endParaRPr lang="sv-SE"/>
            </a:p>
          </p:txBody>
        </p:sp>
      </p:grpSp>
      <p:grpSp>
        <p:nvGrpSpPr>
          <p:cNvPr id="4" name="Group 4"/>
          <p:cNvGrpSpPr/>
          <p:nvPr/>
        </p:nvGrpSpPr>
        <p:grpSpPr>
          <a:xfrm rot="-5400000">
            <a:off x="14448089" y="6453520"/>
            <a:ext cx="2438758" cy="5228202"/>
            <a:chOff x="0" y="0"/>
            <a:chExt cx="558206" cy="1196680"/>
          </a:xfrm>
        </p:grpSpPr>
        <p:sp>
          <p:nvSpPr>
            <p:cNvPr id="5" name="Freeform 5"/>
            <p:cNvSpPr/>
            <p:nvPr/>
          </p:nvSpPr>
          <p:spPr>
            <a:xfrm>
              <a:off x="0" y="0"/>
              <a:ext cx="558206" cy="1196680"/>
            </a:xfrm>
            <a:custGeom>
              <a:avLst/>
              <a:gdLst/>
              <a:ahLst/>
              <a:cxnLst/>
              <a:rect l="l" t="t" r="r" b="b"/>
              <a:pathLst>
                <a:path w="558206" h="1196680">
                  <a:moveTo>
                    <a:pt x="558206" y="1196680"/>
                  </a:moveTo>
                  <a:lnTo>
                    <a:pt x="0" y="1196680"/>
                  </a:lnTo>
                  <a:lnTo>
                    <a:pt x="0" y="0"/>
                  </a:lnTo>
                  <a:lnTo>
                    <a:pt x="558206" y="1196680"/>
                  </a:lnTo>
                  <a:close/>
                </a:path>
              </a:pathLst>
            </a:custGeom>
            <a:solidFill>
              <a:srgbClr val="C0B084"/>
            </a:solidFill>
          </p:spPr>
          <p:txBody>
            <a:bodyPr/>
            <a:lstStyle/>
            <a:p>
              <a:endParaRPr lang="sv-SE"/>
            </a:p>
          </p:txBody>
        </p:sp>
        <p:sp>
          <p:nvSpPr>
            <p:cNvPr id="6" name="TextBox 6"/>
            <p:cNvSpPr txBox="1"/>
            <p:nvPr/>
          </p:nvSpPr>
          <p:spPr>
            <a:xfrm>
              <a:off x="0" y="588815"/>
              <a:ext cx="279103" cy="605319"/>
            </a:xfrm>
            <a:prstGeom prst="rect">
              <a:avLst/>
            </a:prstGeom>
          </p:spPr>
          <p:txBody>
            <a:bodyPr lIns="48801" tIns="48801" rIns="48801" bIns="48801" rtlCol="0" anchor="ctr"/>
            <a:lstStyle/>
            <a:p>
              <a:pPr algn="ctr">
                <a:lnSpc>
                  <a:spcPts val="2270"/>
                </a:lnSpc>
              </a:pPr>
              <a:endParaRPr/>
            </a:p>
          </p:txBody>
        </p:sp>
      </p:grpSp>
      <p:grpSp>
        <p:nvGrpSpPr>
          <p:cNvPr id="7" name="Group 7"/>
          <p:cNvGrpSpPr/>
          <p:nvPr/>
        </p:nvGrpSpPr>
        <p:grpSpPr>
          <a:xfrm rot="5400000">
            <a:off x="2217890" y="-2217890"/>
            <a:ext cx="2438758" cy="6874537"/>
            <a:chOff x="0" y="0"/>
            <a:chExt cx="558206" cy="1573509"/>
          </a:xfrm>
        </p:grpSpPr>
        <p:sp>
          <p:nvSpPr>
            <p:cNvPr id="8" name="Freeform 8"/>
            <p:cNvSpPr/>
            <p:nvPr/>
          </p:nvSpPr>
          <p:spPr>
            <a:xfrm>
              <a:off x="0" y="0"/>
              <a:ext cx="558206" cy="1573509"/>
            </a:xfrm>
            <a:custGeom>
              <a:avLst/>
              <a:gdLst/>
              <a:ahLst/>
              <a:cxnLst/>
              <a:rect l="l" t="t" r="r" b="b"/>
              <a:pathLst>
                <a:path w="558206" h="1573509">
                  <a:moveTo>
                    <a:pt x="558206" y="1573509"/>
                  </a:moveTo>
                  <a:lnTo>
                    <a:pt x="0" y="1573509"/>
                  </a:lnTo>
                  <a:lnTo>
                    <a:pt x="0" y="0"/>
                  </a:lnTo>
                  <a:lnTo>
                    <a:pt x="558206" y="1573509"/>
                  </a:lnTo>
                  <a:close/>
                </a:path>
              </a:pathLst>
            </a:custGeom>
            <a:solidFill>
              <a:srgbClr val="C0B084"/>
            </a:solidFill>
          </p:spPr>
          <p:txBody>
            <a:bodyPr/>
            <a:lstStyle/>
            <a:p>
              <a:endParaRPr lang="sv-SE"/>
            </a:p>
          </p:txBody>
        </p:sp>
        <p:sp>
          <p:nvSpPr>
            <p:cNvPr id="9" name="TextBox 9"/>
            <p:cNvSpPr txBox="1"/>
            <p:nvPr/>
          </p:nvSpPr>
          <p:spPr>
            <a:xfrm>
              <a:off x="0" y="777229"/>
              <a:ext cx="279103" cy="792932"/>
            </a:xfrm>
            <a:prstGeom prst="rect">
              <a:avLst/>
            </a:prstGeom>
          </p:spPr>
          <p:txBody>
            <a:bodyPr lIns="48801" tIns="48801" rIns="48801" bIns="48801" rtlCol="0" anchor="ctr"/>
            <a:lstStyle/>
            <a:p>
              <a:pPr algn="ctr">
                <a:lnSpc>
                  <a:spcPts val="2270"/>
                </a:lnSpc>
              </a:pPr>
              <a:endParaRPr/>
            </a:p>
          </p:txBody>
        </p:sp>
      </p:grpSp>
      <p:sp>
        <p:nvSpPr>
          <p:cNvPr id="10" name="TextBox 10"/>
          <p:cNvSpPr txBox="1"/>
          <p:nvPr/>
        </p:nvSpPr>
        <p:spPr>
          <a:xfrm>
            <a:off x="4093565" y="1176512"/>
            <a:ext cx="10100871" cy="1592056"/>
          </a:xfrm>
          <a:prstGeom prst="rect">
            <a:avLst/>
          </a:prstGeom>
        </p:spPr>
        <p:txBody>
          <a:bodyPr lIns="0" tIns="0" rIns="0" bIns="0" rtlCol="0" anchor="t">
            <a:spAutoFit/>
          </a:bodyPr>
          <a:lstStyle/>
          <a:p>
            <a:pPr algn="ctr">
              <a:lnSpc>
                <a:spcPts val="6172"/>
              </a:lnSpc>
            </a:pPr>
            <a:r>
              <a:rPr lang="en-US" sz="5715">
                <a:solidFill>
                  <a:srgbClr val="7B284D"/>
                </a:solidFill>
                <a:latin typeface="Work Sans"/>
                <a:ea typeface="Work Sans"/>
                <a:cs typeface="Work Sans"/>
                <a:sym typeface="Work Sans"/>
              </a:rPr>
              <a:t>Vad kan </a:t>
            </a:r>
            <a:r>
              <a:rPr lang="en-US" sz="5715" b="1">
                <a:solidFill>
                  <a:srgbClr val="7B284D"/>
                </a:solidFill>
                <a:latin typeface="Work Sans Bold"/>
                <a:ea typeface="Work Sans Bold"/>
                <a:cs typeface="Work Sans Bold"/>
                <a:sym typeface="Work Sans Bold"/>
              </a:rPr>
              <a:t>du</a:t>
            </a:r>
            <a:r>
              <a:rPr lang="en-US" sz="5715">
                <a:solidFill>
                  <a:srgbClr val="7B284D"/>
                </a:solidFill>
                <a:latin typeface="Work Sans"/>
                <a:ea typeface="Work Sans"/>
                <a:cs typeface="Work Sans"/>
                <a:sym typeface="Work Sans"/>
              </a:rPr>
              <a:t> göra i denna situation?</a:t>
            </a:r>
          </a:p>
        </p:txBody>
      </p:sp>
      <p:grpSp>
        <p:nvGrpSpPr>
          <p:cNvPr id="11" name="Group 11"/>
          <p:cNvGrpSpPr/>
          <p:nvPr/>
        </p:nvGrpSpPr>
        <p:grpSpPr>
          <a:xfrm>
            <a:off x="4293679" y="3346543"/>
            <a:ext cx="9700642" cy="5722100"/>
            <a:chOff x="0" y="0"/>
            <a:chExt cx="2512985" cy="1482330"/>
          </a:xfrm>
        </p:grpSpPr>
        <p:sp>
          <p:nvSpPr>
            <p:cNvPr id="12" name="Freeform 12"/>
            <p:cNvSpPr/>
            <p:nvPr/>
          </p:nvSpPr>
          <p:spPr>
            <a:xfrm>
              <a:off x="0" y="0"/>
              <a:ext cx="2512985" cy="1482330"/>
            </a:xfrm>
            <a:custGeom>
              <a:avLst/>
              <a:gdLst/>
              <a:ahLst/>
              <a:cxnLst/>
              <a:rect l="l" t="t" r="r" b="b"/>
              <a:pathLst>
                <a:path w="2512985" h="1482330">
                  <a:moveTo>
                    <a:pt x="29529" y="0"/>
                  </a:moveTo>
                  <a:lnTo>
                    <a:pt x="2483456" y="0"/>
                  </a:lnTo>
                  <a:cubicBezTo>
                    <a:pt x="2491288" y="0"/>
                    <a:pt x="2498799" y="3111"/>
                    <a:pt x="2504336" y="8649"/>
                  </a:cubicBezTo>
                  <a:cubicBezTo>
                    <a:pt x="2509874" y="14187"/>
                    <a:pt x="2512985" y="21697"/>
                    <a:pt x="2512985" y="29529"/>
                  </a:cubicBezTo>
                  <a:lnTo>
                    <a:pt x="2512985" y="1452801"/>
                  </a:lnTo>
                  <a:cubicBezTo>
                    <a:pt x="2512985" y="1460632"/>
                    <a:pt x="2509874" y="1468143"/>
                    <a:pt x="2504336" y="1473681"/>
                  </a:cubicBezTo>
                  <a:cubicBezTo>
                    <a:pt x="2498799" y="1479219"/>
                    <a:pt x="2491288" y="1482330"/>
                    <a:pt x="2483456" y="1482330"/>
                  </a:cubicBezTo>
                  <a:lnTo>
                    <a:pt x="29529" y="1482330"/>
                  </a:lnTo>
                  <a:cubicBezTo>
                    <a:pt x="21697" y="1482330"/>
                    <a:pt x="14187" y="1479219"/>
                    <a:pt x="8649" y="1473681"/>
                  </a:cubicBezTo>
                  <a:cubicBezTo>
                    <a:pt x="3111" y="1468143"/>
                    <a:pt x="0" y="1460632"/>
                    <a:pt x="0" y="1452801"/>
                  </a:cubicBezTo>
                  <a:lnTo>
                    <a:pt x="0" y="29529"/>
                  </a:lnTo>
                  <a:cubicBezTo>
                    <a:pt x="0" y="21697"/>
                    <a:pt x="3111" y="14187"/>
                    <a:pt x="8649" y="8649"/>
                  </a:cubicBezTo>
                  <a:cubicBezTo>
                    <a:pt x="14187" y="3111"/>
                    <a:pt x="21697" y="0"/>
                    <a:pt x="29529" y="0"/>
                  </a:cubicBezTo>
                  <a:close/>
                </a:path>
              </a:pathLst>
            </a:custGeom>
            <a:solidFill>
              <a:srgbClr val="682241"/>
            </a:solidFill>
          </p:spPr>
          <p:txBody>
            <a:bodyPr/>
            <a:lstStyle/>
            <a:p>
              <a:endParaRPr lang="sv-SE"/>
            </a:p>
          </p:txBody>
        </p:sp>
        <p:sp>
          <p:nvSpPr>
            <p:cNvPr id="13" name="TextBox 13"/>
            <p:cNvSpPr txBox="1"/>
            <p:nvPr/>
          </p:nvSpPr>
          <p:spPr>
            <a:xfrm>
              <a:off x="0" y="-9525"/>
              <a:ext cx="2512985" cy="1491855"/>
            </a:xfrm>
            <a:prstGeom prst="rect">
              <a:avLst/>
            </a:prstGeom>
          </p:spPr>
          <p:txBody>
            <a:bodyPr lIns="37575" tIns="37575" rIns="37575" bIns="37575" rtlCol="0" anchor="ctr"/>
            <a:lstStyle/>
            <a:p>
              <a:pPr algn="ctr">
                <a:lnSpc>
                  <a:spcPts val="2270"/>
                </a:lnSpc>
              </a:pPr>
              <a:endParaRPr/>
            </a:p>
          </p:txBody>
        </p:sp>
      </p:grpSp>
      <p:grpSp>
        <p:nvGrpSpPr>
          <p:cNvPr id="14" name="Group 14"/>
          <p:cNvGrpSpPr/>
          <p:nvPr/>
        </p:nvGrpSpPr>
        <p:grpSpPr>
          <a:xfrm>
            <a:off x="8099378" y="9068643"/>
            <a:ext cx="2089243" cy="926658"/>
            <a:chOff x="0" y="0"/>
            <a:chExt cx="541226" cy="240054"/>
          </a:xfrm>
        </p:grpSpPr>
        <p:sp>
          <p:nvSpPr>
            <p:cNvPr id="15" name="Freeform 15"/>
            <p:cNvSpPr/>
            <p:nvPr/>
          </p:nvSpPr>
          <p:spPr>
            <a:xfrm>
              <a:off x="0" y="0"/>
              <a:ext cx="541226" cy="240054"/>
            </a:xfrm>
            <a:custGeom>
              <a:avLst/>
              <a:gdLst/>
              <a:ahLst/>
              <a:cxnLst/>
              <a:rect l="l" t="t" r="r" b="b"/>
              <a:pathLst>
                <a:path w="541226" h="240054">
                  <a:moveTo>
                    <a:pt x="0" y="0"/>
                  </a:moveTo>
                  <a:lnTo>
                    <a:pt x="541226" y="0"/>
                  </a:lnTo>
                  <a:lnTo>
                    <a:pt x="541226" y="240054"/>
                  </a:lnTo>
                  <a:lnTo>
                    <a:pt x="0" y="240054"/>
                  </a:lnTo>
                  <a:close/>
                </a:path>
              </a:pathLst>
            </a:custGeom>
            <a:solidFill>
              <a:srgbClr val="682241"/>
            </a:solidFill>
          </p:spPr>
          <p:txBody>
            <a:bodyPr/>
            <a:lstStyle/>
            <a:p>
              <a:endParaRPr lang="sv-SE"/>
            </a:p>
          </p:txBody>
        </p:sp>
        <p:sp>
          <p:nvSpPr>
            <p:cNvPr id="16" name="TextBox 16"/>
            <p:cNvSpPr txBox="1"/>
            <p:nvPr/>
          </p:nvSpPr>
          <p:spPr>
            <a:xfrm>
              <a:off x="0" y="-9525"/>
              <a:ext cx="541226" cy="249579"/>
            </a:xfrm>
            <a:prstGeom prst="rect">
              <a:avLst/>
            </a:prstGeom>
          </p:spPr>
          <p:txBody>
            <a:bodyPr lIns="37575" tIns="37575" rIns="37575" bIns="37575" rtlCol="0" anchor="ctr"/>
            <a:lstStyle/>
            <a:p>
              <a:pPr algn="ctr">
                <a:lnSpc>
                  <a:spcPts val="2270"/>
                </a:lnSpc>
              </a:pPr>
              <a:endParaRPr/>
            </a:p>
          </p:txBody>
        </p:sp>
      </p:grpSp>
      <p:grpSp>
        <p:nvGrpSpPr>
          <p:cNvPr id="17" name="Group 17"/>
          <p:cNvGrpSpPr/>
          <p:nvPr/>
        </p:nvGrpSpPr>
        <p:grpSpPr>
          <a:xfrm rot="328592">
            <a:off x="7989129" y="9068643"/>
            <a:ext cx="445800" cy="926658"/>
            <a:chOff x="0" y="0"/>
            <a:chExt cx="115486" cy="240054"/>
          </a:xfrm>
        </p:grpSpPr>
        <p:sp>
          <p:nvSpPr>
            <p:cNvPr id="18" name="Freeform 18"/>
            <p:cNvSpPr/>
            <p:nvPr/>
          </p:nvSpPr>
          <p:spPr>
            <a:xfrm>
              <a:off x="0" y="0"/>
              <a:ext cx="115486" cy="240054"/>
            </a:xfrm>
            <a:custGeom>
              <a:avLst/>
              <a:gdLst/>
              <a:ahLst/>
              <a:cxnLst/>
              <a:rect l="l" t="t" r="r" b="b"/>
              <a:pathLst>
                <a:path w="115486" h="240054">
                  <a:moveTo>
                    <a:pt x="0" y="0"/>
                  </a:moveTo>
                  <a:lnTo>
                    <a:pt x="115486" y="0"/>
                  </a:lnTo>
                  <a:lnTo>
                    <a:pt x="115486" y="240054"/>
                  </a:lnTo>
                  <a:lnTo>
                    <a:pt x="0" y="240054"/>
                  </a:lnTo>
                  <a:close/>
                </a:path>
              </a:pathLst>
            </a:custGeom>
            <a:solidFill>
              <a:srgbClr val="682241"/>
            </a:solidFill>
          </p:spPr>
          <p:txBody>
            <a:bodyPr/>
            <a:lstStyle/>
            <a:p>
              <a:endParaRPr lang="sv-SE"/>
            </a:p>
          </p:txBody>
        </p:sp>
        <p:sp>
          <p:nvSpPr>
            <p:cNvPr id="19" name="TextBox 19"/>
            <p:cNvSpPr txBox="1"/>
            <p:nvPr/>
          </p:nvSpPr>
          <p:spPr>
            <a:xfrm>
              <a:off x="0" y="-9525"/>
              <a:ext cx="115486" cy="249579"/>
            </a:xfrm>
            <a:prstGeom prst="rect">
              <a:avLst/>
            </a:prstGeom>
          </p:spPr>
          <p:txBody>
            <a:bodyPr lIns="37575" tIns="37575" rIns="37575" bIns="37575" rtlCol="0" anchor="ctr"/>
            <a:lstStyle/>
            <a:p>
              <a:pPr algn="ctr">
                <a:lnSpc>
                  <a:spcPts val="2270"/>
                </a:lnSpc>
              </a:pPr>
              <a:endParaRPr/>
            </a:p>
          </p:txBody>
        </p:sp>
      </p:grpSp>
      <p:grpSp>
        <p:nvGrpSpPr>
          <p:cNvPr id="20" name="Group 20"/>
          <p:cNvGrpSpPr/>
          <p:nvPr/>
        </p:nvGrpSpPr>
        <p:grpSpPr>
          <a:xfrm rot="-374209">
            <a:off x="9820857" y="9068165"/>
            <a:ext cx="445800" cy="926658"/>
            <a:chOff x="0" y="0"/>
            <a:chExt cx="115486" cy="240054"/>
          </a:xfrm>
        </p:grpSpPr>
        <p:sp>
          <p:nvSpPr>
            <p:cNvPr id="21" name="Freeform 21"/>
            <p:cNvSpPr/>
            <p:nvPr/>
          </p:nvSpPr>
          <p:spPr>
            <a:xfrm>
              <a:off x="0" y="0"/>
              <a:ext cx="115486" cy="240054"/>
            </a:xfrm>
            <a:custGeom>
              <a:avLst/>
              <a:gdLst/>
              <a:ahLst/>
              <a:cxnLst/>
              <a:rect l="l" t="t" r="r" b="b"/>
              <a:pathLst>
                <a:path w="115486" h="240054">
                  <a:moveTo>
                    <a:pt x="0" y="0"/>
                  </a:moveTo>
                  <a:lnTo>
                    <a:pt x="115486" y="0"/>
                  </a:lnTo>
                  <a:lnTo>
                    <a:pt x="115486" y="240054"/>
                  </a:lnTo>
                  <a:lnTo>
                    <a:pt x="0" y="240054"/>
                  </a:lnTo>
                  <a:close/>
                </a:path>
              </a:pathLst>
            </a:custGeom>
            <a:solidFill>
              <a:srgbClr val="682241"/>
            </a:solidFill>
          </p:spPr>
          <p:txBody>
            <a:bodyPr/>
            <a:lstStyle/>
            <a:p>
              <a:endParaRPr lang="sv-SE"/>
            </a:p>
          </p:txBody>
        </p:sp>
        <p:sp>
          <p:nvSpPr>
            <p:cNvPr id="22" name="TextBox 22"/>
            <p:cNvSpPr txBox="1"/>
            <p:nvPr/>
          </p:nvSpPr>
          <p:spPr>
            <a:xfrm>
              <a:off x="0" y="-9525"/>
              <a:ext cx="115486" cy="249579"/>
            </a:xfrm>
            <a:prstGeom prst="rect">
              <a:avLst/>
            </a:prstGeom>
          </p:spPr>
          <p:txBody>
            <a:bodyPr lIns="37575" tIns="37575" rIns="37575" bIns="37575" rtlCol="0" anchor="ctr"/>
            <a:lstStyle/>
            <a:p>
              <a:pPr algn="ctr">
                <a:lnSpc>
                  <a:spcPts val="2270"/>
                </a:lnSpc>
              </a:pPr>
              <a:endParaRPr/>
            </a:p>
          </p:txBody>
        </p:sp>
      </p:grpSp>
      <p:grpSp>
        <p:nvGrpSpPr>
          <p:cNvPr id="23" name="Group 23"/>
          <p:cNvGrpSpPr/>
          <p:nvPr/>
        </p:nvGrpSpPr>
        <p:grpSpPr>
          <a:xfrm rot="-892525">
            <a:off x="10222230" y="9459031"/>
            <a:ext cx="81801" cy="533431"/>
            <a:chOff x="0" y="0"/>
            <a:chExt cx="21191" cy="138187"/>
          </a:xfrm>
        </p:grpSpPr>
        <p:sp>
          <p:nvSpPr>
            <p:cNvPr id="24" name="Freeform 24"/>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682241"/>
            </a:solidFill>
          </p:spPr>
          <p:txBody>
            <a:bodyPr/>
            <a:lstStyle/>
            <a:p>
              <a:endParaRPr lang="sv-SE"/>
            </a:p>
          </p:txBody>
        </p:sp>
        <p:sp>
          <p:nvSpPr>
            <p:cNvPr id="25" name="TextBox 25"/>
            <p:cNvSpPr txBox="1"/>
            <p:nvPr/>
          </p:nvSpPr>
          <p:spPr>
            <a:xfrm>
              <a:off x="0" y="-9525"/>
              <a:ext cx="21191" cy="147712"/>
            </a:xfrm>
            <a:prstGeom prst="rect">
              <a:avLst/>
            </a:prstGeom>
          </p:spPr>
          <p:txBody>
            <a:bodyPr lIns="37575" tIns="37575" rIns="37575" bIns="37575" rtlCol="0" anchor="ctr"/>
            <a:lstStyle/>
            <a:p>
              <a:pPr algn="ctr">
                <a:lnSpc>
                  <a:spcPts val="2270"/>
                </a:lnSpc>
              </a:pPr>
              <a:endParaRPr/>
            </a:p>
          </p:txBody>
        </p:sp>
      </p:grpSp>
      <p:grpSp>
        <p:nvGrpSpPr>
          <p:cNvPr id="26" name="Group 26"/>
          <p:cNvGrpSpPr/>
          <p:nvPr/>
        </p:nvGrpSpPr>
        <p:grpSpPr>
          <a:xfrm rot="388444">
            <a:off x="7963159" y="9439546"/>
            <a:ext cx="81801" cy="533431"/>
            <a:chOff x="0" y="0"/>
            <a:chExt cx="21191" cy="138187"/>
          </a:xfrm>
        </p:grpSpPr>
        <p:sp>
          <p:nvSpPr>
            <p:cNvPr id="27" name="Freeform 27"/>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682241"/>
            </a:solidFill>
          </p:spPr>
          <p:txBody>
            <a:bodyPr/>
            <a:lstStyle/>
            <a:p>
              <a:endParaRPr lang="sv-SE"/>
            </a:p>
          </p:txBody>
        </p:sp>
        <p:sp>
          <p:nvSpPr>
            <p:cNvPr id="28" name="TextBox 28"/>
            <p:cNvSpPr txBox="1"/>
            <p:nvPr/>
          </p:nvSpPr>
          <p:spPr>
            <a:xfrm>
              <a:off x="0" y="-9525"/>
              <a:ext cx="21191" cy="147712"/>
            </a:xfrm>
            <a:prstGeom prst="rect">
              <a:avLst/>
            </a:prstGeom>
          </p:spPr>
          <p:txBody>
            <a:bodyPr lIns="37575" tIns="37575" rIns="37575" bIns="37575" rtlCol="0" anchor="ctr"/>
            <a:lstStyle/>
            <a:p>
              <a:pPr algn="ctr">
                <a:lnSpc>
                  <a:spcPts val="2270"/>
                </a:lnSpc>
              </a:pPr>
              <a:endParaRPr/>
            </a:p>
          </p:txBody>
        </p:sp>
      </p:grpSp>
      <p:grpSp>
        <p:nvGrpSpPr>
          <p:cNvPr id="29" name="Group 29"/>
          <p:cNvGrpSpPr/>
          <p:nvPr/>
        </p:nvGrpSpPr>
        <p:grpSpPr>
          <a:xfrm rot="814544">
            <a:off x="7935090" y="9692298"/>
            <a:ext cx="81423" cy="238338"/>
            <a:chOff x="0" y="0"/>
            <a:chExt cx="21093" cy="61742"/>
          </a:xfrm>
        </p:grpSpPr>
        <p:sp>
          <p:nvSpPr>
            <p:cNvPr id="30" name="Freeform 30"/>
            <p:cNvSpPr/>
            <p:nvPr/>
          </p:nvSpPr>
          <p:spPr>
            <a:xfrm>
              <a:off x="0" y="0"/>
              <a:ext cx="21093" cy="61742"/>
            </a:xfrm>
            <a:custGeom>
              <a:avLst/>
              <a:gdLst/>
              <a:ahLst/>
              <a:cxnLst/>
              <a:rect l="l" t="t" r="r" b="b"/>
              <a:pathLst>
                <a:path w="21093" h="61742">
                  <a:moveTo>
                    <a:pt x="10546" y="0"/>
                  </a:moveTo>
                  <a:lnTo>
                    <a:pt x="10546" y="0"/>
                  </a:lnTo>
                  <a:cubicBezTo>
                    <a:pt x="16371" y="0"/>
                    <a:pt x="21093" y="4722"/>
                    <a:pt x="21093" y="10546"/>
                  </a:cubicBezTo>
                  <a:lnTo>
                    <a:pt x="21093" y="51196"/>
                  </a:lnTo>
                  <a:cubicBezTo>
                    <a:pt x="21093" y="53993"/>
                    <a:pt x="19982" y="56675"/>
                    <a:pt x="18004" y="58653"/>
                  </a:cubicBezTo>
                  <a:cubicBezTo>
                    <a:pt x="16026" y="60631"/>
                    <a:pt x="13344" y="61742"/>
                    <a:pt x="10546" y="61742"/>
                  </a:cubicBezTo>
                  <a:lnTo>
                    <a:pt x="10546" y="61742"/>
                  </a:lnTo>
                  <a:cubicBezTo>
                    <a:pt x="7749" y="61742"/>
                    <a:pt x="5067" y="60631"/>
                    <a:pt x="3089" y="58653"/>
                  </a:cubicBezTo>
                  <a:cubicBezTo>
                    <a:pt x="1111" y="56675"/>
                    <a:pt x="0" y="53993"/>
                    <a:pt x="0" y="51196"/>
                  </a:cubicBezTo>
                  <a:lnTo>
                    <a:pt x="0" y="10546"/>
                  </a:lnTo>
                  <a:cubicBezTo>
                    <a:pt x="0" y="7749"/>
                    <a:pt x="1111" y="5067"/>
                    <a:pt x="3089" y="3089"/>
                  </a:cubicBezTo>
                  <a:cubicBezTo>
                    <a:pt x="5067" y="1111"/>
                    <a:pt x="7749" y="0"/>
                    <a:pt x="10546" y="0"/>
                  </a:cubicBezTo>
                  <a:close/>
                </a:path>
              </a:pathLst>
            </a:custGeom>
            <a:solidFill>
              <a:srgbClr val="682241"/>
            </a:solidFill>
          </p:spPr>
          <p:txBody>
            <a:bodyPr/>
            <a:lstStyle/>
            <a:p>
              <a:endParaRPr lang="sv-SE"/>
            </a:p>
          </p:txBody>
        </p:sp>
        <p:sp>
          <p:nvSpPr>
            <p:cNvPr id="31" name="TextBox 31"/>
            <p:cNvSpPr txBox="1"/>
            <p:nvPr/>
          </p:nvSpPr>
          <p:spPr>
            <a:xfrm>
              <a:off x="0" y="-9525"/>
              <a:ext cx="21093" cy="71267"/>
            </a:xfrm>
            <a:prstGeom prst="rect">
              <a:avLst/>
            </a:prstGeom>
          </p:spPr>
          <p:txBody>
            <a:bodyPr lIns="37575" tIns="37575" rIns="37575" bIns="37575" rtlCol="0" anchor="ctr"/>
            <a:lstStyle/>
            <a:p>
              <a:pPr algn="ctr">
                <a:lnSpc>
                  <a:spcPts val="2270"/>
                </a:lnSpc>
              </a:pPr>
              <a:endParaRPr/>
            </a:p>
          </p:txBody>
        </p:sp>
      </p:grpSp>
      <p:grpSp>
        <p:nvGrpSpPr>
          <p:cNvPr id="32" name="Group 32"/>
          <p:cNvGrpSpPr/>
          <p:nvPr/>
        </p:nvGrpSpPr>
        <p:grpSpPr>
          <a:xfrm rot="-5400000">
            <a:off x="9089468" y="8320162"/>
            <a:ext cx="77597" cy="3310998"/>
            <a:chOff x="0" y="0"/>
            <a:chExt cx="20102" cy="857726"/>
          </a:xfrm>
        </p:grpSpPr>
        <p:sp>
          <p:nvSpPr>
            <p:cNvPr id="33" name="Freeform 33"/>
            <p:cNvSpPr/>
            <p:nvPr/>
          </p:nvSpPr>
          <p:spPr>
            <a:xfrm>
              <a:off x="0" y="0"/>
              <a:ext cx="20102" cy="857726"/>
            </a:xfrm>
            <a:custGeom>
              <a:avLst/>
              <a:gdLst/>
              <a:ahLst/>
              <a:cxnLst/>
              <a:rect l="l" t="t" r="r" b="b"/>
              <a:pathLst>
                <a:path w="20102" h="857726">
                  <a:moveTo>
                    <a:pt x="10051" y="0"/>
                  </a:moveTo>
                  <a:lnTo>
                    <a:pt x="10051" y="0"/>
                  </a:lnTo>
                  <a:cubicBezTo>
                    <a:pt x="15602" y="0"/>
                    <a:pt x="20102" y="4500"/>
                    <a:pt x="20102" y="10051"/>
                  </a:cubicBezTo>
                  <a:lnTo>
                    <a:pt x="20102" y="847675"/>
                  </a:lnTo>
                  <a:cubicBezTo>
                    <a:pt x="20102" y="850340"/>
                    <a:pt x="19043" y="852897"/>
                    <a:pt x="17158" y="854782"/>
                  </a:cubicBezTo>
                  <a:cubicBezTo>
                    <a:pt x="15273" y="856667"/>
                    <a:pt x="12717" y="857726"/>
                    <a:pt x="10051" y="857726"/>
                  </a:cubicBezTo>
                  <a:lnTo>
                    <a:pt x="10051" y="857726"/>
                  </a:lnTo>
                  <a:cubicBezTo>
                    <a:pt x="4500" y="857726"/>
                    <a:pt x="0" y="853226"/>
                    <a:pt x="0" y="847675"/>
                  </a:cubicBezTo>
                  <a:lnTo>
                    <a:pt x="0" y="10051"/>
                  </a:lnTo>
                  <a:cubicBezTo>
                    <a:pt x="0" y="7385"/>
                    <a:pt x="1059" y="4829"/>
                    <a:pt x="2944" y="2944"/>
                  </a:cubicBezTo>
                  <a:cubicBezTo>
                    <a:pt x="4829" y="1059"/>
                    <a:pt x="7385" y="0"/>
                    <a:pt x="10051" y="0"/>
                  </a:cubicBezTo>
                  <a:close/>
                </a:path>
              </a:pathLst>
            </a:custGeom>
            <a:solidFill>
              <a:srgbClr val="682241"/>
            </a:solidFill>
          </p:spPr>
          <p:txBody>
            <a:bodyPr/>
            <a:lstStyle/>
            <a:p>
              <a:endParaRPr lang="sv-SE"/>
            </a:p>
          </p:txBody>
        </p:sp>
        <p:sp>
          <p:nvSpPr>
            <p:cNvPr id="34" name="TextBox 34"/>
            <p:cNvSpPr txBox="1"/>
            <p:nvPr/>
          </p:nvSpPr>
          <p:spPr>
            <a:xfrm>
              <a:off x="0" y="-9525"/>
              <a:ext cx="20102" cy="867251"/>
            </a:xfrm>
            <a:prstGeom prst="rect">
              <a:avLst/>
            </a:prstGeom>
          </p:spPr>
          <p:txBody>
            <a:bodyPr lIns="37575" tIns="37575" rIns="37575" bIns="37575" rtlCol="0" anchor="ctr"/>
            <a:lstStyle/>
            <a:p>
              <a:pPr algn="ctr">
                <a:lnSpc>
                  <a:spcPts val="2270"/>
                </a:lnSpc>
              </a:pPr>
              <a:endParaRPr/>
            </a:p>
          </p:txBody>
        </p:sp>
      </p:grpSp>
      <p:grpSp>
        <p:nvGrpSpPr>
          <p:cNvPr id="35" name="Group 35"/>
          <p:cNvGrpSpPr/>
          <p:nvPr/>
        </p:nvGrpSpPr>
        <p:grpSpPr>
          <a:xfrm rot="-5932183">
            <a:off x="7812830" y="9670147"/>
            <a:ext cx="81801" cy="533431"/>
            <a:chOff x="0" y="0"/>
            <a:chExt cx="21191" cy="138187"/>
          </a:xfrm>
        </p:grpSpPr>
        <p:sp>
          <p:nvSpPr>
            <p:cNvPr id="36" name="Freeform 36"/>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682241"/>
            </a:solidFill>
          </p:spPr>
          <p:txBody>
            <a:bodyPr/>
            <a:lstStyle/>
            <a:p>
              <a:endParaRPr lang="sv-SE"/>
            </a:p>
          </p:txBody>
        </p:sp>
        <p:sp>
          <p:nvSpPr>
            <p:cNvPr id="37" name="TextBox 37"/>
            <p:cNvSpPr txBox="1"/>
            <p:nvPr/>
          </p:nvSpPr>
          <p:spPr>
            <a:xfrm>
              <a:off x="0" y="-9525"/>
              <a:ext cx="21191" cy="147712"/>
            </a:xfrm>
            <a:prstGeom prst="rect">
              <a:avLst/>
            </a:prstGeom>
          </p:spPr>
          <p:txBody>
            <a:bodyPr lIns="37575" tIns="37575" rIns="37575" bIns="37575" rtlCol="0" anchor="ctr"/>
            <a:lstStyle/>
            <a:p>
              <a:pPr algn="ctr">
                <a:lnSpc>
                  <a:spcPts val="2270"/>
                </a:lnSpc>
              </a:pPr>
              <a:endParaRPr/>
            </a:p>
          </p:txBody>
        </p:sp>
      </p:grpSp>
      <p:grpSp>
        <p:nvGrpSpPr>
          <p:cNvPr id="38" name="Group 38"/>
          <p:cNvGrpSpPr/>
          <p:nvPr/>
        </p:nvGrpSpPr>
        <p:grpSpPr>
          <a:xfrm rot="-4826748">
            <a:off x="10385376" y="9673213"/>
            <a:ext cx="81801" cy="533431"/>
            <a:chOff x="0" y="0"/>
            <a:chExt cx="21191" cy="138187"/>
          </a:xfrm>
        </p:grpSpPr>
        <p:sp>
          <p:nvSpPr>
            <p:cNvPr id="39" name="Freeform 39"/>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682241"/>
            </a:solidFill>
          </p:spPr>
          <p:txBody>
            <a:bodyPr/>
            <a:lstStyle/>
            <a:p>
              <a:endParaRPr lang="sv-SE"/>
            </a:p>
          </p:txBody>
        </p:sp>
        <p:sp>
          <p:nvSpPr>
            <p:cNvPr id="40" name="TextBox 40"/>
            <p:cNvSpPr txBox="1"/>
            <p:nvPr/>
          </p:nvSpPr>
          <p:spPr>
            <a:xfrm>
              <a:off x="0" y="-9525"/>
              <a:ext cx="21191" cy="147712"/>
            </a:xfrm>
            <a:prstGeom prst="rect">
              <a:avLst/>
            </a:prstGeom>
          </p:spPr>
          <p:txBody>
            <a:bodyPr lIns="37575" tIns="37575" rIns="37575" bIns="37575" rtlCol="0" anchor="ctr"/>
            <a:lstStyle/>
            <a:p>
              <a:pPr algn="ctr">
                <a:lnSpc>
                  <a:spcPts val="2270"/>
                </a:lnSpc>
              </a:pPr>
              <a:endParaRPr/>
            </a:p>
          </p:txBody>
        </p:sp>
      </p:grpSp>
      <p:sp>
        <p:nvSpPr>
          <p:cNvPr id="41" name="Freeform 41"/>
          <p:cNvSpPr/>
          <p:nvPr/>
        </p:nvSpPr>
        <p:spPr>
          <a:xfrm>
            <a:off x="4293679" y="3346543"/>
            <a:ext cx="9700642" cy="6693323"/>
          </a:xfrm>
          <a:custGeom>
            <a:avLst/>
            <a:gdLst/>
            <a:ahLst/>
            <a:cxnLst/>
            <a:rect l="l" t="t" r="r" b="b"/>
            <a:pathLst>
              <a:path w="9700642" h="6693323">
                <a:moveTo>
                  <a:pt x="0" y="0"/>
                </a:moveTo>
                <a:lnTo>
                  <a:pt x="9700642" y="0"/>
                </a:lnTo>
                <a:lnTo>
                  <a:pt x="9700642" y="6693323"/>
                </a:lnTo>
                <a:lnTo>
                  <a:pt x="0" y="669332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sv-SE"/>
          </a:p>
        </p:txBody>
      </p:sp>
      <p:sp>
        <p:nvSpPr>
          <p:cNvPr id="42" name="Freeform 42"/>
          <p:cNvSpPr/>
          <p:nvPr/>
        </p:nvSpPr>
        <p:spPr>
          <a:xfrm flipH="1">
            <a:off x="7096885" y="1896912"/>
            <a:ext cx="2556770" cy="182527"/>
          </a:xfrm>
          <a:custGeom>
            <a:avLst/>
            <a:gdLst/>
            <a:ahLst/>
            <a:cxnLst/>
            <a:rect l="l" t="t" r="r" b="b"/>
            <a:pathLst>
              <a:path w="2556770" h="182527">
                <a:moveTo>
                  <a:pt x="2556770" y="0"/>
                </a:moveTo>
                <a:lnTo>
                  <a:pt x="0" y="0"/>
                </a:lnTo>
                <a:lnTo>
                  <a:pt x="0" y="182527"/>
                </a:lnTo>
                <a:lnTo>
                  <a:pt x="2556770" y="182527"/>
                </a:lnTo>
                <a:lnTo>
                  <a:pt x="255677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sv-SE"/>
          </a:p>
        </p:txBody>
      </p:sp>
      <p:grpSp>
        <p:nvGrpSpPr>
          <p:cNvPr id="43" name="Group 43"/>
          <p:cNvGrpSpPr/>
          <p:nvPr/>
        </p:nvGrpSpPr>
        <p:grpSpPr>
          <a:xfrm>
            <a:off x="-29637" y="6786939"/>
            <a:ext cx="2438758" cy="3592092"/>
            <a:chOff x="0" y="0"/>
            <a:chExt cx="558206" cy="822192"/>
          </a:xfrm>
        </p:grpSpPr>
        <p:sp>
          <p:nvSpPr>
            <p:cNvPr id="44" name="Freeform 44"/>
            <p:cNvSpPr/>
            <p:nvPr/>
          </p:nvSpPr>
          <p:spPr>
            <a:xfrm>
              <a:off x="0" y="0"/>
              <a:ext cx="558206" cy="822192"/>
            </a:xfrm>
            <a:custGeom>
              <a:avLst/>
              <a:gdLst/>
              <a:ahLst/>
              <a:cxnLst/>
              <a:rect l="l" t="t" r="r" b="b"/>
              <a:pathLst>
                <a:path w="558206" h="822192">
                  <a:moveTo>
                    <a:pt x="558206" y="822192"/>
                  </a:moveTo>
                  <a:lnTo>
                    <a:pt x="0" y="822192"/>
                  </a:lnTo>
                  <a:lnTo>
                    <a:pt x="0" y="0"/>
                  </a:lnTo>
                  <a:lnTo>
                    <a:pt x="558206" y="822192"/>
                  </a:lnTo>
                  <a:close/>
                </a:path>
              </a:pathLst>
            </a:custGeom>
            <a:solidFill>
              <a:srgbClr val="C0B084"/>
            </a:solidFill>
          </p:spPr>
          <p:txBody>
            <a:bodyPr/>
            <a:lstStyle/>
            <a:p>
              <a:endParaRPr lang="sv-SE"/>
            </a:p>
          </p:txBody>
        </p:sp>
        <p:sp>
          <p:nvSpPr>
            <p:cNvPr id="45" name="TextBox 45"/>
            <p:cNvSpPr txBox="1"/>
            <p:nvPr/>
          </p:nvSpPr>
          <p:spPr>
            <a:xfrm>
              <a:off x="0" y="401571"/>
              <a:ext cx="279103" cy="418872"/>
            </a:xfrm>
            <a:prstGeom prst="rect">
              <a:avLst/>
            </a:prstGeom>
          </p:spPr>
          <p:txBody>
            <a:bodyPr lIns="48801" tIns="48801" rIns="48801" bIns="48801" rtlCol="0" anchor="ctr"/>
            <a:lstStyle/>
            <a:p>
              <a:pPr algn="ctr">
                <a:lnSpc>
                  <a:spcPts val="2270"/>
                </a:lnSpc>
              </a:pPr>
              <a:endParaRPr/>
            </a:p>
          </p:txBody>
        </p:sp>
      </p:grpSp>
      <p:sp>
        <p:nvSpPr>
          <p:cNvPr id="46" name="Freeform 46"/>
          <p:cNvSpPr/>
          <p:nvPr/>
        </p:nvSpPr>
        <p:spPr>
          <a:xfrm rot="1233563">
            <a:off x="16993527" y="7634770"/>
            <a:ext cx="775185" cy="973844"/>
          </a:xfrm>
          <a:custGeom>
            <a:avLst/>
            <a:gdLst/>
            <a:ahLst/>
            <a:cxnLst/>
            <a:rect l="l" t="t" r="r" b="b"/>
            <a:pathLst>
              <a:path w="775185" h="973844">
                <a:moveTo>
                  <a:pt x="0" y="0"/>
                </a:moveTo>
                <a:lnTo>
                  <a:pt x="775185" y="0"/>
                </a:lnTo>
                <a:lnTo>
                  <a:pt x="775185" y="973845"/>
                </a:lnTo>
                <a:lnTo>
                  <a:pt x="0" y="973845"/>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47" name="Freeform 47"/>
          <p:cNvSpPr/>
          <p:nvPr/>
        </p:nvSpPr>
        <p:spPr>
          <a:xfrm rot="-515993">
            <a:off x="16469966" y="8002388"/>
            <a:ext cx="766465" cy="992578"/>
          </a:xfrm>
          <a:custGeom>
            <a:avLst/>
            <a:gdLst/>
            <a:ahLst/>
            <a:cxnLst/>
            <a:rect l="l" t="t" r="r" b="b"/>
            <a:pathLst>
              <a:path w="766465" h="992578">
                <a:moveTo>
                  <a:pt x="0" y="0"/>
                </a:moveTo>
                <a:lnTo>
                  <a:pt x="766465" y="0"/>
                </a:lnTo>
                <a:lnTo>
                  <a:pt x="766465" y="992578"/>
                </a:lnTo>
                <a:lnTo>
                  <a:pt x="0" y="99257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48" name="Freeform 48"/>
          <p:cNvSpPr/>
          <p:nvPr/>
        </p:nvSpPr>
        <p:spPr>
          <a:xfrm rot="644969">
            <a:off x="1286563" y="1419340"/>
            <a:ext cx="986833" cy="1045396"/>
          </a:xfrm>
          <a:custGeom>
            <a:avLst/>
            <a:gdLst/>
            <a:ahLst/>
            <a:cxnLst/>
            <a:rect l="l" t="t" r="r" b="b"/>
            <a:pathLst>
              <a:path w="986833" h="1045396">
                <a:moveTo>
                  <a:pt x="0" y="0"/>
                </a:moveTo>
                <a:lnTo>
                  <a:pt x="986833" y="0"/>
                </a:lnTo>
                <a:lnTo>
                  <a:pt x="986833" y="1045396"/>
                </a:lnTo>
                <a:lnTo>
                  <a:pt x="0" y="1045396"/>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49" name="Freeform 49"/>
          <p:cNvSpPr/>
          <p:nvPr/>
        </p:nvSpPr>
        <p:spPr>
          <a:xfrm rot="512423">
            <a:off x="2113893" y="871197"/>
            <a:ext cx="1031504" cy="914752"/>
          </a:xfrm>
          <a:custGeom>
            <a:avLst/>
            <a:gdLst/>
            <a:ahLst/>
            <a:cxnLst/>
            <a:rect l="l" t="t" r="r" b="b"/>
            <a:pathLst>
              <a:path w="1031504" h="914752">
                <a:moveTo>
                  <a:pt x="0" y="0"/>
                </a:moveTo>
                <a:lnTo>
                  <a:pt x="1031504" y="0"/>
                </a:lnTo>
                <a:lnTo>
                  <a:pt x="1031504" y="914753"/>
                </a:lnTo>
                <a:lnTo>
                  <a:pt x="0" y="914753"/>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50" name="TextBox 50"/>
          <p:cNvSpPr txBox="1"/>
          <p:nvPr/>
        </p:nvSpPr>
        <p:spPr>
          <a:xfrm rot="795475">
            <a:off x="2422351" y="978306"/>
            <a:ext cx="514937" cy="529480"/>
          </a:xfrm>
          <a:prstGeom prst="rect">
            <a:avLst/>
          </a:prstGeom>
        </p:spPr>
        <p:txBody>
          <a:bodyPr lIns="0" tIns="0" rIns="0" bIns="0" rtlCol="0" anchor="t">
            <a:spAutoFit/>
          </a:bodyPr>
          <a:lstStyle/>
          <a:p>
            <a:pPr algn="ctr">
              <a:lnSpc>
                <a:spcPts val="3927"/>
              </a:lnSpc>
            </a:pPr>
            <a:r>
              <a:rPr lang="en-US" sz="3636">
                <a:solidFill>
                  <a:srgbClr val="D64C82"/>
                </a:solidFill>
                <a:latin typeface="Work Sans"/>
                <a:ea typeface="Work Sans"/>
                <a:cs typeface="Work Sans"/>
                <a:sym typeface="Work Sans"/>
              </a:rPr>
              <a:t>...</a:t>
            </a:r>
          </a:p>
        </p:txBody>
      </p:sp>
      <p:sp>
        <p:nvSpPr>
          <p:cNvPr id="51" name="Freeform 51"/>
          <p:cNvSpPr/>
          <p:nvPr/>
        </p:nvSpPr>
        <p:spPr>
          <a:xfrm>
            <a:off x="4708956" y="3710678"/>
            <a:ext cx="8904899" cy="4993830"/>
          </a:xfrm>
          <a:custGeom>
            <a:avLst/>
            <a:gdLst/>
            <a:ahLst/>
            <a:cxnLst/>
            <a:rect l="l" t="t" r="r" b="b"/>
            <a:pathLst>
              <a:path w="8904899" h="4993830">
                <a:moveTo>
                  <a:pt x="0" y="0"/>
                </a:moveTo>
                <a:lnTo>
                  <a:pt x="8904899" y="0"/>
                </a:lnTo>
                <a:lnTo>
                  <a:pt x="8904899" y="4993830"/>
                </a:lnTo>
                <a:lnTo>
                  <a:pt x="0" y="4993830"/>
                </a:lnTo>
                <a:lnTo>
                  <a:pt x="0" y="0"/>
                </a:lnTo>
                <a:close/>
              </a:path>
            </a:pathLst>
          </a:custGeom>
          <a:blipFill>
            <a:blip r:embed="rId10" cstate="screen">
              <a:extLst>
                <a:ext uri="{28A0092B-C50C-407E-A947-70E740481C1C}">
                  <a14:useLocalDpi xmlns:a14="http://schemas.microsoft.com/office/drawing/2010/main"/>
                </a:ext>
              </a:extLst>
            </a:blip>
            <a:stretch>
              <a:fillRect t="-8176" b="-8176"/>
            </a:stretch>
          </a:blipFill>
        </p:spPr>
        <p:txBody>
          <a:bodyPr/>
          <a:lstStyle/>
          <a:p>
            <a:endParaRPr lang="sv-SE"/>
          </a:p>
        </p:txBody>
      </p:sp>
      <p:sp>
        <p:nvSpPr>
          <p:cNvPr id="52" name="Freeform 52"/>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sv-SE"/>
          </a:p>
        </p:txBody>
      </p:sp>
      <p:sp>
        <p:nvSpPr>
          <p:cNvPr id="53" name="TextBox 53"/>
          <p:cNvSpPr txBox="1"/>
          <p:nvPr/>
        </p:nvSpPr>
        <p:spPr>
          <a:xfrm>
            <a:off x="13945040" y="9248775"/>
            <a:ext cx="3436080" cy="371475"/>
          </a:xfrm>
          <a:prstGeom prst="rect">
            <a:avLst/>
          </a:prstGeom>
        </p:spPr>
        <p:txBody>
          <a:bodyPr lIns="0" tIns="0" rIns="0" bIns="0" rtlCol="0" anchor="t">
            <a:spAutoFit/>
          </a:bodyPr>
          <a:lstStyle/>
          <a:p>
            <a:pPr algn="r">
              <a:lnSpc>
                <a:spcPts val="2879"/>
              </a:lnSpc>
            </a:pPr>
            <a:r>
              <a:rPr lang="en-US" sz="2400">
                <a:solidFill>
                  <a:srgbClr val="EA528E"/>
                </a:solidFill>
                <a:latin typeface="Work Sans"/>
                <a:ea typeface="Work Sans"/>
                <a:cs typeface="Work Sans"/>
                <a:sym typeface="Work Sans"/>
              </a:rPr>
              <a:t>Har du blivit drabbad?</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D4C394"/>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3508182" y="267710"/>
            <a:ext cx="4309794" cy="535812"/>
            <a:chOff x="0" y="0"/>
            <a:chExt cx="5746392" cy="714416"/>
          </a:xfrm>
        </p:grpSpPr>
        <p:sp>
          <p:nvSpPr>
            <p:cNvPr id="3" name="Freeform 3"/>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3" cstate="screen">
                <a:extLst>
                  <a:ext uri="{28A0092B-C50C-407E-A947-70E740481C1C}">
                    <a14:useLocalDpi xmlns:a14="http://schemas.microsoft.com/office/drawing/2010/main"/>
                  </a:ext>
                </a:extLst>
              </a:blip>
              <a:stretch>
                <a:fillRect b="-5"/>
              </a:stretch>
            </a:blipFill>
          </p:spPr>
          <p:txBody>
            <a:bodyPr/>
            <a:lstStyle/>
            <a:p>
              <a:endParaRPr lang="sv-SE"/>
            </a:p>
          </p:txBody>
        </p:sp>
      </p:grpSp>
      <p:grpSp>
        <p:nvGrpSpPr>
          <p:cNvPr id="4" name="Group 4"/>
          <p:cNvGrpSpPr/>
          <p:nvPr/>
        </p:nvGrpSpPr>
        <p:grpSpPr>
          <a:xfrm rot="-5400000">
            <a:off x="14448089" y="6453520"/>
            <a:ext cx="2438758" cy="5228202"/>
            <a:chOff x="0" y="0"/>
            <a:chExt cx="558206" cy="1196680"/>
          </a:xfrm>
        </p:grpSpPr>
        <p:sp>
          <p:nvSpPr>
            <p:cNvPr id="5" name="Freeform 5"/>
            <p:cNvSpPr/>
            <p:nvPr/>
          </p:nvSpPr>
          <p:spPr>
            <a:xfrm>
              <a:off x="0" y="0"/>
              <a:ext cx="558206" cy="1196680"/>
            </a:xfrm>
            <a:custGeom>
              <a:avLst/>
              <a:gdLst/>
              <a:ahLst/>
              <a:cxnLst/>
              <a:rect l="l" t="t" r="r" b="b"/>
              <a:pathLst>
                <a:path w="558206" h="1196680">
                  <a:moveTo>
                    <a:pt x="558206" y="1196680"/>
                  </a:moveTo>
                  <a:lnTo>
                    <a:pt x="0" y="1196680"/>
                  </a:lnTo>
                  <a:lnTo>
                    <a:pt x="0" y="0"/>
                  </a:lnTo>
                  <a:lnTo>
                    <a:pt x="558206" y="1196680"/>
                  </a:lnTo>
                  <a:close/>
                </a:path>
              </a:pathLst>
            </a:custGeom>
            <a:solidFill>
              <a:srgbClr val="C0B084"/>
            </a:solidFill>
          </p:spPr>
          <p:txBody>
            <a:bodyPr/>
            <a:lstStyle/>
            <a:p>
              <a:endParaRPr lang="sv-SE"/>
            </a:p>
          </p:txBody>
        </p:sp>
        <p:sp>
          <p:nvSpPr>
            <p:cNvPr id="6" name="TextBox 6"/>
            <p:cNvSpPr txBox="1"/>
            <p:nvPr/>
          </p:nvSpPr>
          <p:spPr>
            <a:xfrm>
              <a:off x="0" y="588815"/>
              <a:ext cx="279103" cy="605319"/>
            </a:xfrm>
            <a:prstGeom prst="rect">
              <a:avLst/>
            </a:prstGeom>
          </p:spPr>
          <p:txBody>
            <a:bodyPr lIns="48801" tIns="48801" rIns="48801" bIns="48801" rtlCol="0" anchor="ctr"/>
            <a:lstStyle/>
            <a:p>
              <a:pPr algn="ctr">
                <a:lnSpc>
                  <a:spcPts val="2270"/>
                </a:lnSpc>
              </a:pPr>
              <a:endParaRPr/>
            </a:p>
          </p:txBody>
        </p:sp>
      </p:grpSp>
      <p:grpSp>
        <p:nvGrpSpPr>
          <p:cNvPr id="7" name="Group 7"/>
          <p:cNvGrpSpPr/>
          <p:nvPr/>
        </p:nvGrpSpPr>
        <p:grpSpPr>
          <a:xfrm rot="5400000">
            <a:off x="2217890" y="-2217890"/>
            <a:ext cx="2438758" cy="6874537"/>
            <a:chOff x="0" y="0"/>
            <a:chExt cx="558206" cy="1573509"/>
          </a:xfrm>
        </p:grpSpPr>
        <p:sp>
          <p:nvSpPr>
            <p:cNvPr id="8" name="Freeform 8"/>
            <p:cNvSpPr/>
            <p:nvPr/>
          </p:nvSpPr>
          <p:spPr>
            <a:xfrm>
              <a:off x="0" y="0"/>
              <a:ext cx="558206" cy="1573509"/>
            </a:xfrm>
            <a:custGeom>
              <a:avLst/>
              <a:gdLst/>
              <a:ahLst/>
              <a:cxnLst/>
              <a:rect l="l" t="t" r="r" b="b"/>
              <a:pathLst>
                <a:path w="558206" h="1573509">
                  <a:moveTo>
                    <a:pt x="558206" y="1573509"/>
                  </a:moveTo>
                  <a:lnTo>
                    <a:pt x="0" y="1573509"/>
                  </a:lnTo>
                  <a:lnTo>
                    <a:pt x="0" y="0"/>
                  </a:lnTo>
                  <a:lnTo>
                    <a:pt x="558206" y="1573509"/>
                  </a:lnTo>
                  <a:close/>
                </a:path>
              </a:pathLst>
            </a:custGeom>
            <a:solidFill>
              <a:srgbClr val="C0B084"/>
            </a:solidFill>
          </p:spPr>
          <p:txBody>
            <a:bodyPr/>
            <a:lstStyle/>
            <a:p>
              <a:endParaRPr lang="sv-SE"/>
            </a:p>
          </p:txBody>
        </p:sp>
        <p:sp>
          <p:nvSpPr>
            <p:cNvPr id="9" name="TextBox 9"/>
            <p:cNvSpPr txBox="1"/>
            <p:nvPr/>
          </p:nvSpPr>
          <p:spPr>
            <a:xfrm>
              <a:off x="0" y="777229"/>
              <a:ext cx="279103" cy="792932"/>
            </a:xfrm>
            <a:prstGeom prst="rect">
              <a:avLst/>
            </a:prstGeom>
          </p:spPr>
          <p:txBody>
            <a:bodyPr lIns="48801" tIns="48801" rIns="48801" bIns="48801" rtlCol="0" anchor="ctr"/>
            <a:lstStyle/>
            <a:p>
              <a:pPr algn="ctr">
                <a:lnSpc>
                  <a:spcPts val="2270"/>
                </a:lnSpc>
              </a:pPr>
              <a:endParaRPr/>
            </a:p>
          </p:txBody>
        </p:sp>
      </p:grpSp>
      <p:sp>
        <p:nvSpPr>
          <p:cNvPr id="10" name="TextBox 10"/>
          <p:cNvSpPr txBox="1"/>
          <p:nvPr/>
        </p:nvSpPr>
        <p:spPr>
          <a:xfrm>
            <a:off x="4093565" y="1176512"/>
            <a:ext cx="10100871" cy="1592056"/>
          </a:xfrm>
          <a:prstGeom prst="rect">
            <a:avLst/>
          </a:prstGeom>
        </p:spPr>
        <p:txBody>
          <a:bodyPr lIns="0" tIns="0" rIns="0" bIns="0" rtlCol="0" anchor="t">
            <a:spAutoFit/>
          </a:bodyPr>
          <a:lstStyle/>
          <a:p>
            <a:pPr algn="ctr">
              <a:lnSpc>
                <a:spcPts val="6172"/>
              </a:lnSpc>
            </a:pPr>
            <a:r>
              <a:rPr lang="en-US" sz="5715">
                <a:solidFill>
                  <a:srgbClr val="7B284D"/>
                </a:solidFill>
                <a:latin typeface="Work Sans"/>
                <a:ea typeface="Work Sans"/>
                <a:cs typeface="Work Sans"/>
                <a:sym typeface="Work Sans"/>
              </a:rPr>
              <a:t>Vad kan </a:t>
            </a:r>
            <a:r>
              <a:rPr lang="en-US" sz="5715" b="1">
                <a:solidFill>
                  <a:srgbClr val="7B284D"/>
                </a:solidFill>
                <a:latin typeface="Work Sans Bold"/>
                <a:ea typeface="Work Sans Bold"/>
                <a:cs typeface="Work Sans Bold"/>
                <a:sym typeface="Work Sans Bold"/>
              </a:rPr>
              <a:t>du</a:t>
            </a:r>
            <a:r>
              <a:rPr lang="en-US" sz="5715">
                <a:solidFill>
                  <a:srgbClr val="7B284D"/>
                </a:solidFill>
                <a:latin typeface="Work Sans"/>
                <a:ea typeface="Work Sans"/>
                <a:cs typeface="Work Sans"/>
                <a:sym typeface="Work Sans"/>
              </a:rPr>
              <a:t> göra i denna situation?</a:t>
            </a:r>
          </a:p>
        </p:txBody>
      </p:sp>
      <p:grpSp>
        <p:nvGrpSpPr>
          <p:cNvPr id="11" name="Group 11"/>
          <p:cNvGrpSpPr/>
          <p:nvPr/>
        </p:nvGrpSpPr>
        <p:grpSpPr>
          <a:xfrm>
            <a:off x="4293679" y="3346543"/>
            <a:ext cx="9700642" cy="5722100"/>
            <a:chOff x="0" y="0"/>
            <a:chExt cx="2512985" cy="1482330"/>
          </a:xfrm>
        </p:grpSpPr>
        <p:sp>
          <p:nvSpPr>
            <p:cNvPr id="12" name="Freeform 12"/>
            <p:cNvSpPr/>
            <p:nvPr/>
          </p:nvSpPr>
          <p:spPr>
            <a:xfrm>
              <a:off x="0" y="0"/>
              <a:ext cx="2512985" cy="1482330"/>
            </a:xfrm>
            <a:custGeom>
              <a:avLst/>
              <a:gdLst/>
              <a:ahLst/>
              <a:cxnLst/>
              <a:rect l="l" t="t" r="r" b="b"/>
              <a:pathLst>
                <a:path w="2512985" h="1482330">
                  <a:moveTo>
                    <a:pt x="29529" y="0"/>
                  </a:moveTo>
                  <a:lnTo>
                    <a:pt x="2483456" y="0"/>
                  </a:lnTo>
                  <a:cubicBezTo>
                    <a:pt x="2491288" y="0"/>
                    <a:pt x="2498799" y="3111"/>
                    <a:pt x="2504336" y="8649"/>
                  </a:cubicBezTo>
                  <a:cubicBezTo>
                    <a:pt x="2509874" y="14187"/>
                    <a:pt x="2512985" y="21697"/>
                    <a:pt x="2512985" y="29529"/>
                  </a:cubicBezTo>
                  <a:lnTo>
                    <a:pt x="2512985" y="1452801"/>
                  </a:lnTo>
                  <a:cubicBezTo>
                    <a:pt x="2512985" y="1460632"/>
                    <a:pt x="2509874" y="1468143"/>
                    <a:pt x="2504336" y="1473681"/>
                  </a:cubicBezTo>
                  <a:cubicBezTo>
                    <a:pt x="2498799" y="1479219"/>
                    <a:pt x="2491288" y="1482330"/>
                    <a:pt x="2483456" y="1482330"/>
                  </a:cubicBezTo>
                  <a:lnTo>
                    <a:pt x="29529" y="1482330"/>
                  </a:lnTo>
                  <a:cubicBezTo>
                    <a:pt x="21697" y="1482330"/>
                    <a:pt x="14187" y="1479219"/>
                    <a:pt x="8649" y="1473681"/>
                  </a:cubicBezTo>
                  <a:cubicBezTo>
                    <a:pt x="3111" y="1468143"/>
                    <a:pt x="0" y="1460632"/>
                    <a:pt x="0" y="1452801"/>
                  </a:cubicBezTo>
                  <a:lnTo>
                    <a:pt x="0" y="29529"/>
                  </a:lnTo>
                  <a:cubicBezTo>
                    <a:pt x="0" y="21697"/>
                    <a:pt x="3111" y="14187"/>
                    <a:pt x="8649" y="8649"/>
                  </a:cubicBezTo>
                  <a:cubicBezTo>
                    <a:pt x="14187" y="3111"/>
                    <a:pt x="21697" y="0"/>
                    <a:pt x="29529" y="0"/>
                  </a:cubicBezTo>
                  <a:close/>
                </a:path>
              </a:pathLst>
            </a:custGeom>
            <a:solidFill>
              <a:srgbClr val="682241"/>
            </a:solidFill>
          </p:spPr>
          <p:txBody>
            <a:bodyPr/>
            <a:lstStyle/>
            <a:p>
              <a:endParaRPr lang="sv-SE"/>
            </a:p>
          </p:txBody>
        </p:sp>
        <p:sp>
          <p:nvSpPr>
            <p:cNvPr id="13" name="TextBox 13"/>
            <p:cNvSpPr txBox="1"/>
            <p:nvPr/>
          </p:nvSpPr>
          <p:spPr>
            <a:xfrm>
              <a:off x="0" y="-9525"/>
              <a:ext cx="2512985" cy="1491855"/>
            </a:xfrm>
            <a:prstGeom prst="rect">
              <a:avLst/>
            </a:prstGeom>
          </p:spPr>
          <p:txBody>
            <a:bodyPr lIns="37575" tIns="37575" rIns="37575" bIns="37575" rtlCol="0" anchor="ctr"/>
            <a:lstStyle/>
            <a:p>
              <a:pPr algn="ctr">
                <a:lnSpc>
                  <a:spcPts val="2270"/>
                </a:lnSpc>
              </a:pPr>
              <a:endParaRPr/>
            </a:p>
          </p:txBody>
        </p:sp>
      </p:grpSp>
      <p:grpSp>
        <p:nvGrpSpPr>
          <p:cNvPr id="14" name="Group 14"/>
          <p:cNvGrpSpPr/>
          <p:nvPr/>
        </p:nvGrpSpPr>
        <p:grpSpPr>
          <a:xfrm>
            <a:off x="8099378" y="9068643"/>
            <a:ext cx="2089243" cy="926658"/>
            <a:chOff x="0" y="0"/>
            <a:chExt cx="541226" cy="240054"/>
          </a:xfrm>
        </p:grpSpPr>
        <p:sp>
          <p:nvSpPr>
            <p:cNvPr id="15" name="Freeform 15"/>
            <p:cNvSpPr/>
            <p:nvPr/>
          </p:nvSpPr>
          <p:spPr>
            <a:xfrm>
              <a:off x="0" y="0"/>
              <a:ext cx="541226" cy="240054"/>
            </a:xfrm>
            <a:custGeom>
              <a:avLst/>
              <a:gdLst/>
              <a:ahLst/>
              <a:cxnLst/>
              <a:rect l="l" t="t" r="r" b="b"/>
              <a:pathLst>
                <a:path w="541226" h="240054">
                  <a:moveTo>
                    <a:pt x="0" y="0"/>
                  </a:moveTo>
                  <a:lnTo>
                    <a:pt x="541226" y="0"/>
                  </a:lnTo>
                  <a:lnTo>
                    <a:pt x="541226" y="240054"/>
                  </a:lnTo>
                  <a:lnTo>
                    <a:pt x="0" y="240054"/>
                  </a:lnTo>
                  <a:close/>
                </a:path>
              </a:pathLst>
            </a:custGeom>
            <a:solidFill>
              <a:srgbClr val="682241"/>
            </a:solidFill>
          </p:spPr>
          <p:txBody>
            <a:bodyPr/>
            <a:lstStyle/>
            <a:p>
              <a:endParaRPr lang="sv-SE"/>
            </a:p>
          </p:txBody>
        </p:sp>
        <p:sp>
          <p:nvSpPr>
            <p:cNvPr id="16" name="TextBox 16"/>
            <p:cNvSpPr txBox="1"/>
            <p:nvPr/>
          </p:nvSpPr>
          <p:spPr>
            <a:xfrm>
              <a:off x="0" y="-9525"/>
              <a:ext cx="541226" cy="249579"/>
            </a:xfrm>
            <a:prstGeom prst="rect">
              <a:avLst/>
            </a:prstGeom>
          </p:spPr>
          <p:txBody>
            <a:bodyPr lIns="37575" tIns="37575" rIns="37575" bIns="37575" rtlCol="0" anchor="ctr"/>
            <a:lstStyle/>
            <a:p>
              <a:pPr algn="ctr">
                <a:lnSpc>
                  <a:spcPts val="2270"/>
                </a:lnSpc>
              </a:pPr>
              <a:endParaRPr/>
            </a:p>
          </p:txBody>
        </p:sp>
      </p:grpSp>
      <p:grpSp>
        <p:nvGrpSpPr>
          <p:cNvPr id="17" name="Group 17"/>
          <p:cNvGrpSpPr/>
          <p:nvPr/>
        </p:nvGrpSpPr>
        <p:grpSpPr>
          <a:xfrm rot="328592">
            <a:off x="7989129" y="9068643"/>
            <a:ext cx="445800" cy="926658"/>
            <a:chOff x="0" y="0"/>
            <a:chExt cx="115486" cy="240054"/>
          </a:xfrm>
        </p:grpSpPr>
        <p:sp>
          <p:nvSpPr>
            <p:cNvPr id="18" name="Freeform 18"/>
            <p:cNvSpPr/>
            <p:nvPr/>
          </p:nvSpPr>
          <p:spPr>
            <a:xfrm>
              <a:off x="0" y="0"/>
              <a:ext cx="115486" cy="240054"/>
            </a:xfrm>
            <a:custGeom>
              <a:avLst/>
              <a:gdLst/>
              <a:ahLst/>
              <a:cxnLst/>
              <a:rect l="l" t="t" r="r" b="b"/>
              <a:pathLst>
                <a:path w="115486" h="240054">
                  <a:moveTo>
                    <a:pt x="0" y="0"/>
                  </a:moveTo>
                  <a:lnTo>
                    <a:pt x="115486" y="0"/>
                  </a:lnTo>
                  <a:lnTo>
                    <a:pt x="115486" y="240054"/>
                  </a:lnTo>
                  <a:lnTo>
                    <a:pt x="0" y="240054"/>
                  </a:lnTo>
                  <a:close/>
                </a:path>
              </a:pathLst>
            </a:custGeom>
            <a:solidFill>
              <a:srgbClr val="682241"/>
            </a:solidFill>
          </p:spPr>
          <p:txBody>
            <a:bodyPr/>
            <a:lstStyle/>
            <a:p>
              <a:endParaRPr lang="sv-SE"/>
            </a:p>
          </p:txBody>
        </p:sp>
        <p:sp>
          <p:nvSpPr>
            <p:cNvPr id="19" name="TextBox 19"/>
            <p:cNvSpPr txBox="1"/>
            <p:nvPr/>
          </p:nvSpPr>
          <p:spPr>
            <a:xfrm>
              <a:off x="0" y="-9525"/>
              <a:ext cx="115486" cy="249579"/>
            </a:xfrm>
            <a:prstGeom prst="rect">
              <a:avLst/>
            </a:prstGeom>
          </p:spPr>
          <p:txBody>
            <a:bodyPr lIns="37575" tIns="37575" rIns="37575" bIns="37575" rtlCol="0" anchor="ctr"/>
            <a:lstStyle/>
            <a:p>
              <a:pPr algn="ctr">
                <a:lnSpc>
                  <a:spcPts val="2270"/>
                </a:lnSpc>
              </a:pPr>
              <a:endParaRPr/>
            </a:p>
          </p:txBody>
        </p:sp>
      </p:grpSp>
      <p:grpSp>
        <p:nvGrpSpPr>
          <p:cNvPr id="20" name="Group 20"/>
          <p:cNvGrpSpPr/>
          <p:nvPr/>
        </p:nvGrpSpPr>
        <p:grpSpPr>
          <a:xfrm rot="-374209">
            <a:off x="9820857" y="9068165"/>
            <a:ext cx="445800" cy="926658"/>
            <a:chOff x="0" y="0"/>
            <a:chExt cx="115486" cy="240054"/>
          </a:xfrm>
        </p:grpSpPr>
        <p:sp>
          <p:nvSpPr>
            <p:cNvPr id="21" name="Freeform 21"/>
            <p:cNvSpPr/>
            <p:nvPr/>
          </p:nvSpPr>
          <p:spPr>
            <a:xfrm>
              <a:off x="0" y="0"/>
              <a:ext cx="115486" cy="240054"/>
            </a:xfrm>
            <a:custGeom>
              <a:avLst/>
              <a:gdLst/>
              <a:ahLst/>
              <a:cxnLst/>
              <a:rect l="l" t="t" r="r" b="b"/>
              <a:pathLst>
                <a:path w="115486" h="240054">
                  <a:moveTo>
                    <a:pt x="0" y="0"/>
                  </a:moveTo>
                  <a:lnTo>
                    <a:pt x="115486" y="0"/>
                  </a:lnTo>
                  <a:lnTo>
                    <a:pt x="115486" y="240054"/>
                  </a:lnTo>
                  <a:lnTo>
                    <a:pt x="0" y="240054"/>
                  </a:lnTo>
                  <a:close/>
                </a:path>
              </a:pathLst>
            </a:custGeom>
            <a:solidFill>
              <a:srgbClr val="682241"/>
            </a:solidFill>
          </p:spPr>
          <p:txBody>
            <a:bodyPr/>
            <a:lstStyle/>
            <a:p>
              <a:endParaRPr lang="sv-SE"/>
            </a:p>
          </p:txBody>
        </p:sp>
        <p:sp>
          <p:nvSpPr>
            <p:cNvPr id="22" name="TextBox 22"/>
            <p:cNvSpPr txBox="1"/>
            <p:nvPr/>
          </p:nvSpPr>
          <p:spPr>
            <a:xfrm>
              <a:off x="0" y="-9525"/>
              <a:ext cx="115486" cy="249579"/>
            </a:xfrm>
            <a:prstGeom prst="rect">
              <a:avLst/>
            </a:prstGeom>
          </p:spPr>
          <p:txBody>
            <a:bodyPr lIns="37575" tIns="37575" rIns="37575" bIns="37575" rtlCol="0" anchor="ctr"/>
            <a:lstStyle/>
            <a:p>
              <a:pPr algn="ctr">
                <a:lnSpc>
                  <a:spcPts val="2270"/>
                </a:lnSpc>
              </a:pPr>
              <a:endParaRPr/>
            </a:p>
          </p:txBody>
        </p:sp>
      </p:grpSp>
      <p:grpSp>
        <p:nvGrpSpPr>
          <p:cNvPr id="23" name="Group 23"/>
          <p:cNvGrpSpPr/>
          <p:nvPr/>
        </p:nvGrpSpPr>
        <p:grpSpPr>
          <a:xfrm rot="-892525">
            <a:off x="10222230" y="9459031"/>
            <a:ext cx="81801" cy="533431"/>
            <a:chOff x="0" y="0"/>
            <a:chExt cx="21191" cy="138187"/>
          </a:xfrm>
        </p:grpSpPr>
        <p:sp>
          <p:nvSpPr>
            <p:cNvPr id="24" name="Freeform 24"/>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682241"/>
            </a:solidFill>
          </p:spPr>
          <p:txBody>
            <a:bodyPr/>
            <a:lstStyle/>
            <a:p>
              <a:endParaRPr lang="sv-SE"/>
            </a:p>
          </p:txBody>
        </p:sp>
        <p:sp>
          <p:nvSpPr>
            <p:cNvPr id="25" name="TextBox 25"/>
            <p:cNvSpPr txBox="1"/>
            <p:nvPr/>
          </p:nvSpPr>
          <p:spPr>
            <a:xfrm>
              <a:off x="0" y="-9525"/>
              <a:ext cx="21191" cy="147712"/>
            </a:xfrm>
            <a:prstGeom prst="rect">
              <a:avLst/>
            </a:prstGeom>
          </p:spPr>
          <p:txBody>
            <a:bodyPr lIns="37575" tIns="37575" rIns="37575" bIns="37575" rtlCol="0" anchor="ctr"/>
            <a:lstStyle/>
            <a:p>
              <a:pPr algn="ctr">
                <a:lnSpc>
                  <a:spcPts val="2270"/>
                </a:lnSpc>
              </a:pPr>
              <a:endParaRPr/>
            </a:p>
          </p:txBody>
        </p:sp>
      </p:grpSp>
      <p:grpSp>
        <p:nvGrpSpPr>
          <p:cNvPr id="26" name="Group 26"/>
          <p:cNvGrpSpPr/>
          <p:nvPr/>
        </p:nvGrpSpPr>
        <p:grpSpPr>
          <a:xfrm rot="388444">
            <a:off x="7963159" y="9439546"/>
            <a:ext cx="81801" cy="533431"/>
            <a:chOff x="0" y="0"/>
            <a:chExt cx="21191" cy="138187"/>
          </a:xfrm>
        </p:grpSpPr>
        <p:sp>
          <p:nvSpPr>
            <p:cNvPr id="27" name="Freeform 27"/>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682241"/>
            </a:solidFill>
          </p:spPr>
          <p:txBody>
            <a:bodyPr/>
            <a:lstStyle/>
            <a:p>
              <a:endParaRPr lang="sv-SE"/>
            </a:p>
          </p:txBody>
        </p:sp>
        <p:sp>
          <p:nvSpPr>
            <p:cNvPr id="28" name="TextBox 28"/>
            <p:cNvSpPr txBox="1"/>
            <p:nvPr/>
          </p:nvSpPr>
          <p:spPr>
            <a:xfrm>
              <a:off x="0" y="-9525"/>
              <a:ext cx="21191" cy="147712"/>
            </a:xfrm>
            <a:prstGeom prst="rect">
              <a:avLst/>
            </a:prstGeom>
          </p:spPr>
          <p:txBody>
            <a:bodyPr lIns="37575" tIns="37575" rIns="37575" bIns="37575" rtlCol="0" anchor="ctr"/>
            <a:lstStyle/>
            <a:p>
              <a:pPr algn="ctr">
                <a:lnSpc>
                  <a:spcPts val="2270"/>
                </a:lnSpc>
              </a:pPr>
              <a:endParaRPr/>
            </a:p>
          </p:txBody>
        </p:sp>
      </p:grpSp>
      <p:grpSp>
        <p:nvGrpSpPr>
          <p:cNvPr id="29" name="Group 29"/>
          <p:cNvGrpSpPr/>
          <p:nvPr/>
        </p:nvGrpSpPr>
        <p:grpSpPr>
          <a:xfrm rot="814544">
            <a:off x="7935090" y="9692298"/>
            <a:ext cx="81423" cy="238338"/>
            <a:chOff x="0" y="0"/>
            <a:chExt cx="21093" cy="61742"/>
          </a:xfrm>
        </p:grpSpPr>
        <p:sp>
          <p:nvSpPr>
            <p:cNvPr id="30" name="Freeform 30"/>
            <p:cNvSpPr/>
            <p:nvPr/>
          </p:nvSpPr>
          <p:spPr>
            <a:xfrm>
              <a:off x="0" y="0"/>
              <a:ext cx="21093" cy="61742"/>
            </a:xfrm>
            <a:custGeom>
              <a:avLst/>
              <a:gdLst/>
              <a:ahLst/>
              <a:cxnLst/>
              <a:rect l="l" t="t" r="r" b="b"/>
              <a:pathLst>
                <a:path w="21093" h="61742">
                  <a:moveTo>
                    <a:pt x="10546" y="0"/>
                  </a:moveTo>
                  <a:lnTo>
                    <a:pt x="10546" y="0"/>
                  </a:lnTo>
                  <a:cubicBezTo>
                    <a:pt x="16371" y="0"/>
                    <a:pt x="21093" y="4722"/>
                    <a:pt x="21093" y="10546"/>
                  </a:cubicBezTo>
                  <a:lnTo>
                    <a:pt x="21093" y="51196"/>
                  </a:lnTo>
                  <a:cubicBezTo>
                    <a:pt x="21093" y="53993"/>
                    <a:pt x="19982" y="56675"/>
                    <a:pt x="18004" y="58653"/>
                  </a:cubicBezTo>
                  <a:cubicBezTo>
                    <a:pt x="16026" y="60631"/>
                    <a:pt x="13344" y="61742"/>
                    <a:pt x="10546" y="61742"/>
                  </a:cubicBezTo>
                  <a:lnTo>
                    <a:pt x="10546" y="61742"/>
                  </a:lnTo>
                  <a:cubicBezTo>
                    <a:pt x="7749" y="61742"/>
                    <a:pt x="5067" y="60631"/>
                    <a:pt x="3089" y="58653"/>
                  </a:cubicBezTo>
                  <a:cubicBezTo>
                    <a:pt x="1111" y="56675"/>
                    <a:pt x="0" y="53993"/>
                    <a:pt x="0" y="51196"/>
                  </a:cubicBezTo>
                  <a:lnTo>
                    <a:pt x="0" y="10546"/>
                  </a:lnTo>
                  <a:cubicBezTo>
                    <a:pt x="0" y="7749"/>
                    <a:pt x="1111" y="5067"/>
                    <a:pt x="3089" y="3089"/>
                  </a:cubicBezTo>
                  <a:cubicBezTo>
                    <a:pt x="5067" y="1111"/>
                    <a:pt x="7749" y="0"/>
                    <a:pt x="10546" y="0"/>
                  </a:cubicBezTo>
                  <a:close/>
                </a:path>
              </a:pathLst>
            </a:custGeom>
            <a:solidFill>
              <a:srgbClr val="682241"/>
            </a:solidFill>
          </p:spPr>
          <p:txBody>
            <a:bodyPr/>
            <a:lstStyle/>
            <a:p>
              <a:endParaRPr lang="sv-SE"/>
            </a:p>
          </p:txBody>
        </p:sp>
        <p:sp>
          <p:nvSpPr>
            <p:cNvPr id="31" name="TextBox 31"/>
            <p:cNvSpPr txBox="1"/>
            <p:nvPr/>
          </p:nvSpPr>
          <p:spPr>
            <a:xfrm>
              <a:off x="0" y="-9525"/>
              <a:ext cx="21093" cy="71267"/>
            </a:xfrm>
            <a:prstGeom prst="rect">
              <a:avLst/>
            </a:prstGeom>
          </p:spPr>
          <p:txBody>
            <a:bodyPr lIns="37575" tIns="37575" rIns="37575" bIns="37575" rtlCol="0" anchor="ctr"/>
            <a:lstStyle/>
            <a:p>
              <a:pPr algn="ctr">
                <a:lnSpc>
                  <a:spcPts val="2270"/>
                </a:lnSpc>
              </a:pPr>
              <a:endParaRPr/>
            </a:p>
          </p:txBody>
        </p:sp>
      </p:grpSp>
      <p:grpSp>
        <p:nvGrpSpPr>
          <p:cNvPr id="32" name="Group 32"/>
          <p:cNvGrpSpPr/>
          <p:nvPr/>
        </p:nvGrpSpPr>
        <p:grpSpPr>
          <a:xfrm rot="-5400000">
            <a:off x="9089468" y="8320162"/>
            <a:ext cx="77597" cy="3310998"/>
            <a:chOff x="0" y="0"/>
            <a:chExt cx="20102" cy="857726"/>
          </a:xfrm>
        </p:grpSpPr>
        <p:sp>
          <p:nvSpPr>
            <p:cNvPr id="33" name="Freeform 33"/>
            <p:cNvSpPr/>
            <p:nvPr/>
          </p:nvSpPr>
          <p:spPr>
            <a:xfrm>
              <a:off x="0" y="0"/>
              <a:ext cx="20102" cy="857726"/>
            </a:xfrm>
            <a:custGeom>
              <a:avLst/>
              <a:gdLst/>
              <a:ahLst/>
              <a:cxnLst/>
              <a:rect l="l" t="t" r="r" b="b"/>
              <a:pathLst>
                <a:path w="20102" h="857726">
                  <a:moveTo>
                    <a:pt x="10051" y="0"/>
                  </a:moveTo>
                  <a:lnTo>
                    <a:pt x="10051" y="0"/>
                  </a:lnTo>
                  <a:cubicBezTo>
                    <a:pt x="15602" y="0"/>
                    <a:pt x="20102" y="4500"/>
                    <a:pt x="20102" y="10051"/>
                  </a:cubicBezTo>
                  <a:lnTo>
                    <a:pt x="20102" y="847675"/>
                  </a:lnTo>
                  <a:cubicBezTo>
                    <a:pt x="20102" y="850340"/>
                    <a:pt x="19043" y="852897"/>
                    <a:pt x="17158" y="854782"/>
                  </a:cubicBezTo>
                  <a:cubicBezTo>
                    <a:pt x="15273" y="856667"/>
                    <a:pt x="12717" y="857726"/>
                    <a:pt x="10051" y="857726"/>
                  </a:cubicBezTo>
                  <a:lnTo>
                    <a:pt x="10051" y="857726"/>
                  </a:lnTo>
                  <a:cubicBezTo>
                    <a:pt x="4500" y="857726"/>
                    <a:pt x="0" y="853226"/>
                    <a:pt x="0" y="847675"/>
                  </a:cubicBezTo>
                  <a:lnTo>
                    <a:pt x="0" y="10051"/>
                  </a:lnTo>
                  <a:cubicBezTo>
                    <a:pt x="0" y="7385"/>
                    <a:pt x="1059" y="4829"/>
                    <a:pt x="2944" y="2944"/>
                  </a:cubicBezTo>
                  <a:cubicBezTo>
                    <a:pt x="4829" y="1059"/>
                    <a:pt x="7385" y="0"/>
                    <a:pt x="10051" y="0"/>
                  </a:cubicBezTo>
                  <a:close/>
                </a:path>
              </a:pathLst>
            </a:custGeom>
            <a:solidFill>
              <a:srgbClr val="682241"/>
            </a:solidFill>
          </p:spPr>
          <p:txBody>
            <a:bodyPr/>
            <a:lstStyle/>
            <a:p>
              <a:endParaRPr lang="sv-SE"/>
            </a:p>
          </p:txBody>
        </p:sp>
        <p:sp>
          <p:nvSpPr>
            <p:cNvPr id="34" name="TextBox 34"/>
            <p:cNvSpPr txBox="1"/>
            <p:nvPr/>
          </p:nvSpPr>
          <p:spPr>
            <a:xfrm>
              <a:off x="0" y="-9525"/>
              <a:ext cx="20102" cy="867251"/>
            </a:xfrm>
            <a:prstGeom prst="rect">
              <a:avLst/>
            </a:prstGeom>
          </p:spPr>
          <p:txBody>
            <a:bodyPr lIns="37575" tIns="37575" rIns="37575" bIns="37575" rtlCol="0" anchor="ctr"/>
            <a:lstStyle/>
            <a:p>
              <a:pPr algn="ctr">
                <a:lnSpc>
                  <a:spcPts val="2270"/>
                </a:lnSpc>
              </a:pPr>
              <a:endParaRPr/>
            </a:p>
          </p:txBody>
        </p:sp>
      </p:grpSp>
      <p:grpSp>
        <p:nvGrpSpPr>
          <p:cNvPr id="35" name="Group 35"/>
          <p:cNvGrpSpPr/>
          <p:nvPr/>
        </p:nvGrpSpPr>
        <p:grpSpPr>
          <a:xfrm rot="-5932183">
            <a:off x="7812830" y="9670147"/>
            <a:ext cx="81801" cy="533431"/>
            <a:chOff x="0" y="0"/>
            <a:chExt cx="21191" cy="138187"/>
          </a:xfrm>
        </p:grpSpPr>
        <p:sp>
          <p:nvSpPr>
            <p:cNvPr id="36" name="Freeform 36"/>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682241"/>
            </a:solidFill>
          </p:spPr>
          <p:txBody>
            <a:bodyPr/>
            <a:lstStyle/>
            <a:p>
              <a:endParaRPr lang="sv-SE"/>
            </a:p>
          </p:txBody>
        </p:sp>
        <p:sp>
          <p:nvSpPr>
            <p:cNvPr id="37" name="TextBox 37"/>
            <p:cNvSpPr txBox="1"/>
            <p:nvPr/>
          </p:nvSpPr>
          <p:spPr>
            <a:xfrm>
              <a:off x="0" y="-9525"/>
              <a:ext cx="21191" cy="147712"/>
            </a:xfrm>
            <a:prstGeom prst="rect">
              <a:avLst/>
            </a:prstGeom>
          </p:spPr>
          <p:txBody>
            <a:bodyPr lIns="37575" tIns="37575" rIns="37575" bIns="37575" rtlCol="0" anchor="ctr"/>
            <a:lstStyle/>
            <a:p>
              <a:pPr algn="ctr">
                <a:lnSpc>
                  <a:spcPts val="2270"/>
                </a:lnSpc>
              </a:pPr>
              <a:endParaRPr/>
            </a:p>
          </p:txBody>
        </p:sp>
      </p:grpSp>
      <p:grpSp>
        <p:nvGrpSpPr>
          <p:cNvPr id="38" name="Group 38"/>
          <p:cNvGrpSpPr/>
          <p:nvPr/>
        </p:nvGrpSpPr>
        <p:grpSpPr>
          <a:xfrm rot="-4826748">
            <a:off x="10385376" y="9673213"/>
            <a:ext cx="81801" cy="533431"/>
            <a:chOff x="0" y="0"/>
            <a:chExt cx="21191" cy="138187"/>
          </a:xfrm>
        </p:grpSpPr>
        <p:sp>
          <p:nvSpPr>
            <p:cNvPr id="39" name="Freeform 39"/>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682241"/>
            </a:solidFill>
          </p:spPr>
          <p:txBody>
            <a:bodyPr/>
            <a:lstStyle/>
            <a:p>
              <a:endParaRPr lang="sv-SE"/>
            </a:p>
          </p:txBody>
        </p:sp>
        <p:sp>
          <p:nvSpPr>
            <p:cNvPr id="40" name="TextBox 40"/>
            <p:cNvSpPr txBox="1"/>
            <p:nvPr/>
          </p:nvSpPr>
          <p:spPr>
            <a:xfrm>
              <a:off x="0" y="-9525"/>
              <a:ext cx="21191" cy="147712"/>
            </a:xfrm>
            <a:prstGeom prst="rect">
              <a:avLst/>
            </a:prstGeom>
          </p:spPr>
          <p:txBody>
            <a:bodyPr lIns="37575" tIns="37575" rIns="37575" bIns="37575" rtlCol="0" anchor="ctr"/>
            <a:lstStyle/>
            <a:p>
              <a:pPr algn="ctr">
                <a:lnSpc>
                  <a:spcPts val="2270"/>
                </a:lnSpc>
              </a:pPr>
              <a:endParaRPr/>
            </a:p>
          </p:txBody>
        </p:sp>
      </p:grpSp>
      <p:sp>
        <p:nvSpPr>
          <p:cNvPr id="41" name="Freeform 41"/>
          <p:cNvSpPr/>
          <p:nvPr/>
        </p:nvSpPr>
        <p:spPr>
          <a:xfrm>
            <a:off x="4293679" y="3346543"/>
            <a:ext cx="9700642" cy="6693323"/>
          </a:xfrm>
          <a:custGeom>
            <a:avLst/>
            <a:gdLst/>
            <a:ahLst/>
            <a:cxnLst/>
            <a:rect l="l" t="t" r="r" b="b"/>
            <a:pathLst>
              <a:path w="9700642" h="6693323">
                <a:moveTo>
                  <a:pt x="0" y="0"/>
                </a:moveTo>
                <a:lnTo>
                  <a:pt x="9700642" y="0"/>
                </a:lnTo>
                <a:lnTo>
                  <a:pt x="9700642" y="6693323"/>
                </a:lnTo>
                <a:lnTo>
                  <a:pt x="0" y="669332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sv-SE"/>
          </a:p>
        </p:txBody>
      </p:sp>
      <p:sp>
        <p:nvSpPr>
          <p:cNvPr id="42" name="Freeform 42"/>
          <p:cNvSpPr/>
          <p:nvPr/>
        </p:nvSpPr>
        <p:spPr>
          <a:xfrm flipH="1">
            <a:off x="7096885" y="1896912"/>
            <a:ext cx="2556770" cy="182527"/>
          </a:xfrm>
          <a:custGeom>
            <a:avLst/>
            <a:gdLst/>
            <a:ahLst/>
            <a:cxnLst/>
            <a:rect l="l" t="t" r="r" b="b"/>
            <a:pathLst>
              <a:path w="2556770" h="182527">
                <a:moveTo>
                  <a:pt x="2556770" y="0"/>
                </a:moveTo>
                <a:lnTo>
                  <a:pt x="0" y="0"/>
                </a:lnTo>
                <a:lnTo>
                  <a:pt x="0" y="182527"/>
                </a:lnTo>
                <a:lnTo>
                  <a:pt x="2556770" y="182527"/>
                </a:lnTo>
                <a:lnTo>
                  <a:pt x="255677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sv-SE"/>
          </a:p>
        </p:txBody>
      </p:sp>
      <p:grpSp>
        <p:nvGrpSpPr>
          <p:cNvPr id="43" name="Group 43"/>
          <p:cNvGrpSpPr/>
          <p:nvPr/>
        </p:nvGrpSpPr>
        <p:grpSpPr>
          <a:xfrm>
            <a:off x="-29637" y="6786939"/>
            <a:ext cx="2438758" cy="3592092"/>
            <a:chOff x="0" y="0"/>
            <a:chExt cx="558206" cy="822192"/>
          </a:xfrm>
        </p:grpSpPr>
        <p:sp>
          <p:nvSpPr>
            <p:cNvPr id="44" name="Freeform 44"/>
            <p:cNvSpPr/>
            <p:nvPr/>
          </p:nvSpPr>
          <p:spPr>
            <a:xfrm>
              <a:off x="0" y="0"/>
              <a:ext cx="558206" cy="822192"/>
            </a:xfrm>
            <a:custGeom>
              <a:avLst/>
              <a:gdLst/>
              <a:ahLst/>
              <a:cxnLst/>
              <a:rect l="l" t="t" r="r" b="b"/>
              <a:pathLst>
                <a:path w="558206" h="822192">
                  <a:moveTo>
                    <a:pt x="558206" y="822192"/>
                  </a:moveTo>
                  <a:lnTo>
                    <a:pt x="0" y="822192"/>
                  </a:lnTo>
                  <a:lnTo>
                    <a:pt x="0" y="0"/>
                  </a:lnTo>
                  <a:lnTo>
                    <a:pt x="558206" y="822192"/>
                  </a:lnTo>
                  <a:close/>
                </a:path>
              </a:pathLst>
            </a:custGeom>
            <a:solidFill>
              <a:srgbClr val="C0B084"/>
            </a:solidFill>
          </p:spPr>
          <p:txBody>
            <a:bodyPr/>
            <a:lstStyle/>
            <a:p>
              <a:endParaRPr lang="sv-SE"/>
            </a:p>
          </p:txBody>
        </p:sp>
        <p:sp>
          <p:nvSpPr>
            <p:cNvPr id="45" name="TextBox 45"/>
            <p:cNvSpPr txBox="1"/>
            <p:nvPr/>
          </p:nvSpPr>
          <p:spPr>
            <a:xfrm>
              <a:off x="0" y="401571"/>
              <a:ext cx="279103" cy="418872"/>
            </a:xfrm>
            <a:prstGeom prst="rect">
              <a:avLst/>
            </a:prstGeom>
          </p:spPr>
          <p:txBody>
            <a:bodyPr lIns="48801" tIns="48801" rIns="48801" bIns="48801" rtlCol="0" anchor="ctr"/>
            <a:lstStyle/>
            <a:p>
              <a:pPr algn="ctr">
                <a:lnSpc>
                  <a:spcPts val="2270"/>
                </a:lnSpc>
              </a:pPr>
              <a:endParaRPr/>
            </a:p>
          </p:txBody>
        </p:sp>
      </p:grpSp>
      <p:sp>
        <p:nvSpPr>
          <p:cNvPr id="46" name="Freeform 46"/>
          <p:cNvSpPr/>
          <p:nvPr/>
        </p:nvSpPr>
        <p:spPr>
          <a:xfrm rot="1233563">
            <a:off x="16993527" y="7634770"/>
            <a:ext cx="775185" cy="973844"/>
          </a:xfrm>
          <a:custGeom>
            <a:avLst/>
            <a:gdLst/>
            <a:ahLst/>
            <a:cxnLst/>
            <a:rect l="l" t="t" r="r" b="b"/>
            <a:pathLst>
              <a:path w="775185" h="973844">
                <a:moveTo>
                  <a:pt x="0" y="0"/>
                </a:moveTo>
                <a:lnTo>
                  <a:pt x="775185" y="0"/>
                </a:lnTo>
                <a:lnTo>
                  <a:pt x="775185" y="973845"/>
                </a:lnTo>
                <a:lnTo>
                  <a:pt x="0" y="973845"/>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47" name="Freeform 47"/>
          <p:cNvSpPr/>
          <p:nvPr/>
        </p:nvSpPr>
        <p:spPr>
          <a:xfrm rot="-515993">
            <a:off x="16469966" y="8002388"/>
            <a:ext cx="766465" cy="992578"/>
          </a:xfrm>
          <a:custGeom>
            <a:avLst/>
            <a:gdLst/>
            <a:ahLst/>
            <a:cxnLst/>
            <a:rect l="l" t="t" r="r" b="b"/>
            <a:pathLst>
              <a:path w="766465" h="992578">
                <a:moveTo>
                  <a:pt x="0" y="0"/>
                </a:moveTo>
                <a:lnTo>
                  <a:pt x="766465" y="0"/>
                </a:lnTo>
                <a:lnTo>
                  <a:pt x="766465" y="992578"/>
                </a:lnTo>
                <a:lnTo>
                  <a:pt x="0" y="99257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48" name="Freeform 48"/>
          <p:cNvSpPr/>
          <p:nvPr/>
        </p:nvSpPr>
        <p:spPr>
          <a:xfrm rot="644969">
            <a:off x="1286563" y="1419340"/>
            <a:ext cx="986833" cy="1045396"/>
          </a:xfrm>
          <a:custGeom>
            <a:avLst/>
            <a:gdLst/>
            <a:ahLst/>
            <a:cxnLst/>
            <a:rect l="l" t="t" r="r" b="b"/>
            <a:pathLst>
              <a:path w="986833" h="1045396">
                <a:moveTo>
                  <a:pt x="0" y="0"/>
                </a:moveTo>
                <a:lnTo>
                  <a:pt x="986833" y="0"/>
                </a:lnTo>
                <a:lnTo>
                  <a:pt x="986833" y="1045396"/>
                </a:lnTo>
                <a:lnTo>
                  <a:pt x="0" y="1045396"/>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49" name="Freeform 49"/>
          <p:cNvSpPr/>
          <p:nvPr/>
        </p:nvSpPr>
        <p:spPr>
          <a:xfrm rot="512423">
            <a:off x="2113893" y="871197"/>
            <a:ext cx="1031504" cy="914752"/>
          </a:xfrm>
          <a:custGeom>
            <a:avLst/>
            <a:gdLst/>
            <a:ahLst/>
            <a:cxnLst/>
            <a:rect l="l" t="t" r="r" b="b"/>
            <a:pathLst>
              <a:path w="1031504" h="914752">
                <a:moveTo>
                  <a:pt x="0" y="0"/>
                </a:moveTo>
                <a:lnTo>
                  <a:pt x="1031504" y="0"/>
                </a:lnTo>
                <a:lnTo>
                  <a:pt x="1031504" y="914753"/>
                </a:lnTo>
                <a:lnTo>
                  <a:pt x="0" y="914753"/>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50" name="TextBox 50"/>
          <p:cNvSpPr txBox="1"/>
          <p:nvPr/>
        </p:nvSpPr>
        <p:spPr>
          <a:xfrm rot="795475">
            <a:off x="2422351" y="978306"/>
            <a:ext cx="514937" cy="529480"/>
          </a:xfrm>
          <a:prstGeom prst="rect">
            <a:avLst/>
          </a:prstGeom>
        </p:spPr>
        <p:txBody>
          <a:bodyPr lIns="0" tIns="0" rIns="0" bIns="0" rtlCol="0" anchor="t">
            <a:spAutoFit/>
          </a:bodyPr>
          <a:lstStyle/>
          <a:p>
            <a:pPr algn="ctr">
              <a:lnSpc>
                <a:spcPts val="3927"/>
              </a:lnSpc>
            </a:pPr>
            <a:r>
              <a:rPr lang="en-US" sz="3636">
                <a:solidFill>
                  <a:srgbClr val="D64C82"/>
                </a:solidFill>
                <a:latin typeface="Work Sans"/>
                <a:ea typeface="Work Sans"/>
                <a:cs typeface="Work Sans"/>
                <a:sym typeface="Work Sans"/>
              </a:rPr>
              <a:t>...</a:t>
            </a:r>
          </a:p>
        </p:txBody>
      </p:sp>
      <p:sp>
        <p:nvSpPr>
          <p:cNvPr id="51" name="Freeform 51"/>
          <p:cNvSpPr/>
          <p:nvPr/>
        </p:nvSpPr>
        <p:spPr>
          <a:xfrm>
            <a:off x="4690172" y="3706939"/>
            <a:ext cx="8885978" cy="4993830"/>
          </a:xfrm>
          <a:custGeom>
            <a:avLst/>
            <a:gdLst/>
            <a:ahLst/>
            <a:cxnLst/>
            <a:rect l="l" t="t" r="r" b="b"/>
            <a:pathLst>
              <a:path w="8885978" h="4993830">
                <a:moveTo>
                  <a:pt x="0" y="0"/>
                </a:moveTo>
                <a:lnTo>
                  <a:pt x="8885977" y="0"/>
                </a:lnTo>
                <a:lnTo>
                  <a:pt x="8885977" y="4993830"/>
                </a:lnTo>
                <a:lnTo>
                  <a:pt x="0" y="4993830"/>
                </a:lnTo>
                <a:lnTo>
                  <a:pt x="0" y="0"/>
                </a:lnTo>
                <a:close/>
              </a:path>
            </a:pathLst>
          </a:custGeom>
          <a:blipFill>
            <a:blip r:embed="rId10" cstate="screen">
              <a:extLst>
                <a:ext uri="{28A0092B-C50C-407E-A947-70E740481C1C}">
                  <a14:useLocalDpi xmlns:a14="http://schemas.microsoft.com/office/drawing/2010/main"/>
                </a:ext>
              </a:extLst>
            </a:blip>
            <a:stretch>
              <a:fillRect l="-156" t="-180" r="-156"/>
            </a:stretch>
          </a:blipFill>
        </p:spPr>
        <p:txBody>
          <a:bodyPr/>
          <a:lstStyle/>
          <a:p>
            <a:endParaRPr lang="sv-SE"/>
          </a:p>
        </p:txBody>
      </p:sp>
      <p:sp>
        <p:nvSpPr>
          <p:cNvPr id="52" name="Freeform 52"/>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sv-SE"/>
          </a:p>
        </p:txBody>
      </p:sp>
      <p:sp>
        <p:nvSpPr>
          <p:cNvPr id="53" name="TextBox 53"/>
          <p:cNvSpPr txBox="1"/>
          <p:nvPr/>
        </p:nvSpPr>
        <p:spPr>
          <a:xfrm>
            <a:off x="13945040" y="9248775"/>
            <a:ext cx="3436080" cy="371475"/>
          </a:xfrm>
          <a:prstGeom prst="rect">
            <a:avLst/>
          </a:prstGeom>
        </p:spPr>
        <p:txBody>
          <a:bodyPr lIns="0" tIns="0" rIns="0" bIns="0" rtlCol="0" anchor="t">
            <a:spAutoFit/>
          </a:bodyPr>
          <a:lstStyle/>
          <a:p>
            <a:pPr algn="r">
              <a:lnSpc>
                <a:spcPts val="2879"/>
              </a:lnSpc>
            </a:pPr>
            <a:r>
              <a:rPr lang="en-US" sz="2400">
                <a:solidFill>
                  <a:srgbClr val="EA528E"/>
                </a:solidFill>
                <a:latin typeface="Work Sans"/>
                <a:ea typeface="Work Sans"/>
                <a:cs typeface="Work Sans"/>
                <a:sym typeface="Work Sans"/>
              </a:rPr>
              <a:t>Har du blivit drabbad?</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D4C394"/>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3508182" y="267710"/>
            <a:ext cx="4309794" cy="535812"/>
            <a:chOff x="0" y="0"/>
            <a:chExt cx="5746392" cy="714416"/>
          </a:xfrm>
        </p:grpSpPr>
        <p:sp>
          <p:nvSpPr>
            <p:cNvPr id="3" name="Freeform 3"/>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3" cstate="screen">
                <a:extLst>
                  <a:ext uri="{28A0092B-C50C-407E-A947-70E740481C1C}">
                    <a14:useLocalDpi xmlns:a14="http://schemas.microsoft.com/office/drawing/2010/main"/>
                  </a:ext>
                </a:extLst>
              </a:blip>
              <a:stretch>
                <a:fillRect b="-5"/>
              </a:stretch>
            </a:blipFill>
          </p:spPr>
          <p:txBody>
            <a:bodyPr/>
            <a:lstStyle/>
            <a:p>
              <a:endParaRPr lang="sv-SE"/>
            </a:p>
          </p:txBody>
        </p:sp>
      </p:grpSp>
      <p:grpSp>
        <p:nvGrpSpPr>
          <p:cNvPr id="4" name="Group 4"/>
          <p:cNvGrpSpPr/>
          <p:nvPr/>
        </p:nvGrpSpPr>
        <p:grpSpPr>
          <a:xfrm rot="-5400000">
            <a:off x="14448089" y="6453520"/>
            <a:ext cx="2438758" cy="5228202"/>
            <a:chOff x="0" y="0"/>
            <a:chExt cx="558206" cy="1196680"/>
          </a:xfrm>
        </p:grpSpPr>
        <p:sp>
          <p:nvSpPr>
            <p:cNvPr id="5" name="Freeform 5"/>
            <p:cNvSpPr/>
            <p:nvPr/>
          </p:nvSpPr>
          <p:spPr>
            <a:xfrm>
              <a:off x="0" y="0"/>
              <a:ext cx="558206" cy="1196680"/>
            </a:xfrm>
            <a:custGeom>
              <a:avLst/>
              <a:gdLst/>
              <a:ahLst/>
              <a:cxnLst/>
              <a:rect l="l" t="t" r="r" b="b"/>
              <a:pathLst>
                <a:path w="558206" h="1196680">
                  <a:moveTo>
                    <a:pt x="558206" y="1196680"/>
                  </a:moveTo>
                  <a:lnTo>
                    <a:pt x="0" y="1196680"/>
                  </a:lnTo>
                  <a:lnTo>
                    <a:pt x="0" y="0"/>
                  </a:lnTo>
                  <a:lnTo>
                    <a:pt x="558206" y="1196680"/>
                  </a:lnTo>
                  <a:close/>
                </a:path>
              </a:pathLst>
            </a:custGeom>
            <a:solidFill>
              <a:srgbClr val="C0B084"/>
            </a:solidFill>
          </p:spPr>
          <p:txBody>
            <a:bodyPr/>
            <a:lstStyle/>
            <a:p>
              <a:endParaRPr lang="sv-SE"/>
            </a:p>
          </p:txBody>
        </p:sp>
        <p:sp>
          <p:nvSpPr>
            <p:cNvPr id="6" name="TextBox 6"/>
            <p:cNvSpPr txBox="1"/>
            <p:nvPr/>
          </p:nvSpPr>
          <p:spPr>
            <a:xfrm>
              <a:off x="0" y="588815"/>
              <a:ext cx="279103" cy="605319"/>
            </a:xfrm>
            <a:prstGeom prst="rect">
              <a:avLst/>
            </a:prstGeom>
          </p:spPr>
          <p:txBody>
            <a:bodyPr lIns="48801" tIns="48801" rIns="48801" bIns="48801" rtlCol="0" anchor="ctr"/>
            <a:lstStyle/>
            <a:p>
              <a:pPr algn="ctr">
                <a:lnSpc>
                  <a:spcPts val="2270"/>
                </a:lnSpc>
              </a:pPr>
              <a:endParaRPr/>
            </a:p>
          </p:txBody>
        </p:sp>
      </p:grpSp>
      <p:grpSp>
        <p:nvGrpSpPr>
          <p:cNvPr id="7" name="Group 7"/>
          <p:cNvGrpSpPr/>
          <p:nvPr/>
        </p:nvGrpSpPr>
        <p:grpSpPr>
          <a:xfrm rot="5400000">
            <a:off x="2217890" y="-2217890"/>
            <a:ext cx="2438758" cy="6874537"/>
            <a:chOff x="0" y="0"/>
            <a:chExt cx="558206" cy="1573509"/>
          </a:xfrm>
        </p:grpSpPr>
        <p:sp>
          <p:nvSpPr>
            <p:cNvPr id="8" name="Freeform 8"/>
            <p:cNvSpPr/>
            <p:nvPr/>
          </p:nvSpPr>
          <p:spPr>
            <a:xfrm>
              <a:off x="0" y="0"/>
              <a:ext cx="558206" cy="1573509"/>
            </a:xfrm>
            <a:custGeom>
              <a:avLst/>
              <a:gdLst/>
              <a:ahLst/>
              <a:cxnLst/>
              <a:rect l="l" t="t" r="r" b="b"/>
              <a:pathLst>
                <a:path w="558206" h="1573509">
                  <a:moveTo>
                    <a:pt x="558206" y="1573509"/>
                  </a:moveTo>
                  <a:lnTo>
                    <a:pt x="0" y="1573509"/>
                  </a:lnTo>
                  <a:lnTo>
                    <a:pt x="0" y="0"/>
                  </a:lnTo>
                  <a:lnTo>
                    <a:pt x="558206" y="1573509"/>
                  </a:lnTo>
                  <a:close/>
                </a:path>
              </a:pathLst>
            </a:custGeom>
            <a:solidFill>
              <a:srgbClr val="C0B084"/>
            </a:solidFill>
          </p:spPr>
          <p:txBody>
            <a:bodyPr/>
            <a:lstStyle/>
            <a:p>
              <a:endParaRPr lang="sv-SE"/>
            </a:p>
          </p:txBody>
        </p:sp>
        <p:sp>
          <p:nvSpPr>
            <p:cNvPr id="9" name="TextBox 9"/>
            <p:cNvSpPr txBox="1"/>
            <p:nvPr/>
          </p:nvSpPr>
          <p:spPr>
            <a:xfrm>
              <a:off x="0" y="777229"/>
              <a:ext cx="279103" cy="792932"/>
            </a:xfrm>
            <a:prstGeom prst="rect">
              <a:avLst/>
            </a:prstGeom>
          </p:spPr>
          <p:txBody>
            <a:bodyPr lIns="48801" tIns="48801" rIns="48801" bIns="48801" rtlCol="0" anchor="ctr"/>
            <a:lstStyle/>
            <a:p>
              <a:pPr algn="ctr">
                <a:lnSpc>
                  <a:spcPts val="2270"/>
                </a:lnSpc>
              </a:pPr>
              <a:endParaRPr/>
            </a:p>
          </p:txBody>
        </p:sp>
      </p:grpSp>
      <p:sp>
        <p:nvSpPr>
          <p:cNvPr id="10" name="TextBox 10"/>
          <p:cNvSpPr txBox="1"/>
          <p:nvPr/>
        </p:nvSpPr>
        <p:spPr>
          <a:xfrm>
            <a:off x="4093565" y="1176512"/>
            <a:ext cx="10100871" cy="1592056"/>
          </a:xfrm>
          <a:prstGeom prst="rect">
            <a:avLst/>
          </a:prstGeom>
        </p:spPr>
        <p:txBody>
          <a:bodyPr lIns="0" tIns="0" rIns="0" bIns="0" rtlCol="0" anchor="t">
            <a:spAutoFit/>
          </a:bodyPr>
          <a:lstStyle/>
          <a:p>
            <a:pPr algn="ctr">
              <a:lnSpc>
                <a:spcPts val="6172"/>
              </a:lnSpc>
            </a:pPr>
            <a:r>
              <a:rPr lang="en-US" sz="5715">
                <a:solidFill>
                  <a:srgbClr val="7B284D"/>
                </a:solidFill>
                <a:latin typeface="Work Sans"/>
                <a:ea typeface="Work Sans"/>
                <a:cs typeface="Work Sans"/>
                <a:sym typeface="Work Sans"/>
              </a:rPr>
              <a:t>Vad kan </a:t>
            </a:r>
            <a:r>
              <a:rPr lang="en-US" sz="5715" b="1">
                <a:solidFill>
                  <a:srgbClr val="7B284D"/>
                </a:solidFill>
                <a:latin typeface="Work Sans Bold"/>
                <a:ea typeface="Work Sans Bold"/>
                <a:cs typeface="Work Sans Bold"/>
                <a:sym typeface="Work Sans Bold"/>
              </a:rPr>
              <a:t>du</a:t>
            </a:r>
            <a:r>
              <a:rPr lang="en-US" sz="5715">
                <a:solidFill>
                  <a:srgbClr val="7B284D"/>
                </a:solidFill>
                <a:latin typeface="Work Sans"/>
                <a:ea typeface="Work Sans"/>
                <a:cs typeface="Work Sans"/>
                <a:sym typeface="Work Sans"/>
              </a:rPr>
              <a:t> göra i denna situation?</a:t>
            </a:r>
          </a:p>
        </p:txBody>
      </p:sp>
      <p:grpSp>
        <p:nvGrpSpPr>
          <p:cNvPr id="11" name="Group 11"/>
          <p:cNvGrpSpPr/>
          <p:nvPr/>
        </p:nvGrpSpPr>
        <p:grpSpPr>
          <a:xfrm>
            <a:off x="4293679" y="3346543"/>
            <a:ext cx="9700642" cy="5722100"/>
            <a:chOff x="0" y="0"/>
            <a:chExt cx="2512985" cy="1482330"/>
          </a:xfrm>
        </p:grpSpPr>
        <p:sp>
          <p:nvSpPr>
            <p:cNvPr id="12" name="Freeform 12"/>
            <p:cNvSpPr/>
            <p:nvPr/>
          </p:nvSpPr>
          <p:spPr>
            <a:xfrm>
              <a:off x="0" y="0"/>
              <a:ext cx="2512985" cy="1482330"/>
            </a:xfrm>
            <a:custGeom>
              <a:avLst/>
              <a:gdLst/>
              <a:ahLst/>
              <a:cxnLst/>
              <a:rect l="l" t="t" r="r" b="b"/>
              <a:pathLst>
                <a:path w="2512985" h="1482330">
                  <a:moveTo>
                    <a:pt x="29529" y="0"/>
                  </a:moveTo>
                  <a:lnTo>
                    <a:pt x="2483456" y="0"/>
                  </a:lnTo>
                  <a:cubicBezTo>
                    <a:pt x="2491288" y="0"/>
                    <a:pt x="2498799" y="3111"/>
                    <a:pt x="2504336" y="8649"/>
                  </a:cubicBezTo>
                  <a:cubicBezTo>
                    <a:pt x="2509874" y="14187"/>
                    <a:pt x="2512985" y="21697"/>
                    <a:pt x="2512985" y="29529"/>
                  </a:cubicBezTo>
                  <a:lnTo>
                    <a:pt x="2512985" y="1452801"/>
                  </a:lnTo>
                  <a:cubicBezTo>
                    <a:pt x="2512985" y="1460632"/>
                    <a:pt x="2509874" y="1468143"/>
                    <a:pt x="2504336" y="1473681"/>
                  </a:cubicBezTo>
                  <a:cubicBezTo>
                    <a:pt x="2498799" y="1479219"/>
                    <a:pt x="2491288" y="1482330"/>
                    <a:pt x="2483456" y="1482330"/>
                  </a:cubicBezTo>
                  <a:lnTo>
                    <a:pt x="29529" y="1482330"/>
                  </a:lnTo>
                  <a:cubicBezTo>
                    <a:pt x="21697" y="1482330"/>
                    <a:pt x="14187" y="1479219"/>
                    <a:pt x="8649" y="1473681"/>
                  </a:cubicBezTo>
                  <a:cubicBezTo>
                    <a:pt x="3111" y="1468143"/>
                    <a:pt x="0" y="1460632"/>
                    <a:pt x="0" y="1452801"/>
                  </a:cubicBezTo>
                  <a:lnTo>
                    <a:pt x="0" y="29529"/>
                  </a:lnTo>
                  <a:cubicBezTo>
                    <a:pt x="0" y="21697"/>
                    <a:pt x="3111" y="14187"/>
                    <a:pt x="8649" y="8649"/>
                  </a:cubicBezTo>
                  <a:cubicBezTo>
                    <a:pt x="14187" y="3111"/>
                    <a:pt x="21697" y="0"/>
                    <a:pt x="29529" y="0"/>
                  </a:cubicBezTo>
                  <a:close/>
                </a:path>
              </a:pathLst>
            </a:custGeom>
            <a:solidFill>
              <a:srgbClr val="682241"/>
            </a:solidFill>
          </p:spPr>
          <p:txBody>
            <a:bodyPr/>
            <a:lstStyle/>
            <a:p>
              <a:endParaRPr lang="sv-SE"/>
            </a:p>
          </p:txBody>
        </p:sp>
        <p:sp>
          <p:nvSpPr>
            <p:cNvPr id="13" name="TextBox 13"/>
            <p:cNvSpPr txBox="1"/>
            <p:nvPr/>
          </p:nvSpPr>
          <p:spPr>
            <a:xfrm>
              <a:off x="0" y="-9525"/>
              <a:ext cx="2512985" cy="1491855"/>
            </a:xfrm>
            <a:prstGeom prst="rect">
              <a:avLst/>
            </a:prstGeom>
          </p:spPr>
          <p:txBody>
            <a:bodyPr lIns="37575" tIns="37575" rIns="37575" bIns="37575" rtlCol="0" anchor="ctr"/>
            <a:lstStyle/>
            <a:p>
              <a:pPr algn="ctr">
                <a:lnSpc>
                  <a:spcPts val="2270"/>
                </a:lnSpc>
              </a:pPr>
              <a:endParaRPr/>
            </a:p>
          </p:txBody>
        </p:sp>
      </p:grpSp>
      <p:grpSp>
        <p:nvGrpSpPr>
          <p:cNvPr id="14" name="Group 14"/>
          <p:cNvGrpSpPr/>
          <p:nvPr/>
        </p:nvGrpSpPr>
        <p:grpSpPr>
          <a:xfrm>
            <a:off x="8099378" y="9068643"/>
            <a:ext cx="2089243" cy="926658"/>
            <a:chOff x="0" y="0"/>
            <a:chExt cx="541226" cy="240054"/>
          </a:xfrm>
        </p:grpSpPr>
        <p:sp>
          <p:nvSpPr>
            <p:cNvPr id="15" name="Freeform 15"/>
            <p:cNvSpPr/>
            <p:nvPr/>
          </p:nvSpPr>
          <p:spPr>
            <a:xfrm>
              <a:off x="0" y="0"/>
              <a:ext cx="541226" cy="240054"/>
            </a:xfrm>
            <a:custGeom>
              <a:avLst/>
              <a:gdLst/>
              <a:ahLst/>
              <a:cxnLst/>
              <a:rect l="l" t="t" r="r" b="b"/>
              <a:pathLst>
                <a:path w="541226" h="240054">
                  <a:moveTo>
                    <a:pt x="0" y="0"/>
                  </a:moveTo>
                  <a:lnTo>
                    <a:pt x="541226" y="0"/>
                  </a:lnTo>
                  <a:lnTo>
                    <a:pt x="541226" y="240054"/>
                  </a:lnTo>
                  <a:lnTo>
                    <a:pt x="0" y="240054"/>
                  </a:lnTo>
                  <a:close/>
                </a:path>
              </a:pathLst>
            </a:custGeom>
            <a:solidFill>
              <a:srgbClr val="682241"/>
            </a:solidFill>
          </p:spPr>
          <p:txBody>
            <a:bodyPr/>
            <a:lstStyle/>
            <a:p>
              <a:endParaRPr lang="sv-SE"/>
            </a:p>
          </p:txBody>
        </p:sp>
        <p:sp>
          <p:nvSpPr>
            <p:cNvPr id="16" name="TextBox 16"/>
            <p:cNvSpPr txBox="1"/>
            <p:nvPr/>
          </p:nvSpPr>
          <p:spPr>
            <a:xfrm>
              <a:off x="0" y="-9525"/>
              <a:ext cx="541226" cy="249579"/>
            </a:xfrm>
            <a:prstGeom prst="rect">
              <a:avLst/>
            </a:prstGeom>
          </p:spPr>
          <p:txBody>
            <a:bodyPr lIns="37575" tIns="37575" rIns="37575" bIns="37575" rtlCol="0" anchor="ctr"/>
            <a:lstStyle/>
            <a:p>
              <a:pPr algn="ctr">
                <a:lnSpc>
                  <a:spcPts val="2270"/>
                </a:lnSpc>
              </a:pPr>
              <a:endParaRPr/>
            </a:p>
          </p:txBody>
        </p:sp>
      </p:grpSp>
      <p:grpSp>
        <p:nvGrpSpPr>
          <p:cNvPr id="17" name="Group 17"/>
          <p:cNvGrpSpPr/>
          <p:nvPr/>
        </p:nvGrpSpPr>
        <p:grpSpPr>
          <a:xfrm rot="328592">
            <a:off x="7989129" y="9068643"/>
            <a:ext cx="445800" cy="926658"/>
            <a:chOff x="0" y="0"/>
            <a:chExt cx="115486" cy="240054"/>
          </a:xfrm>
        </p:grpSpPr>
        <p:sp>
          <p:nvSpPr>
            <p:cNvPr id="18" name="Freeform 18"/>
            <p:cNvSpPr/>
            <p:nvPr/>
          </p:nvSpPr>
          <p:spPr>
            <a:xfrm>
              <a:off x="0" y="0"/>
              <a:ext cx="115486" cy="240054"/>
            </a:xfrm>
            <a:custGeom>
              <a:avLst/>
              <a:gdLst/>
              <a:ahLst/>
              <a:cxnLst/>
              <a:rect l="l" t="t" r="r" b="b"/>
              <a:pathLst>
                <a:path w="115486" h="240054">
                  <a:moveTo>
                    <a:pt x="0" y="0"/>
                  </a:moveTo>
                  <a:lnTo>
                    <a:pt x="115486" y="0"/>
                  </a:lnTo>
                  <a:lnTo>
                    <a:pt x="115486" y="240054"/>
                  </a:lnTo>
                  <a:lnTo>
                    <a:pt x="0" y="240054"/>
                  </a:lnTo>
                  <a:close/>
                </a:path>
              </a:pathLst>
            </a:custGeom>
            <a:solidFill>
              <a:srgbClr val="682241"/>
            </a:solidFill>
          </p:spPr>
          <p:txBody>
            <a:bodyPr/>
            <a:lstStyle/>
            <a:p>
              <a:endParaRPr lang="sv-SE"/>
            </a:p>
          </p:txBody>
        </p:sp>
        <p:sp>
          <p:nvSpPr>
            <p:cNvPr id="19" name="TextBox 19"/>
            <p:cNvSpPr txBox="1"/>
            <p:nvPr/>
          </p:nvSpPr>
          <p:spPr>
            <a:xfrm>
              <a:off x="0" y="-9525"/>
              <a:ext cx="115486" cy="249579"/>
            </a:xfrm>
            <a:prstGeom prst="rect">
              <a:avLst/>
            </a:prstGeom>
          </p:spPr>
          <p:txBody>
            <a:bodyPr lIns="37575" tIns="37575" rIns="37575" bIns="37575" rtlCol="0" anchor="ctr"/>
            <a:lstStyle/>
            <a:p>
              <a:pPr algn="ctr">
                <a:lnSpc>
                  <a:spcPts val="2270"/>
                </a:lnSpc>
              </a:pPr>
              <a:endParaRPr/>
            </a:p>
          </p:txBody>
        </p:sp>
      </p:grpSp>
      <p:grpSp>
        <p:nvGrpSpPr>
          <p:cNvPr id="20" name="Group 20"/>
          <p:cNvGrpSpPr/>
          <p:nvPr/>
        </p:nvGrpSpPr>
        <p:grpSpPr>
          <a:xfrm rot="-374209">
            <a:off x="9820857" y="9068165"/>
            <a:ext cx="445800" cy="926658"/>
            <a:chOff x="0" y="0"/>
            <a:chExt cx="115486" cy="240054"/>
          </a:xfrm>
        </p:grpSpPr>
        <p:sp>
          <p:nvSpPr>
            <p:cNvPr id="21" name="Freeform 21"/>
            <p:cNvSpPr/>
            <p:nvPr/>
          </p:nvSpPr>
          <p:spPr>
            <a:xfrm>
              <a:off x="0" y="0"/>
              <a:ext cx="115486" cy="240054"/>
            </a:xfrm>
            <a:custGeom>
              <a:avLst/>
              <a:gdLst/>
              <a:ahLst/>
              <a:cxnLst/>
              <a:rect l="l" t="t" r="r" b="b"/>
              <a:pathLst>
                <a:path w="115486" h="240054">
                  <a:moveTo>
                    <a:pt x="0" y="0"/>
                  </a:moveTo>
                  <a:lnTo>
                    <a:pt x="115486" y="0"/>
                  </a:lnTo>
                  <a:lnTo>
                    <a:pt x="115486" y="240054"/>
                  </a:lnTo>
                  <a:lnTo>
                    <a:pt x="0" y="240054"/>
                  </a:lnTo>
                  <a:close/>
                </a:path>
              </a:pathLst>
            </a:custGeom>
            <a:solidFill>
              <a:srgbClr val="682241"/>
            </a:solidFill>
          </p:spPr>
          <p:txBody>
            <a:bodyPr/>
            <a:lstStyle/>
            <a:p>
              <a:endParaRPr lang="sv-SE"/>
            </a:p>
          </p:txBody>
        </p:sp>
        <p:sp>
          <p:nvSpPr>
            <p:cNvPr id="22" name="TextBox 22"/>
            <p:cNvSpPr txBox="1"/>
            <p:nvPr/>
          </p:nvSpPr>
          <p:spPr>
            <a:xfrm>
              <a:off x="0" y="-9525"/>
              <a:ext cx="115486" cy="249579"/>
            </a:xfrm>
            <a:prstGeom prst="rect">
              <a:avLst/>
            </a:prstGeom>
          </p:spPr>
          <p:txBody>
            <a:bodyPr lIns="37575" tIns="37575" rIns="37575" bIns="37575" rtlCol="0" anchor="ctr"/>
            <a:lstStyle/>
            <a:p>
              <a:pPr algn="ctr">
                <a:lnSpc>
                  <a:spcPts val="2270"/>
                </a:lnSpc>
              </a:pPr>
              <a:endParaRPr/>
            </a:p>
          </p:txBody>
        </p:sp>
      </p:grpSp>
      <p:grpSp>
        <p:nvGrpSpPr>
          <p:cNvPr id="23" name="Group 23"/>
          <p:cNvGrpSpPr/>
          <p:nvPr/>
        </p:nvGrpSpPr>
        <p:grpSpPr>
          <a:xfrm rot="-892525">
            <a:off x="10222230" y="9459031"/>
            <a:ext cx="81801" cy="533431"/>
            <a:chOff x="0" y="0"/>
            <a:chExt cx="21191" cy="138187"/>
          </a:xfrm>
        </p:grpSpPr>
        <p:sp>
          <p:nvSpPr>
            <p:cNvPr id="24" name="Freeform 24"/>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682241"/>
            </a:solidFill>
          </p:spPr>
          <p:txBody>
            <a:bodyPr/>
            <a:lstStyle/>
            <a:p>
              <a:endParaRPr lang="sv-SE"/>
            </a:p>
          </p:txBody>
        </p:sp>
        <p:sp>
          <p:nvSpPr>
            <p:cNvPr id="25" name="TextBox 25"/>
            <p:cNvSpPr txBox="1"/>
            <p:nvPr/>
          </p:nvSpPr>
          <p:spPr>
            <a:xfrm>
              <a:off x="0" y="-9525"/>
              <a:ext cx="21191" cy="147712"/>
            </a:xfrm>
            <a:prstGeom prst="rect">
              <a:avLst/>
            </a:prstGeom>
          </p:spPr>
          <p:txBody>
            <a:bodyPr lIns="37575" tIns="37575" rIns="37575" bIns="37575" rtlCol="0" anchor="ctr"/>
            <a:lstStyle/>
            <a:p>
              <a:pPr algn="ctr">
                <a:lnSpc>
                  <a:spcPts val="2270"/>
                </a:lnSpc>
              </a:pPr>
              <a:endParaRPr/>
            </a:p>
          </p:txBody>
        </p:sp>
      </p:grpSp>
      <p:grpSp>
        <p:nvGrpSpPr>
          <p:cNvPr id="26" name="Group 26"/>
          <p:cNvGrpSpPr/>
          <p:nvPr/>
        </p:nvGrpSpPr>
        <p:grpSpPr>
          <a:xfrm rot="388444">
            <a:off x="7963159" y="9439546"/>
            <a:ext cx="81801" cy="533431"/>
            <a:chOff x="0" y="0"/>
            <a:chExt cx="21191" cy="138187"/>
          </a:xfrm>
        </p:grpSpPr>
        <p:sp>
          <p:nvSpPr>
            <p:cNvPr id="27" name="Freeform 27"/>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682241"/>
            </a:solidFill>
          </p:spPr>
          <p:txBody>
            <a:bodyPr/>
            <a:lstStyle/>
            <a:p>
              <a:endParaRPr lang="sv-SE"/>
            </a:p>
          </p:txBody>
        </p:sp>
        <p:sp>
          <p:nvSpPr>
            <p:cNvPr id="28" name="TextBox 28"/>
            <p:cNvSpPr txBox="1"/>
            <p:nvPr/>
          </p:nvSpPr>
          <p:spPr>
            <a:xfrm>
              <a:off x="0" y="-9525"/>
              <a:ext cx="21191" cy="147712"/>
            </a:xfrm>
            <a:prstGeom prst="rect">
              <a:avLst/>
            </a:prstGeom>
          </p:spPr>
          <p:txBody>
            <a:bodyPr lIns="37575" tIns="37575" rIns="37575" bIns="37575" rtlCol="0" anchor="ctr"/>
            <a:lstStyle/>
            <a:p>
              <a:pPr algn="ctr">
                <a:lnSpc>
                  <a:spcPts val="2270"/>
                </a:lnSpc>
              </a:pPr>
              <a:endParaRPr/>
            </a:p>
          </p:txBody>
        </p:sp>
      </p:grpSp>
      <p:grpSp>
        <p:nvGrpSpPr>
          <p:cNvPr id="29" name="Group 29"/>
          <p:cNvGrpSpPr/>
          <p:nvPr/>
        </p:nvGrpSpPr>
        <p:grpSpPr>
          <a:xfrm rot="814544">
            <a:off x="7935090" y="9692298"/>
            <a:ext cx="81423" cy="238338"/>
            <a:chOff x="0" y="0"/>
            <a:chExt cx="21093" cy="61742"/>
          </a:xfrm>
        </p:grpSpPr>
        <p:sp>
          <p:nvSpPr>
            <p:cNvPr id="30" name="Freeform 30"/>
            <p:cNvSpPr/>
            <p:nvPr/>
          </p:nvSpPr>
          <p:spPr>
            <a:xfrm>
              <a:off x="0" y="0"/>
              <a:ext cx="21093" cy="61742"/>
            </a:xfrm>
            <a:custGeom>
              <a:avLst/>
              <a:gdLst/>
              <a:ahLst/>
              <a:cxnLst/>
              <a:rect l="l" t="t" r="r" b="b"/>
              <a:pathLst>
                <a:path w="21093" h="61742">
                  <a:moveTo>
                    <a:pt x="10546" y="0"/>
                  </a:moveTo>
                  <a:lnTo>
                    <a:pt x="10546" y="0"/>
                  </a:lnTo>
                  <a:cubicBezTo>
                    <a:pt x="16371" y="0"/>
                    <a:pt x="21093" y="4722"/>
                    <a:pt x="21093" y="10546"/>
                  </a:cubicBezTo>
                  <a:lnTo>
                    <a:pt x="21093" y="51196"/>
                  </a:lnTo>
                  <a:cubicBezTo>
                    <a:pt x="21093" y="53993"/>
                    <a:pt x="19982" y="56675"/>
                    <a:pt x="18004" y="58653"/>
                  </a:cubicBezTo>
                  <a:cubicBezTo>
                    <a:pt x="16026" y="60631"/>
                    <a:pt x="13344" y="61742"/>
                    <a:pt x="10546" y="61742"/>
                  </a:cubicBezTo>
                  <a:lnTo>
                    <a:pt x="10546" y="61742"/>
                  </a:lnTo>
                  <a:cubicBezTo>
                    <a:pt x="7749" y="61742"/>
                    <a:pt x="5067" y="60631"/>
                    <a:pt x="3089" y="58653"/>
                  </a:cubicBezTo>
                  <a:cubicBezTo>
                    <a:pt x="1111" y="56675"/>
                    <a:pt x="0" y="53993"/>
                    <a:pt x="0" y="51196"/>
                  </a:cubicBezTo>
                  <a:lnTo>
                    <a:pt x="0" y="10546"/>
                  </a:lnTo>
                  <a:cubicBezTo>
                    <a:pt x="0" y="7749"/>
                    <a:pt x="1111" y="5067"/>
                    <a:pt x="3089" y="3089"/>
                  </a:cubicBezTo>
                  <a:cubicBezTo>
                    <a:pt x="5067" y="1111"/>
                    <a:pt x="7749" y="0"/>
                    <a:pt x="10546" y="0"/>
                  </a:cubicBezTo>
                  <a:close/>
                </a:path>
              </a:pathLst>
            </a:custGeom>
            <a:solidFill>
              <a:srgbClr val="682241"/>
            </a:solidFill>
          </p:spPr>
          <p:txBody>
            <a:bodyPr/>
            <a:lstStyle/>
            <a:p>
              <a:endParaRPr lang="sv-SE"/>
            </a:p>
          </p:txBody>
        </p:sp>
        <p:sp>
          <p:nvSpPr>
            <p:cNvPr id="31" name="TextBox 31"/>
            <p:cNvSpPr txBox="1"/>
            <p:nvPr/>
          </p:nvSpPr>
          <p:spPr>
            <a:xfrm>
              <a:off x="0" y="-9525"/>
              <a:ext cx="21093" cy="71267"/>
            </a:xfrm>
            <a:prstGeom prst="rect">
              <a:avLst/>
            </a:prstGeom>
          </p:spPr>
          <p:txBody>
            <a:bodyPr lIns="37575" tIns="37575" rIns="37575" bIns="37575" rtlCol="0" anchor="ctr"/>
            <a:lstStyle/>
            <a:p>
              <a:pPr algn="ctr">
                <a:lnSpc>
                  <a:spcPts val="2270"/>
                </a:lnSpc>
              </a:pPr>
              <a:endParaRPr/>
            </a:p>
          </p:txBody>
        </p:sp>
      </p:grpSp>
      <p:grpSp>
        <p:nvGrpSpPr>
          <p:cNvPr id="32" name="Group 32"/>
          <p:cNvGrpSpPr/>
          <p:nvPr/>
        </p:nvGrpSpPr>
        <p:grpSpPr>
          <a:xfrm rot="-5400000">
            <a:off x="9089468" y="8320162"/>
            <a:ext cx="77597" cy="3310998"/>
            <a:chOff x="0" y="0"/>
            <a:chExt cx="20102" cy="857726"/>
          </a:xfrm>
        </p:grpSpPr>
        <p:sp>
          <p:nvSpPr>
            <p:cNvPr id="33" name="Freeform 33"/>
            <p:cNvSpPr/>
            <p:nvPr/>
          </p:nvSpPr>
          <p:spPr>
            <a:xfrm>
              <a:off x="0" y="0"/>
              <a:ext cx="20102" cy="857726"/>
            </a:xfrm>
            <a:custGeom>
              <a:avLst/>
              <a:gdLst/>
              <a:ahLst/>
              <a:cxnLst/>
              <a:rect l="l" t="t" r="r" b="b"/>
              <a:pathLst>
                <a:path w="20102" h="857726">
                  <a:moveTo>
                    <a:pt x="10051" y="0"/>
                  </a:moveTo>
                  <a:lnTo>
                    <a:pt x="10051" y="0"/>
                  </a:lnTo>
                  <a:cubicBezTo>
                    <a:pt x="15602" y="0"/>
                    <a:pt x="20102" y="4500"/>
                    <a:pt x="20102" y="10051"/>
                  </a:cubicBezTo>
                  <a:lnTo>
                    <a:pt x="20102" y="847675"/>
                  </a:lnTo>
                  <a:cubicBezTo>
                    <a:pt x="20102" y="850340"/>
                    <a:pt x="19043" y="852897"/>
                    <a:pt x="17158" y="854782"/>
                  </a:cubicBezTo>
                  <a:cubicBezTo>
                    <a:pt x="15273" y="856667"/>
                    <a:pt x="12717" y="857726"/>
                    <a:pt x="10051" y="857726"/>
                  </a:cubicBezTo>
                  <a:lnTo>
                    <a:pt x="10051" y="857726"/>
                  </a:lnTo>
                  <a:cubicBezTo>
                    <a:pt x="4500" y="857726"/>
                    <a:pt x="0" y="853226"/>
                    <a:pt x="0" y="847675"/>
                  </a:cubicBezTo>
                  <a:lnTo>
                    <a:pt x="0" y="10051"/>
                  </a:lnTo>
                  <a:cubicBezTo>
                    <a:pt x="0" y="7385"/>
                    <a:pt x="1059" y="4829"/>
                    <a:pt x="2944" y="2944"/>
                  </a:cubicBezTo>
                  <a:cubicBezTo>
                    <a:pt x="4829" y="1059"/>
                    <a:pt x="7385" y="0"/>
                    <a:pt x="10051" y="0"/>
                  </a:cubicBezTo>
                  <a:close/>
                </a:path>
              </a:pathLst>
            </a:custGeom>
            <a:solidFill>
              <a:srgbClr val="682241"/>
            </a:solidFill>
          </p:spPr>
          <p:txBody>
            <a:bodyPr/>
            <a:lstStyle/>
            <a:p>
              <a:endParaRPr lang="sv-SE"/>
            </a:p>
          </p:txBody>
        </p:sp>
        <p:sp>
          <p:nvSpPr>
            <p:cNvPr id="34" name="TextBox 34"/>
            <p:cNvSpPr txBox="1"/>
            <p:nvPr/>
          </p:nvSpPr>
          <p:spPr>
            <a:xfrm>
              <a:off x="0" y="-9525"/>
              <a:ext cx="20102" cy="867251"/>
            </a:xfrm>
            <a:prstGeom prst="rect">
              <a:avLst/>
            </a:prstGeom>
          </p:spPr>
          <p:txBody>
            <a:bodyPr lIns="37575" tIns="37575" rIns="37575" bIns="37575" rtlCol="0" anchor="ctr"/>
            <a:lstStyle/>
            <a:p>
              <a:pPr algn="ctr">
                <a:lnSpc>
                  <a:spcPts val="2270"/>
                </a:lnSpc>
              </a:pPr>
              <a:endParaRPr/>
            </a:p>
          </p:txBody>
        </p:sp>
      </p:grpSp>
      <p:grpSp>
        <p:nvGrpSpPr>
          <p:cNvPr id="35" name="Group 35"/>
          <p:cNvGrpSpPr/>
          <p:nvPr/>
        </p:nvGrpSpPr>
        <p:grpSpPr>
          <a:xfrm rot="-5932183">
            <a:off x="7812830" y="9670147"/>
            <a:ext cx="81801" cy="533431"/>
            <a:chOff x="0" y="0"/>
            <a:chExt cx="21191" cy="138187"/>
          </a:xfrm>
        </p:grpSpPr>
        <p:sp>
          <p:nvSpPr>
            <p:cNvPr id="36" name="Freeform 36"/>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682241"/>
            </a:solidFill>
          </p:spPr>
          <p:txBody>
            <a:bodyPr/>
            <a:lstStyle/>
            <a:p>
              <a:endParaRPr lang="sv-SE"/>
            </a:p>
          </p:txBody>
        </p:sp>
        <p:sp>
          <p:nvSpPr>
            <p:cNvPr id="37" name="TextBox 37"/>
            <p:cNvSpPr txBox="1"/>
            <p:nvPr/>
          </p:nvSpPr>
          <p:spPr>
            <a:xfrm>
              <a:off x="0" y="-9525"/>
              <a:ext cx="21191" cy="147712"/>
            </a:xfrm>
            <a:prstGeom prst="rect">
              <a:avLst/>
            </a:prstGeom>
          </p:spPr>
          <p:txBody>
            <a:bodyPr lIns="37575" tIns="37575" rIns="37575" bIns="37575" rtlCol="0" anchor="ctr"/>
            <a:lstStyle/>
            <a:p>
              <a:pPr algn="ctr">
                <a:lnSpc>
                  <a:spcPts val="2270"/>
                </a:lnSpc>
              </a:pPr>
              <a:endParaRPr/>
            </a:p>
          </p:txBody>
        </p:sp>
      </p:grpSp>
      <p:grpSp>
        <p:nvGrpSpPr>
          <p:cNvPr id="38" name="Group 38"/>
          <p:cNvGrpSpPr/>
          <p:nvPr/>
        </p:nvGrpSpPr>
        <p:grpSpPr>
          <a:xfrm rot="-4826748">
            <a:off x="10385376" y="9673213"/>
            <a:ext cx="81801" cy="533431"/>
            <a:chOff x="0" y="0"/>
            <a:chExt cx="21191" cy="138187"/>
          </a:xfrm>
        </p:grpSpPr>
        <p:sp>
          <p:nvSpPr>
            <p:cNvPr id="39" name="Freeform 39"/>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682241"/>
            </a:solidFill>
          </p:spPr>
          <p:txBody>
            <a:bodyPr/>
            <a:lstStyle/>
            <a:p>
              <a:endParaRPr lang="sv-SE"/>
            </a:p>
          </p:txBody>
        </p:sp>
        <p:sp>
          <p:nvSpPr>
            <p:cNvPr id="40" name="TextBox 40"/>
            <p:cNvSpPr txBox="1"/>
            <p:nvPr/>
          </p:nvSpPr>
          <p:spPr>
            <a:xfrm>
              <a:off x="0" y="-9525"/>
              <a:ext cx="21191" cy="147712"/>
            </a:xfrm>
            <a:prstGeom prst="rect">
              <a:avLst/>
            </a:prstGeom>
          </p:spPr>
          <p:txBody>
            <a:bodyPr lIns="37575" tIns="37575" rIns="37575" bIns="37575" rtlCol="0" anchor="ctr"/>
            <a:lstStyle/>
            <a:p>
              <a:pPr algn="ctr">
                <a:lnSpc>
                  <a:spcPts val="2270"/>
                </a:lnSpc>
              </a:pPr>
              <a:endParaRPr/>
            </a:p>
          </p:txBody>
        </p:sp>
      </p:grpSp>
      <p:sp>
        <p:nvSpPr>
          <p:cNvPr id="41" name="Freeform 41"/>
          <p:cNvSpPr/>
          <p:nvPr/>
        </p:nvSpPr>
        <p:spPr>
          <a:xfrm>
            <a:off x="4293679" y="3346543"/>
            <a:ext cx="9700642" cy="6693323"/>
          </a:xfrm>
          <a:custGeom>
            <a:avLst/>
            <a:gdLst/>
            <a:ahLst/>
            <a:cxnLst/>
            <a:rect l="l" t="t" r="r" b="b"/>
            <a:pathLst>
              <a:path w="9700642" h="6693323">
                <a:moveTo>
                  <a:pt x="0" y="0"/>
                </a:moveTo>
                <a:lnTo>
                  <a:pt x="9700642" y="0"/>
                </a:lnTo>
                <a:lnTo>
                  <a:pt x="9700642" y="6693323"/>
                </a:lnTo>
                <a:lnTo>
                  <a:pt x="0" y="669332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sv-SE"/>
          </a:p>
        </p:txBody>
      </p:sp>
      <p:sp>
        <p:nvSpPr>
          <p:cNvPr id="42" name="Freeform 42"/>
          <p:cNvSpPr/>
          <p:nvPr/>
        </p:nvSpPr>
        <p:spPr>
          <a:xfrm flipH="1">
            <a:off x="7096885" y="1896912"/>
            <a:ext cx="2556770" cy="182527"/>
          </a:xfrm>
          <a:custGeom>
            <a:avLst/>
            <a:gdLst/>
            <a:ahLst/>
            <a:cxnLst/>
            <a:rect l="l" t="t" r="r" b="b"/>
            <a:pathLst>
              <a:path w="2556770" h="182527">
                <a:moveTo>
                  <a:pt x="2556770" y="0"/>
                </a:moveTo>
                <a:lnTo>
                  <a:pt x="0" y="0"/>
                </a:lnTo>
                <a:lnTo>
                  <a:pt x="0" y="182527"/>
                </a:lnTo>
                <a:lnTo>
                  <a:pt x="2556770" y="182527"/>
                </a:lnTo>
                <a:lnTo>
                  <a:pt x="255677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sv-SE"/>
          </a:p>
        </p:txBody>
      </p:sp>
      <p:grpSp>
        <p:nvGrpSpPr>
          <p:cNvPr id="43" name="Group 43"/>
          <p:cNvGrpSpPr/>
          <p:nvPr/>
        </p:nvGrpSpPr>
        <p:grpSpPr>
          <a:xfrm>
            <a:off x="-29637" y="6786939"/>
            <a:ext cx="2438758" cy="3592092"/>
            <a:chOff x="0" y="0"/>
            <a:chExt cx="558206" cy="822192"/>
          </a:xfrm>
        </p:grpSpPr>
        <p:sp>
          <p:nvSpPr>
            <p:cNvPr id="44" name="Freeform 44"/>
            <p:cNvSpPr/>
            <p:nvPr/>
          </p:nvSpPr>
          <p:spPr>
            <a:xfrm>
              <a:off x="0" y="0"/>
              <a:ext cx="558206" cy="822192"/>
            </a:xfrm>
            <a:custGeom>
              <a:avLst/>
              <a:gdLst/>
              <a:ahLst/>
              <a:cxnLst/>
              <a:rect l="l" t="t" r="r" b="b"/>
              <a:pathLst>
                <a:path w="558206" h="822192">
                  <a:moveTo>
                    <a:pt x="558206" y="822192"/>
                  </a:moveTo>
                  <a:lnTo>
                    <a:pt x="0" y="822192"/>
                  </a:lnTo>
                  <a:lnTo>
                    <a:pt x="0" y="0"/>
                  </a:lnTo>
                  <a:lnTo>
                    <a:pt x="558206" y="822192"/>
                  </a:lnTo>
                  <a:close/>
                </a:path>
              </a:pathLst>
            </a:custGeom>
            <a:solidFill>
              <a:srgbClr val="C0B084"/>
            </a:solidFill>
          </p:spPr>
          <p:txBody>
            <a:bodyPr/>
            <a:lstStyle/>
            <a:p>
              <a:endParaRPr lang="sv-SE"/>
            </a:p>
          </p:txBody>
        </p:sp>
        <p:sp>
          <p:nvSpPr>
            <p:cNvPr id="45" name="TextBox 45"/>
            <p:cNvSpPr txBox="1"/>
            <p:nvPr/>
          </p:nvSpPr>
          <p:spPr>
            <a:xfrm>
              <a:off x="0" y="401571"/>
              <a:ext cx="279103" cy="418872"/>
            </a:xfrm>
            <a:prstGeom prst="rect">
              <a:avLst/>
            </a:prstGeom>
          </p:spPr>
          <p:txBody>
            <a:bodyPr lIns="48801" tIns="48801" rIns="48801" bIns="48801" rtlCol="0" anchor="ctr"/>
            <a:lstStyle/>
            <a:p>
              <a:pPr algn="ctr">
                <a:lnSpc>
                  <a:spcPts val="2270"/>
                </a:lnSpc>
              </a:pPr>
              <a:endParaRPr/>
            </a:p>
          </p:txBody>
        </p:sp>
      </p:grpSp>
      <p:sp>
        <p:nvSpPr>
          <p:cNvPr id="46" name="Freeform 46"/>
          <p:cNvSpPr/>
          <p:nvPr/>
        </p:nvSpPr>
        <p:spPr>
          <a:xfrm>
            <a:off x="4701671" y="3701470"/>
            <a:ext cx="8884657" cy="5012246"/>
          </a:xfrm>
          <a:custGeom>
            <a:avLst/>
            <a:gdLst/>
            <a:ahLst/>
            <a:cxnLst/>
            <a:rect l="l" t="t" r="r" b="b"/>
            <a:pathLst>
              <a:path w="8884657" h="5012246">
                <a:moveTo>
                  <a:pt x="0" y="0"/>
                </a:moveTo>
                <a:lnTo>
                  <a:pt x="8884658" y="0"/>
                </a:lnTo>
                <a:lnTo>
                  <a:pt x="8884658" y="5012246"/>
                </a:lnTo>
                <a:lnTo>
                  <a:pt x="0" y="5012246"/>
                </a:lnTo>
                <a:lnTo>
                  <a:pt x="0" y="0"/>
                </a:lnTo>
                <a:close/>
              </a:path>
            </a:pathLst>
          </a:custGeom>
          <a:blipFill>
            <a:blip r:embed="rId6" cstate="screen">
              <a:extLst>
                <a:ext uri="{28A0092B-C50C-407E-A947-70E740481C1C}">
                  <a14:useLocalDpi xmlns:a14="http://schemas.microsoft.com/office/drawing/2010/main"/>
                </a:ext>
              </a:extLst>
            </a:blip>
            <a:stretch>
              <a:fillRect t="-816"/>
            </a:stretch>
          </a:blipFill>
        </p:spPr>
        <p:txBody>
          <a:bodyPr/>
          <a:lstStyle/>
          <a:p>
            <a:endParaRPr lang="sv-SE"/>
          </a:p>
        </p:txBody>
      </p:sp>
      <p:sp>
        <p:nvSpPr>
          <p:cNvPr id="47" name="Freeform 47"/>
          <p:cNvSpPr/>
          <p:nvPr/>
        </p:nvSpPr>
        <p:spPr>
          <a:xfrm rot="1233563">
            <a:off x="16993527" y="7634770"/>
            <a:ext cx="775185" cy="973844"/>
          </a:xfrm>
          <a:custGeom>
            <a:avLst/>
            <a:gdLst/>
            <a:ahLst/>
            <a:cxnLst/>
            <a:rect l="l" t="t" r="r" b="b"/>
            <a:pathLst>
              <a:path w="775185" h="973844">
                <a:moveTo>
                  <a:pt x="0" y="0"/>
                </a:moveTo>
                <a:lnTo>
                  <a:pt x="775185" y="0"/>
                </a:lnTo>
                <a:lnTo>
                  <a:pt x="775185" y="973845"/>
                </a:lnTo>
                <a:lnTo>
                  <a:pt x="0" y="973845"/>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48" name="Freeform 48"/>
          <p:cNvSpPr/>
          <p:nvPr/>
        </p:nvSpPr>
        <p:spPr>
          <a:xfrm rot="-515993">
            <a:off x="16469966" y="8002388"/>
            <a:ext cx="766465" cy="992578"/>
          </a:xfrm>
          <a:custGeom>
            <a:avLst/>
            <a:gdLst/>
            <a:ahLst/>
            <a:cxnLst/>
            <a:rect l="l" t="t" r="r" b="b"/>
            <a:pathLst>
              <a:path w="766465" h="992578">
                <a:moveTo>
                  <a:pt x="0" y="0"/>
                </a:moveTo>
                <a:lnTo>
                  <a:pt x="766465" y="0"/>
                </a:lnTo>
                <a:lnTo>
                  <a:pt x="766465" y="992578"/>
                </a:lnTo>
                <a:lnTo>
                  <a:pt x="0" y="992578"/>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49" name="Freeform 49"/>
          <p:cNvSpPr/>
          <p:nvPr/>
        </p:nvSpPr>
        <p:spPr>
          <a:xfrm rot="644969">
            <a:off x="1286563" y="1419340"/>
            <a:ext cx="986833" cy="1045396"/>
          </a:xfrm>
          <a:custGeom>
            <a:avLst/>
            <a:gdLst/>
            <a:ahLst/>
            <a:cxnLst/>
            <a:rect l="l" t="t" r="r" b="b"/>
            <a:pathLst>
              <a:path w="986833" h="1045396">
                <a:moveTo>
                  <a:pt x="0" y="0"/>
                </a:moveTo>
                <a:lnTo>
                  <a:pt x="986833" y="0"/>
                </a:lnTo>
                <a:lnTo>
                  <a:pt x="986833" y="1045396"/>
                </a:lnTo>
                <a:lnTo>
                  <a:pt x="0" y="1045396"/>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50" name="Freeform 50"/>
          <p:cNvSpPr/>
          <p:nvPr/>
        </p:nvSpPr>
        <p:spPr>
          <a:xfrm rot="512423">
            <a:off x="2113893" y="871197"/>
            <a:ext cx="1031504" cy="914752"/>
          </a:xfrm>
          <a:custGeom>
            <a:avLst/>
            <a:gdLst/>
            <a:ahLst/>
            <a:cxnLst/>
            <a:rect l="l" t="t" r="r" b="b"/>
            <a:pathLst>
              <a:path w="1031504" h="914752">
                <a:moveTo>
                  <a:pt x="0" y="0"/>
                </a:moveTo>
                <a:lnTo>
                  <a:pt x="1031504" y="0"/>
                </a:lnTo>
                <a:lnTo>
                  <a:pt x="1031504" y="914753"/>
                </a:lnTo>
                <a:lnTo>
                  <a:pt x="0" y="914753"/>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51" name="TextBox 51"/>
          <p:cNvSpPr txBox="1"/>
          <p:nvPr/>
        </p:nvSpPr>
        <p:spPr>
          <a:xfrm rot="795475">
            <a:off x="2422351" y="978306"/>
            <a:ext cx="514937" cy="529480"/>
          </a:xfrm>
          <a:prstGeom prst="rect">
            <a:avLst/>
          </a:prstGeom>
        </p:spPr>
        <p:txBody>
          <a:bodyPr lIns="0" tIns="0" rIns="0" bIns="0" rtlCol="0" anchor="t">
            <a:spAutoFit/>
          </a:bodyPr>
          <a:lstStyle/>
          <a:p>
            <a:pPr algn="ctr">
              <a:lnSpc>
                <a:spcPts val="3927"/>
              </a:lnSpc>
            </a:pPr>
            <a:r>
              <a:rPr lang="en-US" sz="3636">
                <a:solidFill>
                  <a:srgbClr val="D64C82"/>
                </a:solidFill>
                <a:latin typeface="Work Sans"/>
                <a:ea typeface="Work Sans"/>
                <a:cs typeface="Work Sans"/>
                <a:sym typeface="Work Sans"/>
              </a:rPr>
              <a:t>...</a:t>
            </a:r>
          </a:p>
        </p:txBody>
      </p:sp>
      <p:sp>
        <p:nvSpPr>
          <p:cNvPr id="52" name="Freeform 52"/>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sv-SE"/>
          </a:p>
        </p:txBody>
      </p:sp>
      <p:sp>
        <p:nvSpPr>
          <p:cNvPr id="53" name="TextBox 53"/>
          <p:cNvSpPr txBox="1"/>
          <p:nvPr/>
        </p:nvSpPr>
        <p:spPr>
          <a:xfrm>
            <a:off x="13945040" y="9248775"/>
            <a:ext cx="3436080" cy="371475"/>
          </a:xfrm>
          <a:prstGeom prst="rect">
            <a:avLst/>
          </a:prstGeom>
        </p:spPr>
        <p:txBody>
          <a:bodyPr lIns="0" tIns="0" rIns="0" bIns="0" rtlCol="0" anchor="t">
            <a:spAutoFit/>
          </a:bodyPr>
          <a:lstStyle/>
          <a:p>
            <a:pPr algn="r">
              <a:lnSpc>
                <a:spcPts val="2879"/>
              </a:lnSpc>
            </a:pPr>
            <a:r>
              <a:rPr lang="en-US" sz="2400">
                <a:solidFill>
                  <a:srgbClr val="EA528E"/>
                </a:solidFill>
                <a:latin typeface="Work Sans"/>
                <a:ea typeface="Work Sans"/>
                <a:cs typeface="Work Sans"/>
                <a:sym typeface="Work Sans"/>
              </a:rPr>
              <a:t>Har du blivit drabbad?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2B5165"/>
        </a:solidFill>
        <a:effectLst/>
      </p:bgPr>
    </p:bg>
    <p:spTree>
      <p:nvGrpSpPr>
        <p:cNvPr id="1" name=""/>
        <p:cNvGrpSpPr/>
        <p:nvPr/>
      </p:nvGrpSpPr>
      <p:grpSpPr>
        <a:xfrm>
          <a:off x="0" y="0"/>
          <a:ext cx="0" cy="0"/>
          <a:chOff x="0" y="0"/>
          <a:chExt cx="0" cy="0"/>
        </a:xfrm>
      </p:grpSpPr>
      <p:grpSp>
        <p:nvGrpSpPr>
          <p:cNvPr id="2" name="Group 2"/>
          <p:cNvGrpSpPr/>
          <p:nvPr/>
        </p:nvGrpSpPr>
        <p:grpSpPr>
          <a:xfrm>
            <a:off x="0" y="6747094"/>
            <a:ext cx="6508761" cy="3539906"/>
            <a:chOff x="0" y="0"/>
            <a:chExt cx="1028673" cy="559462"/>
          </a:xfrm>
        </p:grpSpPr>
        <p:sp>
          <p:nvSpPr>
            <p:cNvPr id="3" name="Freeform 3"/>
            <p:cNvSpPr/>
            <p:nvPr/>
          </p:nvSpPr>
          <p:spPr>
            <a:xfrm>
              <a:off x="0" y="0"/>
              <a:ext cx="1028673" cy="559462"/>
            </a:xfrm>
            <a:custGeom>
              <a:avLst/>
              <a:gdLst/>
              <a:ahLst/>
              <a:cxnLst/>
              <a:rect l="l" t="t" r="r" b="b"/>
              <a:pathLst>
                <a:path w="1028673" h="559462">
                  <a:moveTo>
                    <a:pt x="1028673" y="559462"/>
                  </a:moveTo>
                  <a:lnTo>
                    <a:pt x="0" y="559462"/>
                  </a:lnTo>
                  <a:lnTo>
                    <a:pt x="0" y="0"/>
                  </a:lnTo>
                  <a:lnTo>
                    <a:pt x="1028673" y="559462"/>
                  </a:lnTo>
                  <a:close/>
                </a:path>
              </a:pathLst>
            </a:custGeom>
            <a:solidFill>
              <a:srgbClr val="2B4D60"/>
            </a:solidFill>
          </p:spPr>
          <p:txBody>
            <a:bodyPr/>
            <a:lstStyle/>
            <a:p>
              <a:endParaRPr lang="sv-SE"/>
            </a:p>
          </p:txBody>
        </p:sp>
        <p:sp>
          <p:nvSpPr>
            <p:cNvPr id="4" name="TextBox 4"/>
            <p:cNvSpPr txBox="1"/>
            <p:nvPr/>
          </p:nvSpPr>
          <p:spPr>
            <a:xfrm>
              <a:off x="0" y="270206"/>
              <a:ext cx="514337" cy="288066"/>
            </a:xfrm>
            <a:prstGeom prst="rect">
              <a:avLst/>
            </a:prstGeom>
          </p:spPr>
          <p:txBody>
            <a:bodyPr lIns="48801" tIns="48801" rIns="48801" bIns="48801" rtlCol="0" anchor="ctr"/>
            <a:lstStyle/>
            <a:p>
              <a:pPr algn="ctr">
                <a:lnSpc>
                  <a:spcPts val="2270"/>
                </a:lnSpc>
              </a:pPr>
              <a:endParaRPr/>
            </a:p>
          </p:txBody>
        </p:sp>
      </p:grpSp>
      <p:sp>
        <p:nvSpPr>
          <p:cNvPr id="5" name="Freeform 5"/>
          <p:cNvSpPr/>
          <p:nvPr/>
        </p:nvSpPr>
        <p:spPr>
          <a:xfrm>
            <a:off x="2154324" y="1325475"/>
            <a:ext cx="14041359" cy="8744726"/>
          </a:xfrm>
          <a:custGeom>
            <a:avLst/>
            <a:gdLst/>
            <a:ahLst/>
            <a:cxnLst/>
            <a:rect l="l" t="t" r="r" b="b"/>
            <a:pathLst>
              <a:path w="14041359" h="8744726">
                <a:moveTo>
                  <a:pt x="0" y="0"/>
                </a:moveTo>
                <a:lnTo>
                  <a:pt x="14041359" y="0"/>
                </a:lnTo>
                <a:lnTo>
                  <a:pt x="14041359" y="8744726"/>
                </a:lnTo>
                <a:lnTo>
                  <a:pt x="0" y="874472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sv-SE"/>
          </a:p>
        </p:txBody>
      </p:sp>
      <p:grpSp>
        <p:nvGrpSpPr>
          <p:cNvPr id="6" name="Group 6"/>
          <p:cNvGrpSpPr>
            <a:grpSpLocks noChangeAspect="1"/>
          </p:cNvGrpSpPr>
          <p:nvPr/>
        </p:nvGrpSpPr>
        <p:grpSpPr>
          <a:xfrm>
            <a:off x="13508182" y="267710"/>
            <a:ext cx="4309794" cy="535812"/>
            <a:chOff x="0" y="0"/>
            <a:chExt cx="5746392" cy="714416"/>
          </a:xfrm>
        </p:grpSpPr>
        <p:sp>
          <p:nvSpPr>
            <p:cNvPr id="7" name="Freeform 7"/>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4" cstate="screen">
                <a:extLst>
                  <a:ext uri="{28A0092B-C50C-407E-A947-70E740481C1C}">
                    <a14:useLocalDpi xmlns:a14="http://schemas.microsoft.com/office/drawing/2010/main"/>
                  </a:ext>
                </a:extLst>
              </a:blip>
              <a:stretch>
                <a:fillRect b="-5"/>
              </a:stretch>
            </a:blipFill>
          </p:spPr>
          <p:txBody>
            <a:bodyPr/>
            <a:lstStyle/>
            <a:p>
              <a:endParaRPr lang="sv-SE"/>
            </a:p>
          </p:txBody>
        </p:sp>
      </p:grpSp>
      <p:grpSp>
        <p:nvGrpSpPr>
          <p:cNvPr id="8" name="Group 8"/>
          <p:cNvGrpSpPr/>
          <p:nvPr/>
        </p:nvGrpSpPr>
        <p:grpSpPr>
          <a:xfrm>
            <a:off x="2753004" y="1796310"/>
            <a:ext cx="12843998" cy="6525249"/>
            <a:chOff x="0" y="0"/>
            <a:chExt cx="17125331" cy="8700332"/>
          </a:xfrm>
        </p:grpSpPr>
        <p:sp>
          <p:nvSpPr>
            <p:cNvPr id="9" name="Freeform 9"/>
            <p:cNvSpPr/>
            <p:nvPr/>
          </p:nvSpPr>
          <p:spPr>
            <a:xfrm>
              <a:off x="0" y="382579"/>
              <a:ext cx="17125331" cy="8317754"/>
            </a:xfrm>
            <a:custGeom>
              <a:avLst/>
              <a:gdLst/>
              <a:ahLst/>
              <a:cxnLst/>
              <a:rect l="l" t="t" r="r" b="b"/>
              <a:pathLst>
                <a:path w="17125331" h="8317754">
                  <a:moveTo>
                    <a:pt x="0" y="0"/>
                  </a:moveTo>
                  <a:lnTo>
                    <a:pt x="17125331" y="0"/>
                  </a:lnTo>
                  <a:lnTo>
                    <a:pt x="17125331" y="8317753"/>
                  </a:lnTo>
                  <a:lnTo>
                    <a:pt x="0" y="8317753"/>
                  </a:lnTo>
                  <a:lnTo>
                    <a:pt x="0" y="0"/>
                  </a:lnTo>
                  <a:close/>
                </a:path>
              </a:pathLst>
            </a:custGeom>
            <a:blipFill>
              <a:blip r:embed="rId5" cstate="screen">
                <a:extLst>
                  <a:ext uri="{28A0092B-C50C-407E-A947-70E740481C1C}">
                    <a14:useLocalDpi xmlns:a14="http://schemas.microsoft.com/office/drawing/2010/main"/>
                  </a:ext>
                </a:extLst>
              </a:blip>
              <a:stretch>
                <a:fillRect l="-16025" r="-15689"/>
              </a:stretch>
            </a:blipFill>
          </p:spPr>
          <p:txBody>
            <a:bodyPr/>
            <a:lstStyle/>
            <a:p>
              <a:endParaRPr lang="sv-SE"/>
            </a:p>
          </p:txBody>
        </p:sp>
        <p:sp>
          <p:nvSpPr>
            <p:cNvPr id="10" name="Freeform 10"/>
            <p:cNvSpPr/>
            <p:nvPr/>
          </p:nvSpPr>
          <p:spPr>
            <a:xfrm>
              <a:off x="0" y="0"/>
              <a:ext cx="17125331" cy="673717"/>
            </a:xfrm>
            <a:custGeom>
              <a:avLst/>
              <a:gdLst/>
              <a:ahLst/>
              <a:cxnLst/>
              <a:rect l="l" t="t" r="r" b="b"/>
              <a:pathLst>
                <a:path w="17125331" h="673717">
                  <a:moveTo>
                    <a:pt x="0" y="0"/>
                  </a:moveTo>
                  <a:lnTo>
                    <a:pt x="17125331" y="0"/>
                  </a:lnTo>
                  <a:lnTo>
                    <a:pt x="17125331" y="673717"/>
                  </a:lnTo>
                  <a:lnTo>
                    <a:pt x="0" y="673717"/>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sv-SE"/>
            </a:p>
          </p:txBody>
        </p:sp>
      </p:grpSp>
      <p:grpSp>
        <p:nvGrpSpPr>
          <p:cNvPr id="11" name="Group 11"/>
          <p:cNvGrpSpPr/>
          <p:nvPr/>
        </p:nvGrpSpPr>
        <p:grpSpPr>
          <a:xfrm>
            <a:off x="5903486" y="880418"/>
            <a:ext cx="6481028" cy="1194348"/>
            <a:chOff x="0" y="0"/>
            <a:chExt cx="8641370" cy="1592464"/>
          </a:xfrm>
        </p:grpSpPr>
        <p:grpSp>
          <p:nvGrpSpPr>
            <p:cNvPr id="12" name="Group 12"/>
            <p:cNvGrpSpPr/>
            <p:nvPr/>
          </p:nvGrpSpPr>
          <p:grpSpPr>
            <a:xfrm>
              <a:off x="0" y="0"/>
              <a:ext cx="8641370" cy="1592464"/>
              <a:chOff x="0" y="0"/>
              <a:chExt cx="1706937" cy="314561"/>
            </a:xfrm>
          </p:grpSpPr>
          <p:sp>
            <p:nvSpPr>
              <p:cNvPr id="13" name="Freeform 13"/>
              <p:cNvSpPr/>
              <p:nvPr/>
            </p:nvSpPr>
            <p:spPr>
              <a:xfrm>
                <a:off x="0" y="0"/>
                <a:ext cx="1706937" cy="314561"/>
              </a:xfrm>
              <a:custGeom>
                <a:avLst/>
                <a:gdLst/>
                <a:ahLst/>
                <a:cxnLst/>
                <a:rect l="l" t="t" r="r" b="b"/>
                <a:pathLst>
                  <a:path w="1706937" h="314561">
                    <a:moveTo>
                      <a:pt x="38226" y="0"/>
                    </a:moveTo>
                    <a:lnTo>
                      <a:pt x="1668712" y="0"/>
                    </a:lnTo>
                    <a:cubicBezTo>
                      <a:pt x="1689823" y="0"/>
                      <a:pt x="1706937" y="17114"/>
                      <a:pt x="1706937" y="38226"/>
                    </a:cubicBezTo>
                    <a:lnTo>
                      <a:pt x="1706937" y="276335"/>
                    </a:lnTo>
                    <a:cubicBezTo>
                      <a:pt x="1706937" y="297447"/>
                      <a:pt x="1689823" y="314561"/>
                      <a:pt x="1668712" y="314561"/>
                    </a:cubicBezTo>
                    <a:lnTo>
                      <a:pt x="38226" y="314561"/>
                    </a:lnTo>
                    <a:cubicBezTo>
                      <a:pt x="17114" y="314561"/>
                      <a:pt x="0" y="297447"/>
                      <a:pt x="0" y="276335"/>
                    </a:cubicBezTo>
                    <a:lnTo>
                      <a:pt x="0" y="38226"/>
                    </a:lnTo>
                    <a:cubicBezTo>
                      <a:pt x="0" y="17114"/>
                      <a:pt x="17114" y="0"/>
                      <a:pt x="38226" y="0"/>
                    </a:cubicBezTo>
                    <a:close/>
                  </a:path>
                </a:pathLst>
              </a:custGeom>
              <a:solidFill>
                <a:srgbClr val="FFFFFF"/>
              </a:solidFill>
            </p:spPr>
            <p:txBody>
              <a:bodyPr/>
              <a:lstStyle/>
              <a:p>
                <a:endParaRPr lang="sv-SE"/>
              </a:p>
            </p:txBody>
          </p:sp>
          <p:sp>
            <p:nvSpPr>
              <p:cNvPr id="14" name="TextBox 14"/>
              <p:cNvSpPr txBox="1"/>
              <p:nvPr/>
            </p:nvSpPr>
            <p:spPr>
              <a:xfrm>
                <a:off x="0" y="-9525"/>
                <a:ext cx="1706937" cy="324086"/>
              </a:xfrm>
              <a:prstGeom prst="rect">
                <a:avLst/>
              </a:prstGeom>
            </p:spPr>
            <p:txBody>
              <a:bodyPr lIns="50800" tIns="50800" rIns="50800" bIns="50800" rtlCol="0" anchor="ctr"/>
              <a:lstStyle/>
              <a:p>
                <a:pPr algn="ctr">
                  <a:lnSpc>
                    <a:spcPts val="2845"/>
                  </a:lnSpc>
                </a:pPr>
                <a:endParaRPr/>
              </a:p>
            </p:txBody>
          </p:sp>
        </p:grpSp>
        <p:sp>
          <p:nvSpPr>
            <p:cNvPr id="15" name="TextBox 15"/>
            <p:cNvSpPr txBox="1"/>
            <p:nvPr/>
          </p:nvSpPr>
          <p:spPr>
            <a:xfrm>
              <a:off x="332553" y="472382"/>
              <a:ext cx="7976263" cy="628650"/>
            </a:xfrm>
            <a:prstGeom prst="rect">
              <a:avLst/>
            </a:prstGeom>
          </p:spPr>
          <p:txBody>
            <a:bodyPr lIns="0" tIns="0" rIns="0" bIns="0" rtlCol="0" anchor="t">
              <a:spAutoFit/>
            </a:bodyPr>
            <a:lstStyle/>
            <a:p>
              <a:pPr algn="ctr">
                <a:lnSpc>
                  <a:spcPts val="3600"/>
                </a:lnSpc>
              </a:pPr>
              <a:r>
                <a:rPr lang="en-US" sz="3000" b="1" dirty="0">
                  <a:solidFill>
                    <a:srgbClr val="EA528E"/>
                  </a:solidFill>
                  <a:latin typeface="Work Sans Bold"/>
                  <a:ea typeface="Work Sans Bold"/>
                  <a:cs typeface="Work Sans Bold"/>
                  <a:sym typeface="Work Sans Bold"/>
                </a:rPr>
                <a:t>HTTPS://haveibeenpwned.com</a:t>
              </a:r>
            </a:p>
          </p:txBody>
        </p:sp>
      </p:grpSp>
      <p:sp>
        <p:nvSpPr>
          <p:cNvPr id="16" name="Freeform 16"/>
          <p:cNvSpPr/>
          <p:nvPr/>
        </p:nvSpPr>
        <p:spPr>
          <a:xfrm rot="1023902" flipH="1">
            <a:off x="16672933" y="3037776"/>
            <a:ext cx="1172734" cy="1335937"/>
          </a:xfrm>
          <a:custGeom>
            <a:avLst/>
            <a:gdLst/>
            <a:ahLst/>
            <a:cxnLst/>
            <a:rect l="l" t="t" r="r" b="b"/>
            <a:pathLst>
              <a:path w="1172734" h="1335937">
                <a:moveTo>
                  <a:pt x="1172734" y="0"/>
                </a:moveTo>
                <a:lnTo>
                  <a:pt x="0" y="0"/>
                </a:lnTo>
                <a:lnTo>
                  <a:pt x="0" y="1335938"/>
                </a:lnTo>
                <a:lnTo>
                  <a:pt x="1172734" y="1335938"/>
                </a:lnTo>
                <a:lnTo>
                  <a:pt x="1172734"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17" name="Freeform 17"/>
          <p:cNvSpPr/>
          <p:nvPr/>
        </p:nvSpPr>
        <p:spPr>
          <a:xfrm>
            <a:off x="715098" y="7563466"/>
            <a:ext cx="1439226" cy="1907163"/>
          </a:xfrm>
          <a:custGeom>
            <a:avLst/>
            <a:gdLst/>
            <a:ahLst/>
            <a:cxnLst/>
            <a:rect l="l" t="t" r="r" b="b"/>
            <a:pathLst>
              <a:path w="1439226" h="1907163">
                <a:moveTo>
                  <a:pt x="0" y="0"/>
                </a:moveTo>
                <a:lnTo>
                  <a:pt x="1439226" y="0"/>
                </a:lnTo>
                <a:lnTo>
                  <a:pt x="1439226" y="1907163"/>
                </a:lnTo>
                <a:lnTo>
                  <a:pt x="0" y="1907163"/>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18" name="Freeform 18"/>
          <p:cNvSpPr/>
          <p:nvPr/>
        </p:nvSpPr>
        <p:spPr>
          <a:xfrm>
            <a:off x="590654" y="7377629"/>
            <a:ext cx="735732" cy="943931"/>
          </a:xfrm>
          <a:custGeom>
            <a:avLst/>
            <a:gdLst/>
            <a:ahLst/>
            <a:cxnLst/>
            <a:rect l="l" t="t" r="r" b="b"/>
            <a:pathLst>
              <a:path w="735732" h="943931">
                <a:moveTo>
                  <a:pt x="0" y="0"/>
                </a:moveTo>
                <a:lnTo>
                  <a:pt x="735732" y="0"/>
                </a:lnTo>
                <a:lnTo>
                  <a:pt x="735732" y="943930"/>
                </a:lnTo>
                <a:lnTo>
                  <a:pt x="0" y="943930"/>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19" name="Freeform 19"/>
          <p:cNvSpPr/>
          <p:nvPr/>
        </p:nvSpPr>
        <p:spPr>
          <a:xfrm rot="494383">
            <a:off x="15890894" y="3286173"/>
            <a:ext cx="1414675" cy="1602643"/>
          </a:xfrm>
          <a:custGeom>
            <a:avLst/>
            <a:gdLst/>
            <a:ahLst/>
            <a:cxnLst/>
            <a:rect l="l" t="t" r="r" b="b"/>
            <a:pathLst>
              <a:path w="1414675" h="1602643">
                <a:moveTo>
                  <a:pt x="0" y="0"/>
                </a:moveTo>
                <a:lnTo>
                  <a:pt x="1414675" y="0"/>
                </a:lnTo>
                <a:lnTo>
                  <a:pt x="1414675" y="1602643"/>
                </a:lnTo>
                <a:lnTo>
                  <a:pt x="0" y="1602643"/>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endParaRPr lang="sv-SE"/>
          </a:p>
        </p:txBody>
      </p:sp>
      <p:sp>
        <p:nvSpPr>
          <p:cNvPr id="20" name="Freeform 20"/>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sv-SE"/>
          </a:p>
        </p:txBody>
      </p:sp>
      <p:sp>
        <p:nvSpPr>
          <p:cNvPr id="21" name="TextBox 21"/>
          <p:cNvSpPr txBox="1"/>
          <p:nvPr/>
        </p:nvSpPr>
        <p:spPr>
          <a:xfrm>
            <a:off x="13945040" y="9248775"/>
            <a:ext cx="3436080" cy="371475"/>
          </a:xfrm>
          <a:prstGeom prst="rect">
            <a:avLst/>
          </a:prstGeom>
        </p:spPr>
        <p:txBody>
          <a:bodyPr lIns="0" tIns="0" rIns="0" bIns="0" rtlCol="0" anchor="t">
            <a:spAutoFit/>
          </a:bodyPr>
          <a:lstStyle/>
          <a:p>
            <a:pPr algn="r">
              <a:lnSpc>
                <a:spcPts val="2879"/>
              </a:lnSpc>
            </a:pPr>
            <a:r>
              <a:rPr lang="en-US" sz="2400">
                <a:solidFill>
                  <a:srgbClr val="D4C394"/>
                </a:solidFill>
                <a:latin typeface="Work Sans"/>
                <a:ea typeface="Work Sans"/>
                <a:cs typeface="Work Sans"/>
                <a:sym typeface="Work Sans"/>
              </a:rPr>
              <a:t>Har du blivit drabbad?</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D4C394"/>
        </a:solidFill>
        <a:effectLst/>
      </p:bgPr>
    </p:bg>
    <p:spTree>
      <p:nvGrpSpPr>
        <p:cNvPr id="1" name="">
          <a:extLst>
            <a:ext uri="{FF2B5EF4-FFF2-40B4-BE49-F238E27FC236}">
              <a16:creationId xmlns:a16="http://schemas.microsoft.com/office/drawing/2014/main" id="{DD36C9A8-F0D1-B939-C1A8-EF5DDFF292D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48BC995-CEB7-7D56-97D5-FBCED86BF4E3}"/>
              </a:ext>
            </a:extLst>
          </p:cNvPr>
          <p:cNvGrpSpPr/>
          <p:nvPr/>
        </p:nvGrpSpPr>
        <p:grpSpPr>
          <a:xfrm rot="-5400000">
            <a:off x="13837011" y="5836011"/>
            <a:ext cx="3449630" cy="5452349"/>
            <a:chOff x="0" y="0"/>
            <a:chExt cx="1287251" cy="2034579"/>
          </a:xfrm>
        </p:grpSpPr>
        <p:sp>
          <p:nvSpPr>
            <p:cNvPr id="3" name="Freeform 3">
              <a:extLst>
                <a:ext uri="{FF2B5EF4-FFF2-40B4-BE49-F238E27FC236}">
                  <a16:creationId xmlns:a16="http://schemas.microsoft.com/office/drawing/2014/main" id="{0949DDF7-4865-8E07-35EF-067FA691760F}"/>
                </a:ext>
              </a:extLst>
            </p:cNvPr>
            <p:cNvSpPr/>
            <p:nvPr/>
          </p:nvSpPr>
          <p:spPr>
            <a:xfrm>
              <a:off x="0" y="0"/>
              <a:ext cx="1287251" cy="2034579"/>
            </a:xfrm>
            <a:custGeom>
              <a:avLst/>
              <a:gdLst/>
              <a:ahLst/>
              <a:cxnLst/>
              <a:rect l="l" t="t" r="r" b="b"/>
              <a:pathLst>
                <a:path w="1287251" h="2034579">
                  <a:moveTo>
                    <a:pt x="1287251" y="2034579"/>
                  </a:moveTo>
                  <a:lnTo>
                    <a:pt x="0" y="2034579"/>
                  </a:lnTo>
                  <a:lnTo>
                    <a:pt x="0" y="0"/>
                  </a:lnTo>
                  <a:lnTo>
                    <a:pt x="1287251" y="2034579"/>
                  </a:lnTo>
                  <a:close/>
                </a:path>
              </a:pathLst>
            </a:custGeom>
            <a:solidFill>
              <a:srgbClr val="C0B084"/>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82F26085-C6C9-9D2D-F138-F1C46ED3E683}"/>
                </a:ext>
              </a:extLst>
            </p:cNvPr>
            <p:cNvSpPr txBox="1"/>
            <p:nvPr/>
          </p:nvSpPr>
          <p:spPr>
            <a:xfrm>
              <a:off x="0" y="1007764"/>
              <a:ext cx="643626" cy="1022486"/>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249D7A14-EEA8-EE0B-CE3C-C64678D7DD7C}"/>
              </a:ext>
            </a:extLst>
          </p:cNvPr>
          <p:cNvGrpSpPr>
            <a:grpSpLocks noChangeAspect="1"/>
          </p:cNvGrpSpPr>
          <p:nvPr/>
        </p:nvGrpSpPr>
        <p:grpSpPr>
          <a:xfrm>
            <a:off x="13508182" y="267710"/>
            <a:ext cx="4309794" cy="535812"/>
            <a:chOff x="0" y="0"/>
            <a:chExt cx="5746392" cy="714416"/>
          </a:xfrm>
        </p:grpSpPr>
        <p:sp>
          <p:nvSpPr>
            <p:cNvPr id="6" name="Freeform 6">
              <a:extLst>
                <a:ext uri="{FF2B5EF4-FFF2-40B4-BE49-F238E27FC236}">
                  <a16:creationId xmlns:a16="http://schemas.microsoft.com/office/drawing/2014/main" id="{D88426FB-9E3F-2B7D-5EF0-D1D703A42702}"/>
                </a:ext>
              </a:extLst>
            </p:cNvPr>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3"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a:extLst>
              <a:ext uri="{FF2B5EF4-FFF2-40B4-BE49-F238E27FC236}">
                <a16:creationId xmlns:a16="http://schemas.microsoft.com/office/drawing/2014/main" id="{AA8E9C18-6654-4E4B-CC25-4A64899E7C2C}"/>
              </a:ext>
            </a:extLst>
          </p:cNvPr>
          <p:cNvGrpSpPr/>
          <p:nvPr/>
        </p:nvGrpSpPr>
        <p:grpSpPr>
          <a:xfrm rot="5400000">
            <a:off x="-2670610" y="2670610"/>
            <a:ext cx="8144870" cy="2803651"/>
            <a:chOff x="0" y="0"/>
            <a:chExt cx="1287251" cy="443101"/>
          </a:xfrm>
        </p:grpSpPr>
        <p:sp>
          <p:nvSpPr>
            <p:cNvPr id="8" name="Freeform 8">
              <a:extLst>
                <a:ext uri="{FF2B5EF4-FFF2-40B4-BE49-F238E27FC236}">
                  <a16:creationId xmlns:a16="http://schemas.microsoft.com/office/drawing/2014/main" id="{2AD5ABA5-50D9-8B01-8901-09300466F729}"/>
                </a:ext>
              </a:extLst>
            </p:cNvPr>
            <p:cNvSpPr/>
            <p:nvPr/>
          </p:nvSpPr>
          <p:spPr>
            <a:xfrm>
              <a:off x="0" y="0"/>
              <a:ext cx="1287251" cy="443101"/>
            </a:xfrm>
            <a:custGeom>
              <a:avLst/>
              <a:gdLst/>
              <a:ahLst/>
              <a:cxnLst/>
              <a:rect l="l" t="t" r="r" b="b"/>
              <a:pathLst>
                <a:path w="1287251" h="443101">
                  <a:moveTo>
                    <a:pt x="1287251" y="443101"/>
                  </a:moveTo>
                  <a:lnTo>
                    <a:pt x="0" y="443101"/>
                  </a:lnTo>
                  <a:lnTo>
                    <a:pt x="0" y="0"/>
                  </a:lnTo>
                  <a:lnTo>
                    <a:pt x="1287251" y="443101"/>
                  </a:lnTo>
                  <a:close/>
                </a:path>
              </a:pathLst>
            </a:custGeom>
            <a:solidFill>
              <a:srgbClr val="C0B084"/>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a:extLst>
                <a:ext uri="{FF2B5EF4-FFF2-40B4-BE49-F238E27FC236}">
                  <a16:creationId xmlns:a16="http://schemas.microsoft.com/office/drawing/2014/main" id="{8148BF74-60AB-43B2-D43D-A8C40B3FCE85}"/>
                </a:ext>
              </a:extLst>
            </p:cNvPr>
            <p:cNvSpPr txBox="1"/>
            <p:nvPr/>
          </p:nvSpPr>
          <p:spPr>
            <a:xfrm>
              <a:off x="0" y="212026"/>
              <a:ext cx="643626" cy="230133"/>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Freeform 10">
            <a:extLst>
              <a:ext uri="{FF2B5EF4-FFF2-40B4-BE49-F238E27FC236}">
                <a16:creationId xmlns:a16="http://schemas.microsoft.com/office/drawing/2014/main" id="{2673230E-1265-212D-3233-D285C08C472C}"/>
              </a:ext>
            </a:extLst>
          </p:cNvPr>
          <p:cNvSpPr/>
          <p:nvPr/>
        </p:nvSpPr>
        <p:spPr>
          <a:xfrm rot="3588379">
            <a:off x="2950153" y="3330016"/>
            <a:ext cx="3252132" cy="3103562"/>
          </a:xfrm>
          <a:custGeom>
            <a:avLst/>
            <a:gdLst/>
            <a:ahLst/>
            <a:cxnLst/>
            <a:rect l="l" t="t" r="r" b="b"/>
            <a:pathLst>
              <a:path w="3252132" h="3103562">
                <a:moveTo>
                  <a:pt x="0" y="0"/>
                </a:moveTo>
                <a:lnTo>
                  <a:pt x="3252132" y="0"/>
                </a:lnTo>
                <a:lnTo>
                  <a:pt x="3252132" y="3103563"/>
                </a:lnTo>
                <a:lnTo>
                  <a:pt x="0" y="310356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3">
            <a:extLst>
              <a:ext uri="{FF2B5EF4-FFF2-40B4-BE49-F238E27FC236}">
                <a16:creationId xmlns:a16="http://schemas.microsoft.com/office/drawing/2014/main" id="{D39EC9AD-DC1F-08FE-C395-1C15DE8A3311}"/>
              </a:ext>
            </a:extLst>
          </p:cNvPr>
          <p:cNvSpPr txBox="1"/>
          <p:nvPr/>
        </p:nvSpPr>
        <p:spPr>
          <a:xfrm>
            <a:off x="3212368" y="4512499"/>
            <a:ext cx="2727701" cy="801438"/>
          </a:xfrm>
          <a:prstGeom prst="rect">
            <a:avLst/>
          </a:prstGeom>
        </p:spPr>
        <p:txBody>
          <a:bodyPr lIns="0" tIns="0" rIns="0" bIns="0" rtlCol="0" anchor="t">
            <a:spAutoFit/>
          </a:bodyPr>
          <a:lstStyle/>
          <a:p>
            <a:pPr marL="0" marR="0" lvl="0" indent="0" algn="ctr" defTabSz="914400" rtl="0" eaLnBrk="1" fontAlgn="auto" latinLnBrk="0" hangingPunct="1">
              <a:lnSpc>
                <a:spcPts val="3189"/>
              </a:lnSpc>
              <a:spcBef>
                <a:spcPts val="0"/>
              </a:spcBef>
              <a:spcAft>
                <a:spcPts val="0"/>
              </a:spcAft>
              <a:buClrTx/>
              <a:buSzTx/>
              <a:buFontTx/>
              <a:buNone/>
              <a:tabLst/>
              <a:defRPr/>
            </a:pPr>
            <a:r>
              <a:rPr kumimoji="0" lang="en-US" sz="2614" b="1" i="0" u="none" strike="noStrike" kern="1200" cap="none" spc="0" normalizeH="0" baseline="0" noProof="0" dirty="0" err="1">
                <a:ln>
                  <a:noFill/>
                </a:ln>
                <a:solidFill>
                  <a:srgbClr val="203D4C"/>
                </a:solidFill>
                <a:effectLst/>
                <a:uLnTx/>
                <a:uFillTx/>
                <a:latin typeface="Work Sans Bold"/>
                <a:ea typeface="Work Sans Bold"/>
                <a:cs typeface="Work Sans Bold"/>
                <a:sym typeface="Work Sans Bold"/>
              </a:rPr>
              <a:t>Beroende</a:t>
            </a:r>
            <a:r>
              <a:rPr kumimoji="0" lang="en-US" sz="2614" b="1" i="0" u="none" strike="noStrike" kern="1200" cap="none" spc="0" normalizeH="0" baseline="0" noProof="0" dirty="0">
                <a:ln>
                  <a:noFill/>
                </a:ln>
                <a:solidFill>
                  <a:srgbClr val="203D4C"/>
                </a:solidFill>
                <a:effectLst/>
                <a:uLnTx/>
                <a:uFillTx/>
                <a:latin typeface="Work Sans Bold"/>
                <a:ea typeface="Work Sans Bold"/>
                <a:cs typeface="Work Sans Bold"/>
                <a:sym typeface="Work Sans Bold"/>
              </a:rPr>
              <a:t> av internet och el</a:t>
            </a:r>
          </a:p>
        </p:txBody>
      </p:sp>
      <p:sp>
        <p:nvSpPr>
          <p:cNvPr id="14" name="Freeform 14">
            <a:extLst>
              <a:ext uri="{FF2B5EF4-FFF2-40B4-BE49-F238E27FC236}">
                <a16:creationId xmlns:a16="http://schemas.microsoft.com/office/drawing/2014/main" id="{845479CD-5E07-EEAE-3465-35B67F99BF18}"/>
              </a:ext>
            </a:extLst>
          </p:cNvPr>
          <p:cNvSpPr/>
          <p:nvPr/>
        </p:nvSpPr>
        <p:spPr>
          <a:xfrm rot="-9293198">
            <a:off x="7514479" y="3330016"/>
            <a:ext cx="3252132" cy="3103562"/>
          </a:xfrm>
          <a:custGeom>
            <a:avLst/>
            <a:gdLst/>
            <a:ahLst/>
            <a:cxnLst/>
            <a:rect l="l" t="t" r="r" b="b"/>
            <a:pathLst>
              <a:path w="3252132" h="3103562">
                <a:moveTo>
                  <a:pt x="0" y="0"/>
                </a:moveTo>
                <a:lnTo>
                  <a:pt x="3252132" y="0"/>
                </a:lnTo>
                <a:lnTo>
                  <a:pt x="3252132" y="3103563"/>
                </a:lnTo>
                <a:lnTo>
                  <a:pt x="0" y="310356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a:extLst>
              <a:ext uri="{FF2B5EF4-FFF2-40B4-BE49-F238E27FC236}">
                <a16:creationId xmlns:a16="http://schemas.microsoft.com/office/drawing/2014/main" id="{7462030B-25F1-706C-A694-9710A8D337C9}"/>
              </a:ext>
            </a:extLst>
          </p:cNvPr>
          <p:cNvSpPr txBox="1"/>
          <p:nvPr/>
        </p:nvSpPr>
        <p:spPr>
          <a:xfrm>
            <a:off x="7807864" y="4412558"/>
            <a:ext cx="2727701" cy="801438"/>
          </a:xfrm>
          <a:prstGeom prst="rect">
            <a:avLst/>
          </a:prstGeom>
        </p:spPr>
        <p:txBody>
          <a:bodyPr lIns="0" tIns="0" rIns="0" bIns="0" rtlCol="0" anchor="t">
            <a:spAutoFit/>
          </a:bodyPr>
          <a:lstStyle/>
          <a:p>
            <a:pPr marL="0" marR="0" lvl="0" indent="0" algn="ctr" defTabSz="914400" rtl="0" eaLnBrk="1" fontAlgn="auto" latinLnBrk="0" hangingPunct="1">
              <a:lnSpc>
                <a:spcPts val="3189"/>
              </a:lnSpc>
              <a:spcBef>
                <a:spcPts val="0"/>
              </a:spcBef>
              <a:spcAft>
                <a:spcPts val="0"/>
              </a:spcAft>
              <a:buClrTx/>
              <a:buSzTx/>
              <a:buFontTx/>
              <a:buNone/>
              <a:tabLst/>
              <a:defRPr/>
            </a:pPr>
            <a:r>
              <a:rPr kumimoji="0" lang="en-US" sz="2614" b="1" i="0" u="none" strike="noStrike" kern="1200" cap="none" spc="0" normalizeH="0" baseline="0" noProof="0" dirty="0" err="1">
                <a:ln>
                  <a:noFill/>
                </a:ln>
                <a:solidFill>
                  <a:srgbClr val="203D4C"/>
                </a:solidFill>
                <a:effectLst/>
                <a:uLnTx/>
                <a:uFillTx/>
                <a:latin typeface="Work Sans Bold"/>
                <a:ea typeface="Work Sans Bold"/>
                <a:cs typeface="Work Sans Bold"/>
                <a:sym typeface="Work Sans Bold"/>
              </a:rPr>
              <a:t>Förberedelse</a:t>
            </a:r>
            <a:r>
              <a:rPr kumimoji="0" lang="en-US" sz="2614" b="1" i="0" u="none" strike="noStrike" kern="1200" cap="none" spc="0" normalizeH="0" baseline="0" noProof="0" dirty="0">
                <a:ln>
                  <a:noFill/>
                </a:ln>
                <a:solidFill>
                  <a:srgbClr val="203D4C"/>
                </a:solidFill>
                <a:effectLst/>
                <a:uLnTx/>
                <a:uFillTx/>
                <a:latin typeface="Work Sans Bold"/>
                <a:ea typeface="Work Sans Bold"/>
                <a:cs typeface="Work Sans Bold"/>
                <a:sym typeface="Work Sans Bold"/>
              </a:rPr>
              <a:t> </a:t>
            </a:r>
            <a:r>
              <a:rPr kumimoji="0" lang="en-US" sz="2614" b="1" i="0" u="none" strike="noStrike" kern="1200" cap="none" spc="0" normalizeH="0" baseline="0" noProof="0" dirty="0" err="1">
                <a:ln>
                  <a:noFill/>
                </a:ln>
                <a:solidFill>
                  <a:srgbClr val="203D4C"/>
                </a:solidFill>
                <a:effectLst/>
                <a:uLnTx/>
                <a:uFillTx/>
                <a:latin typeface="Work Sans Bold"/>
                <a:ea typeface="Work Sans Bold"/>
                <a:cs typeface="Work Sans Bold"/>
                <a:sym typeface="Work Sans Bold"/>
              </a:rPr>
              <a:t>innan</a:t>
            </a:r>
            <a:r>
              <a:rPr kumimoji="0" lang="en-US" sz="2614" b="1" i="0" u="none" strike="noStrike" kern="1200" cap="none" spc="0" normalizeH="0" baseline="0" noProof="0" dirty="0">
                <a:ln>
                  <a:noFill/>
                </a:ln>
                <a:solidFill>
                  <a:srgbClr val="203D4C"/>
                </a:solidFill>
                <a:effectLst/>
                <a:uLnTx/>
                <a:uFillTx/>
                <a:latin typeface="Work Sans Bold"/>
                <a:ea typeface="Work Sans Bold"/>
                <a:cs typeface="Work Sans Bold"/>
                <a:sym typeface="Work Sans Bold"/>
              </a:rPr>
              <a:t> </a:t>
            </a:r>
            <a:r>
              <a:rPr kumimoji="0" lang="en-US" sz="2614" b="1" i="0" u="none" strike="noStrike" kern="1200" cap="none" spc="0" normalizeH="0" baseline="0" noProof="0" dirty="0" err="1">
                <a:ln>
                  <a:noFill/>
                </a:ln>
                <a:solidFill>
                  <a:srgbClr val="203D4C"/>
                </a:solidFill>
                <a:effectLst/>
                <a:uLnTx/>
                <a:uFillTx/>
                <a:latin typeface="Work Sans Bold"/>
                <a:ea typeface="Work Sans Bold"/>
                <a:cs typeface="Work Sans Bold"/>
                <a:sym typeface="Work Sans Bold"/>
              </a:rPr>
              <a:t>krisen</a:t>
            </a:r>
            <a:endParaRPr kumimoji="0" lang="en-US" sz="2614" b="1" i="0" u="none" strike="noStrike" kern="1200" cap="none" spc="0" normalizeH="0" baseline="0" noProof="0" dirty="0">
              <a:ln>
                <a:noFill/>
              </a:ln>
              <a:solidFill>
                <a:srgbClr val="203D4C"/>
              </a:solidFill>
              <a:effectLst/>
              <a:uLnTx/>
              <a:uFillTx/>
              <a:latin typeface="Work Sans Bold"/>
              <a:ea typeface="Work Sans Bold"/>
              <a:cs typeface="Work Sans Bold"/>
              <a:sym typeface="Work Sans Bold"/>
            </a:endParaRPr>
          </a:p>
        </p:txBody>
      </p:sp>
      <p:sp>
        <p:nvSpPr>
          <p:cNvPr id="18" name="Freeform 18">
            <a:extLst>
              <a:ext uri="{FF2B5EF4-FFF2-40B4-BE49-F238E27FC236}">
                <a16:creationId xmlns:a16="http://schemas.microsoft.com/office/drawing/2014/main" id="{896A6B30-82CF-8D0F-FA31-5B61B4977985}"/>
              </a:ext>
            </a:extLst>
          </p:cNvPr>
          <p:cNvSpPr/>
          <p:nvPr/>
        </p:nvSpPr>
        <p:spPr>
          <a:xfrm rot="-7584890">
            <a:off x="12137767" y="3330016"/>
            <a:ext cx="3252132" cy="3103562"/>
          </a:xfrm>
          <a:custGeom>
            <a:avLst/>
            <a:gdLst/>
            <a:ahLst/>
            <a:cxnLst/>
            <a:rect l="l" t="t" r="r" b="b"/>
            <a:pathLst>
              <a:path w="3252132" h="3103562">
                <a:moveTo>
                  <a:pt x="0" y="0"/>
                </a:moveTo>
                <a:lnTo>
                  <a:pt x="3252132" y="0"/>
                </a:lnTo>
                <a:lnTo>
                  <a:pt x="3252132" y="3103563"/>
                </a:lnTo>
                <a:lnTo>
                  <a:pt x="0" y="310356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TextBox 20">
            <a:extLst>
              <a:ext uri="{FF2B5EF4-FFF2-40B4-BE49-F238E27FC236}">
                <a16:creationId xmlns:a16="http://schemas.microsoft.com/office/drawing/2014/main" id="{2F83054C-A8FB-8009-FD29-EE370003EA52}"/>
              </a:ext>
            </a:extLst>
          </p:cNvPr>
          <p:cNvSpPr txBox="1"/>
          <p:nvPr/>
        </p:nvSpPr>
        <p:spPr>
          <a:xfrm>
            <a:off x="12305233" y="4500142"/>
            <a:ext cx="2946412" cy="752898"/>
          </a:xfrm>
          <a:prstGeom prst="rect">
            <a:avLst/>
          </a:prstGeom>
        </p:spPr>
        <p:txBody>
          <a:bodyPr lIns="0" tIns="0" rIns="0" bIns="0" rtlCol="0" anchor="t">
            <a:spAutoFit/>
          </a:bodyPr>
          <a:lstStyle/>
          <a:p>
            <a:pPr marL="0" marR="0" lvl="0" indent="0" algn="ctr" defTabSz="914400" rtl="0" eaLnBrk="1" fontAlgn="auto" latinLnBrk="0" hangingPunct="1">
              <a:lnSpc>
                <a:spcPts val="3048"/>
              </a:lnSpc>
              <a:spcBef>
                <a:spcPts val="0"/>
              </a:spcBef>
              <a:spcAft>
                <a:spcPts val="0"/>
              </a:spcAft>
              <a:buClrTx/>
              <a:buSzTx/>
              <a:buFontTx/>
              <a:buNone/>
              <a:tabLst/>
              <a:defRPr/>
            </a:pPr>
            <a:r>
              <a:rPr kumimoji="0" lang="en-US" sz="2498" b="1" i="0" u="none" strike="noStrike" kern="1200" cap="none" spc="0" normalizeH="0" baseline="0" noProof="0" dirty="0" err="1">
                <a:ln>
                  <a:noFill/>
                </a:ln>
                <a:solidFill>
                  <a:srgbClr val="203D4C"/>
                </a:solidFill>
                <a:effectLst/>
                <a:uLnTx/>
                <a:uFillTx/>
                <a:latin typeface="Work Sans Bold"/>
                <a:ea typeface="Work Sans Bold"/>
                <a:cs typeface="Work Sans Bold"/>
                <a:sym typeface="Work Sans Bold"/>
              </a:rPr>
              <a:t>Desinformation</a:t>
            </a:r>
            <a:r>
              <a:rPr kumimoji="0" lang="en-US" sz="2498" b="1" i="0" u="none" strike="noStrike" kern="1200" cap="none" spc="0" normalizeH="0" baseline="0" noProof="0" dirty="0">
                <a:ln>
                  <a:noFill/>
                </a:ln>
                <a:solidFill>
                  <a:srgbClr val="203D4C"/>
                </a:solidFill>
                <a:effectLst/>
                <a:uLnTx/>
                <a:uFillTx/>
                <a:latin typeface="Work Sans Bold"/>
                <a:ea typeface="Work Sans Bold"/>
                <a:cs typeface="Work Sans Bold"/>
                <a:sym typeface="Work Sans Bold"/>
              </a:rPr>
              <a:t> under </a:t>
            </a:r>
            <a:r>
              <a:rPr kumimoji="0" lang="en-US" sz="2498" b="1" i="0" u="none" strike="noStrike" kern="1200" cap="none" spc="0" normalizeH="0" baseline="0" noProof="0" dirty="0" err="1">
                <a:ln>
                  <a:noFill/>
                </a:ln>
                <a:solidFill>
                  <a:srgbClr val="203D4C"/>
                </a:solidFill>
                <a:effectLst/>
                <a:uLnTx/>
                <a:uFillTx/>
                <a:latin typeface="Work Sans Bold"/>
                <a:ea typeface="Work Sans Bold"/>
                <a:cs typeface="Work Sans Bold"/>
                <a:sym typeface="Work Sans Bold"/>
              </a:rPr>
              <a:t>krisen</a:t>
            </a:r>
            <a:endParaRPr kumimoji="0" lang="en-US" sz="2498" b="1" i="0" u="none" strike="noStrike" kern="1200" cap="none" spc="0" normalizeH="0" baseline="0" noProof="0" dirty="0">
              <a:ln>
                <a:noFill/>
              </a:ln>
              <a:solidFill>
                <a:srgbClr val="203D4C"/>
              </a:solidFill>
              <a:effectLst/>
              <a:uLnTx/>
              <a:uFillTx/>
              <a:latin typeface="Work Sans Bold"/>
              <a:ea typeface="Work Sans Bold"/>
              <a:cs typeface="Work Sans Bold"/>
              <a:sym typeface="Work Sans Bold"/>
            </a:endParaRPr>
          </a:p>
        </p:txBody>
      </p:sp>
      <p:sp>
        <p:nvSpPr>
          <p:cNvPr id="22" name="Freeform 22">
            <a:extLst>
              <a:ext uri="{FF2B5EF4-FFF2-40B4-BE49-F238E27FC236}">
                <a16:creationId xmlns:a16="http://schemas.microsoft.com/office/drawing/2014/main" id="{D22DC2BC-21D6-5647-65AC-CF8C39535D14}"/>
              </a:ext>
            </a:extLst>
          </p:cNvPr>
          <p:cNvSpPr/>
          <p:nvPr/>
        </p:nvSpPr>
        <p:spPr>
          <a:xfrm rot="579359">
            <a:off x="17469131" y="6766172"/>
            <a:ext cx="485817" cy="690731"/>
          </a:xfrm>
          <a:custGeom>
            <a:avLst/>
            <a:gdLst/>
            <a:ahLst/>
            <a:cxnLst/>
            <a:rect l="l" t="t" r="r" b="b"/>
            <a:pathLst>
              <a:path w="485817" h="690731">
                <a:moveTo>
                  <a:pt x="0" y="0"/>
                </a:moveTo>
                <a:lnTo>
                  <a:pt x="485817" y="0"/>
                </a:lnTo>
                <a:lnTo>
                  <a:pt x="485817" y="690731"/>
                </a:lnTo>
                <a:lnTo>
                  <a:pt x="0" y="690731"/>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23">
            <a:extLst>
              <a:ext uri="{FF2B5EF4-FFF2-40B4-BE49-F238E27FC236}">
                <a16:creationId xmlns:a16="http://schemas.microsoft.com/office/drawing/2014/main" id="{0C5D82D8-BDB8-5D87-A39B-19FF71640DFC}"/>
              </a:ext>
            </a:extLst>
          </p:cNvPr>
          <p:cNvSpPr/>
          <p:nvPr/>
        </p:nvSpPr>
        <p:spPr>
          <a:xfrm rot="723205">
            <a:off x="2053528" y="1095318"/>
            <a:ext cx="698260" cy="570433"/>
          </a:xfrm>
          <a:custGeom>
            <a:avLst/>
            <a:gdLst/>
            <a:ahLst/>
            <a:cxnLst/>
            <a:rect l="l" t="t" r="r" b="b"/>
            <a:pathLst>
              <a:path w="698260" h="570433">
                <a:moveTo>
                  <a:pt x="0" y="0"/>
                </a:moveTo>
                <a:lnTo>
                  <a:pt x="698260" y="0"/>
                </a:lnTo>
                <a:lnTo>
                  <a:pt x="698260" y="570433"/>
                </a:lnTo>
                <a:lnTo>
                  <a:pt x="0" y="570433"/>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24">
            <a:extLst>
              <a:ext uri="{FF2B5EF4-FFF2-40B4-BE49-F238E27FC236}">
                <a16:creationId xmlns:a16="http://schemas.microsoft.com/office/drawing/2014/main" id="{6E6FC99D-15C7-E898-95B8-5572EF8C2A41}"/>
              </a:ext>
            </a:extLst>
          </p:cNvPr>
          <p:cNvSpPr/>
          <p:nvPr/>
        </p:nvSpPr>
        <p:spPr>
          <a:xfrm rot="350134">
            <a:off x="16788126" y="7204682"/>
            <a:ext cx="778741" cy="747160"/>
          </a:xfrm>
          <a:custGeom>
            <a:avLst/>
            <a:gdLst/>
            <a:ahLst/>
            <a:cxnLst/>
            <a:rect l="l" t="t" r="r" b="b"/>
            <a:pathLst>
              <a:path w="778741" h="747160">
                <a:moveTo>
                  <a:pt x="0" y="0"/>
                </a:moveTo>
                <a:lnTo>
                  <a:pt x="778741" y="0"/>
                </a:lnTo>
                <a:lnTo>
                  <a:pt x="778741" y="747161"/>
                </a:lnTo>
                <a:lnTo>
                  <a:pt x="0" y="747161"/>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Freeform 25">
            <a:extLst>
              <a:ext uri="{FF2B5EF4-FFF2-40B4-BE49-F238E27FC236}">
                <a16:creationId xmlns:a16="http://schemas.microsoft.com/office/drawing/2014/main" id="{71020218-ED54-9003-3D82-B69AF3F55786}"/>
              </a:ext>
            </a:extLst>
          </p:cNvPr>
          <p:cNvSpPr/>
          <p:nvPr/>
        </p:nvSpPr>
        <p:spPr>
          <a:xfrm rot="-360842">
            <a:off x="1619596" y="1775068"/>
            <a:ext cx="765697" cy="648886"/>
          </a:xfrm>
          <a:custGeom>
            <a:avLst/>
            <a:gdLst/>
            <a:ahLst/>
            <a:cxnLst/>
            <a:rect l="l" t="t" r="r" b="b"/>
            <a:pathLst>
              <a:path w="765697" h="648886">
                <a:moveTo>
                  <a:pt x="0" y="0"/>
                </a:moveTo>
                <a:lnTo>
                  <a:pt x="765698" y="0"/>
                </a:lnTo>
                <a:lnTo>
                  <a:pt x="765698" y="648886"/>
                </a:lnTo>
                <a:lnTo>
                  <a:pt x="0" y="648886"/>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TextBox 26">
            <a:extLst>
              <a:ext uri="{FF2B5EF4-FFF2-40B4-BE49-F238E27FC236}">
                <a16:creationId xmlns:a16="http://schemas.microsoft.com/office/drawing/2014/main" id="{A7EC9BB9-84F9-FE1A-2309-75EE7B55A8E0}"/>
              </a:ext>
            </a:extLst>
          </p:cNvPr>
          <p:cNvSpPr txBox="1"/>
          <p:nvPr/>
        </p:nvSpPr>
        <p:spPr>
          <a:xfrm>
            <a:off x="4866196" y="976119"/>
            <a:ext cx="8533835" cy="739754"/>
          </a:xfrm>
          <a:prstGeom prst="rect">
            <a:avLst/>
          </a:prstGeom>
        </p:spPr>
        <p:txBody>
          <a:bodyPr lIns="0" tIns="0" rIns="0" bIns="0" rtlCol="0" anchor="t">
            <a:spAutoFit/>
          </a:bodyPr>
          <a:lstStyle/>
          <a:p>
            <a:pPr marL="0" marR="0" lvl="0" indent="0" algn="ctr" defTabSz="914400" rtl="0" eaLnBrk="1" fontAlgn="auto" latinLnBrk="0" hangingPunct="1">
              <a:lnSpc>
                <a:spcPts val="6165"/>
              </a:lnSpc>
              <a:spcBef>
                <a:spcPts val="0"/>
              </a:spcBef>
              <a:spcAft>
                <a:spcPts val="0"/>
              </a:spcAft>
              <a:buClrTx/>
              <a:buSzTx/>
              <a:buFontTx/>
              <a:buNone/>
              <a:tabLst/>
              <a:defRPr/>
            </a:pPr>
            <a:r>
              <a:rPr kumimoji="0" lang="en-US" sz="4500" b="0" i="0" u="none" strike="noStrike" kern="1200" cap="none" spc="0" normalizeH="0" baseline="0" noProof="0" dirty="0">
                <a:ln>
                  <a:noFill/>
                </a:ln>
                <a:solidFill>
                  <a:srgbClr val="203D4C"/>
                </a:solidFill>
                <a:effectLst/>
                <a:uLnTx/>
                <a:uFillTx/>
                <a:latin typeface="Work Sans"/>
                <a:ea typeface="Work Sans"/>
                <a:cs typeface="Work Sans"/>
                <a:sym typeface="Work Sans"/>
              </a:rPr>
              <a:t>Hur </a:t>
            </a:r>
            <a:r>
              <a:rPr kumimoji="0" lang="en-US" sz="4500" b="0" i="0" u="none" strike="noStrike" kern="1200" cap="none" spc="0" normalizeH="0" baseline="0" noProof="0" dirty="0" err="1">
                <a:ln>
                  <a:noFill/>
                </a:ln>
                <a:solidFill>
                  <a:srgbClr val="203D4C"/>
                </a:solidFill>
                <a:effectLst/>
                <a:uLnTx/>
                <a:uFillTx/>
                <a:latin typeface="Work Sans"/>
                <a:ea typeface="Work Sans"/>
                <a:cs typeface="Work Sans"/>
                <a:sym typeface="Work Sans"/>
              </a:rPr>
              <a:t>agerar</a:t>
            </a:r>
            <a:r>
              <a:rPr kumimoji="0" lang="en-US" sz="4500" b="0" i="0" u="none" strike="noStrike" kern="1200" cap="none" spc="0" normalizeH="0" baseline="0" noProof="0" dirty="0">
                <a:ln>
                  <a:noFill/>
                </a:ln>
                <a:solidFill>
                  <a:srgbClr val="203D4C"/>
                </a:solidFill>
                <a:effectLst/>
                <a:uLnTx/>
                <a:uFillTx/>
                <a:latin typeface="Work Sans"/>
                <a:ea typeface="Work Sans"/>
                <a:cs typeface="Work Sans"/>
                <a:sym typeface="Work Sans"/>
              </a:rPr>
              <a:t> du vid </a:t>
            </a:r>
            <a:r>
              <a:rPr kumimoji="0" lang="en-US" sz="4500" b="0" i="0" u="none" strike="noStrike" kern="1200" cap="none" spc="0" normalizeH="0" baseline="0" noProof="0" dirty="0" err="1">
                <a:ln>
                  <a:noFill/>
                </a:ln>
                <a:solidFill>
                  <a:srgbClr val="203D4C"/>
                </a:solidFill>
                <a:effectLst/>
                <a:uLnTx/>
                <a:uFillTx/>
                <a:latin typeface="Work Sans"/>
                <a:ea typeface="Work Sans"/>
                <a:cs typeface="Work Sans"/>
                <a:sym typeface="Work Sans"/>
              </a:rPr>
              <a:t>en</a:t>
            </a:r>
            <a:r>
              <a:rPr kumimoji="0" lang="en-US" sz="4500" b="0" i="0" u="none" strike="noStrike" kern="1200" cap="none" spc="0" normalizeH="0" baseline="0" noProof="0" dirty="0">
                <a:ln>
                  <a:noFill/>
                </a:ln>
                <a:solidFill>
                  <a:srgbClr val="203D4C"/>
                </a:solidFill>
                <a:effectLst/>
                <a:uLnTx/>
                <a:uFillTx/>
                <a:latin typeface="Work Sans"/>
                <a:ea typeface="Work Sans"/>
                <a:cs typeface="Work Sans"/>
                <a:sym typeface="Work Sans"/>
              </a:rPr>
              <a:t> kris?</a:t>
            </a:r>
          </a:p>
        </p:txBody>
      </p:sp>
      <p:sp>
        <p:nvSpPr>
          <p:cNvPr id="27" name="Freeform 27">
            <a:extLst>
              <a:ext uri="{FF2B5EF4-FFF2-40B4-BE49-F238E27FC236}">
                <a16:creationId xmlns:a16="http://schemas.microsoft.com/office/drawing/2014/main" id="{A1F21BE4-5EF8-9B25-2B56-E04482EA5899}"/>
              </a:ext>
            </a:extLst>
          </p:cNvPr>
          <p:cNvSpPr/>
          <p:nvPr/>
        </p:nvSpPr>
        <p:spPr>
          <a:xfrm flipH="1">
            <a:off x="8636635" y="1675266"/>
            <a:ext cx="4078625" cy="291171"/>
          </a:xfrm>
          <a:custGeom>
            <a:avLst/>
            <a:gdLst/>
            <a:ahLst/>
            <a:cxnLst/>
            <a:rect l="l" t="t" r="r" b="b"/>
            <a:pathLst>
              <a:path w="4078625" h="291171">
                <a:moveTo>
                  <a:pt x="4078625" y="0"/>
                </a:moveTo>
                <a:lnTo>
                  <a:pt x="0" y="0"/>
                </a:lnTo>
                <a:lnTo>
                  <a:pt x="0" y="291171"/>
                </a:lnTo>
                <a:lnTo>
                  <a:pt x="4078625" y="291171"/>
                </a:lnTo>
                <a:lnTo>
                  <a:pt x="4078625"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Freeform 28">
            <a:extLst>
              <a:ext uri="{FF2B5EF4-FFF2-40B4-BE49-F238E27FC236}">
                <a16:creationId xmlns:a16="http://schemas.microsoft.com/office/drawing/2014/main" id="{BB7DC710-C3FA-CBE7-3C07-56779800A01C}"/>
              </a:ext>
            </a:extLst>
          </p:cNvPr>
          <p:cNvSpPr/>
          <p:nvPr/>
        </p:nvSpPr>
        <p:spPr>
          <a:xfrm rot="-159055" flipH="1">
            <a:off x="2808202" y="6887233"/>
            <a:ext cx="4078625" cy="291171"/>
          </a:xfrm>
          <a:custGeom>
            <a:avLst/>
            <a:gdLst/>
            <a:ahLst/>
            <a:cxnLst/>
            <a:rect l="l" t="t" r="r" b="b"/>
            <a:pathLst>
              <a:path w="4078625" h="291171">
                <a:moveTo>
                  <a:pt x="4078625" y="0"/>
                </a:moveTo>
                <a:lnTo>
                  <a:pt x="0" y="0"/>
                </a:lnTo>
                <a:lnTo>
                  <a:pt x="0" y="291171"/>
                </a:lnTo>
                <a:lnTo>
                  <a:pt x="4078625" y="291171"/>
                </a:lnTo>
                <a:lnTo>
                  <a:pt x="4078625"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Freeform 29">
            <a:extLst>
              <a:ext uri="{FF2B5EF4-FFF2-40B4-BE49-F238E27FC236}">
                <a16:creationId xmlns:a16="http://schemas.microsoft.com/office/drawing/2014/main" id="{1E2A15B4-45FF-4466-693C-DF4628143DA7}"/>
              </a:ext>
            </a:extLst>
          </p:cNvPr>
          <p:cNvSpPr/>
          <p:nvPr/>
        </p:nvSpPr>
        <p:spPr>
          <a:xfrm flipH="1">
            <a:off x="4741040" y="6917272"/>
            <a:ext cx="4078625" cy="291171"/>
          </a:xfrm>
          <a:custGeom>
            <a:avLst/>
            <a:gdLst/>
            <a:ahLst/>
            <a:cxnLst/>
            <a:rect l="l" t="t" r="r" b="b"/>
            <a:pathLst>
              <a:path w="4078625" h="291171">
                <a:moveTo>
                  <a:pt x="4078624" y="0"/>
                </a:moveTo>
                <a:lnTo>
                  <a:pt x="0" y="0"/>
                </a:lnTo>
                <a:lnTo>
                  <a:pt x="0" y="291171"/>
                </a:lnTo>
                <a:lnTo>
                  <a:pt x="4078624" y="291171"/>
                </a:lnTo>
                <a:lnTo>
                  <a:pt x="4078624"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Freeform 30">
            <a:extLst>
              <a:ext uri="{FF2B5EF4-FFF2-40B4-BE49-F238E27FC236}">
                <a16:creationId xmlns:a16="http://schemas.microsoft.com/office/drawing/2014/main" id="{EA762F7C-66D7-8171-1798-FC9119432E47}"/>
              </a:ext>
            </a:extLst>
          </p:cNvPr>
          <p:cNvSpPr/>
          <p:nvPr/>
        </p:nvSpPr>
        <p:spPr>
          <a:xfrm rot="10660838" flipH="1">
            <a:off x="7738225" y="6933447"/>
            <a:ext cx="4078625" cy="291171"/>
          </a:xfrm>
          <a:custGeom>
            <a:avLst/>
            <a:gdLst/>
            <a:ahLst/>
            <a:cxnLst/>
            <a:rect l="l" t="t" r="r" b="b"/>
            <a:pathLst>
              <a:path w="4078625" h="291171">
                <a:moveTo>
                  <a:pt x="4078625" y="0"/>
                </a:moveTo>
                <a:lnTo>
                  <a:pt x="0" y="0"/>
                </a:lnTo>
                <a:lnTo>
                  <a:pt x="0" y="291171"/>
                </a:lnTo>
                <a:lnTo>
                  <a:pt x="4078625" y="291171"/>
                </a:lnTo>
                <a:lnTo>
                  <a:pt x="4078625"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Freeform 31">
            <a:extLst>
              <a:ext uri="{FF2B5EF4-FFF2-40B4-BE49-F238E27FC236}">
                <a16:creationId xmlns:a16="http://schemas.microsoft.com/office/drawing/2014/main" id="{B9AE8EF4-1676-7402-B73A-C1D4D89E1C2E}"/>
              </a:ext>
            </a:extLst>
          </p:cNvPr>
          <p:cNvSpPr/>
          <p:nvPr/>
        </p:nvSpPr>
        <p:spPr>
          <a:xfrm rot="10730164" flipH="1" flipV="1">
            <a:off x="11004659" y="6834464"/>
            <a:ext cx="4078625" cy="291171"/>
          </a:xfrm>
          <a:custGeom>
            <a:avLst/>
            <a:gdLst/>
            <a:ahLst/>
            <a:cxnLst/>
            <a:rect l="l" t="t" r="r" b="b"/>
            <a:pathLst>
              <a:path w="4078625" h="291171">
                <a:moveTo>
                  <a:pt x="4078624" y="291171"/>
                </a:moveTo>
                <a:lnTo>
                  <a:pt x="0" y="291171"/>
                </a:lnTo>
                <a:lnTo>
                  <a:pt x="0" y="0"/>
                </a:lnTo>
                <a:lnTo>
                  <a:pt x="4078624" y="0"/>
                </a:lnTo>
                <a:lnTo>
                  <a:pt x="4078624" y="291171"/>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TextBox 32">
            <a:extLst>
              <a:ext uri="{FF2B5EF4-FFF2-40B4-BE49-F238E27FC236}">
                <a16:creationId xmlns:a16="http://schemas.microsoft.com/office/drawing/2014/main" id="{4D7A6F66-EDCF-BDBD-1E19-529C07BCBB19}"/>
              </a:ext>
            </a:extLst>
          </p:cNvPr>
          <p:cNvSpPr txBox="1"/>
          <p:nvPr/>
        </p:nvSpPr>
        <p:spPr>
          <a:xfrm>
            <a:off x="2680981" y="7554679"/>
            <a:ext cx="4587327" cy="1211807"/>
          </a:xfrm>
          <a:prstGeom prst="rect">
            <a:avLst/>
          </a:prstGeom>
        </p:spPr>
        <p:txBody>
          <a:bodyPr wrap="square" lIns="0" tIns="0" rIns="0" bIns="0" rtlCol="0" anchor="t">
            <a:spAutoFit/>
          </a:bodyPr>
          <a:lstStyle/>
          <a:p>
            <a:pPr marL="564519" marR="0" lvl="1" indent="-282260" algn="l" defTabSz="914400" rtl="0" eaLnBrk="1" fontAlgn="auto" latinLnBrk="0" hangingPunct="1">
              <a:lnSpc>
                <a:spcPts val="3189"/>
              </a:lnSpc>
              <a:spcBef>
                <a:spcPts val="0"/>
              </a:spcBef>
              <a:spcAft>
                <a:spcPts val="0"/>
              </a:spcAft>
              <a:buClrTx/>
              <a:buSzTx/>
              <a:buFont typeface="Arial"/>
              <a:buChar char="•"/>
              <a:tabLst/>
              <a:defRPr/>
            </a:pP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Hur </a:t>
            </a: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är</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 du </a:t>
            </a: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personligen</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2614" b="1" i="0" u="none" strike="noStrike" kern="1200" cap="none" spc="0" normalizeH="0" baseline="0" noProof="0" dirty="0" err="1">
                <a:ln>
                  <a:noFill/>
                </a:ln>
                <a:solidFill>
                  <a:srgbClr val="2B5113"/>
                </a:solidFill>
                <a:effectLst/>
                <a:uLnTx/>
                <a:uFillTx/>
                <a:latin typeface="Work Sans"/>
                <a:ea typeface="Work Sans"/>
                <a:cs typeface="Work Sans"/>
                <a:sym typeface="Work Sans"/>
              </a:rPr>
              <a:t>beroende</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 av internet </a:t>
            </a: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i</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vardagen</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a:t>
            </a:r>
          </a:p>
        </p:txBody>
      </p:sp>
      <p:sp>
        <p:nvSpPr>
          <p:cNvPr id="33" name="TextBox 33">
            <a:extLst>
              <a:ext uri="{FF2B5EF4-FFF2-40B4-BE49-F238E27FC236}">
                <a16:creationId xmlns:a16="http://schemas.microsoft.com/office/drawing/2014/main" id="{23E31DF1-4191-28C9-ACC2-E756CE0C65CF}"/>
              </a:ext>
            </a:extLst>
          </p:cNvPr>
          <p:cNvSpPr txBox="1"/>
          <p:nvPr/>
        </p:nvSpPr>
        <p:spPr>
          <a:xfrm>
            <a:off x="11784991" y="7554679"/>
            <a:ext cx="5423367" cy="1622175"/>
          </a:xfrm>
          <a:prstGeom prst="rect">
            <a:avLst/>
          </a:prstGeom>
        </p:spPr>
        <p:txBody>
          <a:bodyPr wrap="square" lIns="0" tIns="0" rIns="0" bIns="0" rtlCol="0" anchor="t">
            <a:spAutoFit/>
          </a:bodyPr>
          <a:lstStyle/>
          <a:p>
            <a:pPr marL="564519" marR="0" lvl="1" indent="-282260" algn="l" defTabSz="914400" rtl="0" eaLnBrk="1" fontAlgn="auto" latinLnBrk="0" hangingPunct="1">
              <a:lnSpc>
                <a:spcPts val="3189"/>
              </a:lnSpc>
              <a:spcBef>
                <a:spcPts val="0"/>
              </a:spcBef>
              <a:spcAft>
                <a:spcPts val="0"/>
              </a:spcAft>
              <a:buClrTx/>
              <a:buSzTx/>
              <a:buFont typeface="Arial"/>
              <a:buChar char="•"/>
              <a:tabLst/>
              <a:defRPr/>
            </a:pP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Vilka</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källor</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2614" b="1" i="0" u="none" strike="noStrike" kern="1200" cap="none" spc="0" normalizeH="0" baseline="0" noProof="0" dirty="0" err="1">
                <a:ln>
                  <a:noFill/>
                </a:ln>
                <a:solidFill>
                  <a:srgbClr val="2B5113"/>
                </a:solidFill>
                <a:effectLst/>
                <a:uLnTx/>
                <a:uFillTx/>
                <a:latin typeface="Work Sans"/>
                <a:ea typeface="Work Sans"/>
                <a:cs typeface="Work Sans"/>
                <a:sym typeface="Work Sans"/>
              </a:rPr>
              <a:t>kan</a:t>
            </a:r>
            <a:r>
              <a:rPr kumimoji="0" lang="en-US" sz="2614" b="1" i="0" u="none" strike="noStrike" kern="1200" cap="none" spc="0" normalizeH="0" baseline="0" noProof="0" dirty="0">
                <a:ln>
                  <a:noFill/>
                </a:ln>
                <a:solidFill>
                  <a:srgbClr val="2B5113"/>
                </a:solidFill>
                <a:effectLst/>
                <a:uLnTx/>
                <a:uFillTx/>
                <a:latin typeface="Work Sans"/>
                <a:ea typeface="Work Sans"/>
                <a:cs typeface="Work Sans"/>
                <a:sym typeface="Work Sans"/>
              </a:rPr>
              <a:t> man </a:t>
            </a:r>
            <a:r>
              <a:rPr kumimoji="0" lang="en-US" sz="2614" b="1" i="0" u="none" strike="noStrike" kern="1200" cap="none" spc="0" normalizeH="0" baseline="0" noProof="0" dirty="0" err="1">
                <a:ln>
                  <a:noFill/>
                </a:ln>
                <a:solidFill>
                  <a:srgbClr val="2B5113"/>
                </a:solidFill>
                <a:effectLst/>
                <a:uLnTx/>
                <a:uFillTx/>
                <a:latin typeface="Work Sans"/>
                <a:ea typeface="Work Sans"/>
                <a:cs typeface="Work Sans"/>
                <a:sym typeface="Work Sans"/>
              </a:rPr>
              <a:t>lita</a:t>
            </a:r>
            <a:r>
              <a:rPr kumimoji="0" lang="en-US" sz="2614" b="1"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2614" b="1" i="0" u="none" strike="noStrike" kern="1200" cap="none" spc="0" normalizeH="0" baseline="0" noProof="0" dirty="0" err="1">
                <a:ln>
                  <a:noFill/>
                </a:ln>
                <a:solidFill>
                  <a:srgbClr val="2B5113"/>
                </a:solidFill>
                <a:effectLst/>
                <a:uLnTx/>
                <a:uFillTx/>
                <a:latin typeface="Work Sans"/>
                <a:ea typeface="Work Sans"/>
                <a:cs typeface="Work Sans"/>
                <a:sym typeface="Work Sans"/>
              </a:rPr>
              <a:t>på</a:t>
            </a:r>
            <a:r>
              <a:rPr kumimoji="0" lang="en-US" sz="2614" b="1"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vid </a:t>
            </a: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en</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 kris? Och </a:t>
            </a: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hur</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avgör</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 man </a:t>
            </a: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vilka</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källor</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som</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är</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pålitliga</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a:t>
            </a:r>
            <a:endParaRPr kumimoji="0" lang="en-US" sz="2614" b="1" i="0" u="none" strike="noStrike" kern="1200" cap="none" spc="0" normalizeH="0" baseline="0" noProof="0" dirty="0">
              <a:ln>
                <a:noFill/>
              </a:ln>
              <a:solidFill>
                <a:srgbClr val="2B5113"/>
              </a:solidFill>
              <a:effectLst/>
              <a:uLnTx/>
              <a:uFillTx/>
              <a:latin typeface="Work Sans Bold"/>
              <a:ea typeface="Work Sans Bold"/>
              <a:cs typeface="Work Sans Bold"/>
              <a:sym typeface="Work Sans Bold"/>
            </a:endParaRPr>
          </a:p>
        </p:txBody>
      </p:sp>
      <p:sp>
        <p:nvSpPr>
          <p:cNvPr id="34" name="TextBox 34">
            <a:extLst>
              <a:ext uri="{FF2B5EF4-FFF2-40B4-BE49-F238E27FC236}">
                <a16:creationId xmlns:a16="http://schemas.microsoft.com/office/drawing/2014/main" id="{BC64FEE7-52E0-1B40-2E2E-32548EC0FF84}"/>
              </a:ext>
            </a:extLst>
          </p:cNvPr>
          <p:cNvSpPr txBox="1"/>
          <p:nvPr/>
        </p:nvSpPr>
        <p:spPr>
          <a:xfrm>
            <a:off x="7183660" y="7554679"/>
            <a:ext cx="4457355" cy="1211807"/>
          </a:xfrm>
          <a:prstGeom prst="rect">
            <a:avLst/>
          </a:prstGeom>
        </p:spPr>
        <p:txBody>
          <a:bodyPr wrap="square" lIns="0" tIns="0" rIns="0" bIns="0" rtlCol="0" anchor="t">
            <a:spAutoFit/>
          </a:bodyPr>
          <a:lstStyle/>
          <a:p>
            <a:pPr marL="564519" marR="0" lvl="1" indent="-282260" algn="l" defTabSz="914400" rtl="0" eaLnBrk="1" fontAlgn="auto" latinLnBrk="0" hangingPunct="1">
              <a:lnSpc>
                <a:spcPts val="3189"/>
              </a:lnSpc>
              <a:spcBef>
                <a:spcPts val="0"/>
              </a:spcBef>
              <a:spcAft>
                <a:spcPts val="0"/>
              </a:spcAft>
              <a:buClrTx/>
              <a:buSzTx/>
              <a:buFont typeface="Arial"/>
              <a:buChar char="•"/>
              <a:tabLst/>
              <a:defRPr/>
            </a:pP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Hur </a:t>
            </a: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kan</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 du </a:t>
            </a:r>
            <a:r>
              <a:rPr kumimoji="0" lang="en-US" sz="2614" b="1" i="0" u="none" strike="noStrike" kern="1200" cap="none" spc="0" normalizeH="0" baseline="0" noProof="0" dirty="0" err="1">
                <a:ln>
                  <a:noFill/>
                </a:ln>
                <a:solidFill>
                  <a:srgbClr val="2B5113"/>
                </a:solidFill>
                <a:effectLst/>
                <a:uLnTx/>
                <a:uFillTx/>
                <a:latin typeface="Work Sans"/>
                <a:ea typeface="Work Sans"/>
                <a:cs typeface="Work Sans"/>
                <a:sym typeface="Work Sans"/>
              </a:rPr>
              <a:t>minska</a:t>
            </a:r>
            <a:r>
              <a:rPr kumimoji="0" lang="en-US" sz="2614" b="1"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2614" b="1" i="0" u="none" strike="noStrike" kern="1200" cap="none" spc="0" normalizeH="0" baseline="0" noProof="0" dirty="0" err="1">
                <a:ln>
                  <a:noFill/>
                </a:ln>
                <a:solidFill>
                  <a:srgbClr val="2B5113"/>
                </a:solidFill>
                <a:effectLst/>
                <a:uLnTx/>
                <a:uFillTx/>
                <a:latin typeface="Work Sans"/>
                <a:ea typeface="Work Sans"/>
                <a:cs typeface="Work Sans"/>
                <a:sym typeface="Work Sans"/>
              </a:rPr>
              <a:t>beroendet</a:t>
            </a:r>
            <a:r>
              <a:rPr kumimoji="0" lang="en-US" sz="2614" b="1"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om internet </a:t>
            </a: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eller</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ström</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försvinner</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a:t>
            </a:r>
          </a:p>
        </p:txBody>
      </p:sp>
      <p:sp>
        <p:nvSpPr>
          <p:cNvPr id="35" name="Freeform 35">
            <a:extLst>
              <a:ext uri="{FF2B5EF4-FFF2-40B4-BE49-F238E27FC236}">
                <a16:creationId xmlns:a16="http://schemas.microsoft.com/office/drawing/2014/main" id="{7AC0979A-621F-7179-0FF7-E79AA30E96C3}"/>
              </a:ext>
            </a:extLst>
          </p:cNvPr>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36">
            <a:extLst>
              <a:ext uri="{FF2B5EF4-FFF2-40B4-BE49-F238E27FC236}">
                <a16:creationId xmlns:a16="http://schemas.microsoft.com/office/drawing/2014/main" id="{548DE479-B3D2-3F1E-3DA3-068C4DB41B2C}"/>
              </a:ext>
            </a:extLst>
          </p:cNvPr>
          <p:cNvSpPr txBox="1"/>
          <p:nvPr/>
        </p:nvSpPr>
        <p:spPr>
          <a:xfrm>
            <a:off x="14140182" y="9240514"/>
            <a:ext cx="3119118" cy="355418"/>
          </a:xfrm>
          <a:prstGeom prst="rect">
            <a:avLst/>
          </a:prstGeom>
        </p:spPr>
        <p:txBody>
          <a:bodyPr lIns="0" tIns="0" rIns="0" bIns="0" rtlCol="0" anchor="t">
            <a:spAutoFit/>
          </a:bodyPr>
          <a:lstStyle/>
          <a:p>
            <a:pPr marL="0" marR="0" lvl="0" indent="0" algn="ctr" defTabSz="914400" rtl="0" eaLnBrk="1" fontAlgn="auto" latinLnBrk="0" hangingPunct="1">
              <a:lnSpc>
                <a:spcPts val="2879"/>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EA528E"/>
                </a:solidFill>
                <a:effectLst/>
                <a:uLnTx/>
                <a:uFillTx/>
                <a:latin typeface="Work Sans"/>
                <a:ea typeface="Work Sans"/>
                <a:cs typeface="Work Sans"/>
                <a:sym typeface="Work Sans"/>
              </a:rPr>
              <a:t>Krisberedskap</a:t>
            </a:r>
            <a:endParaRPr kumimoji="0" lang="en-US" sz="2400" b="0" i="0" u="none" strike="noStrike" kern="1200" cap="none" spc="0" normalizeH="0" baseline="0" noProof="0" dirty="0">
              <a:ln>
                <a:noFill/>
              </a:ln>
              <a:solidFill>
                <a:srgbClr val="EA528E"/>
              </a:solidFill>
              <a:effectLst/>
              <a:uLnTx/>
              <a:uFillTx/>
              <a:latin typeface="Work Sans"/>
              <a:ea typeface="Work Sans"/>
              <a:cs typeface="Work Sans"/>
              <a:sym typeface="Work Sans"/>
            </a:endParaRPr>
          </a:p>
        </p:txBody>
      </p:sp>
    </p:spTree>
    <p:extLst>
      <p:ext uri="{BB962C8B-B14F-4D97-AF65-F5344CB8AC3E}">
        <p14:creationId xmlns:p14="http://schemas.microsoft.com/office/powerpoint/2010/main" val="39223608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D4C394"/>
        </a:solidFill>
        <a:effectLst/>
      </p:bgPr>
    </p:bg>
    <p:spTree>
      <p:nvGrpSpPr>
        <p:cNvPr id="1" name="">
          <a:extLst>
            <a:ext uri="{FF2B5EF4-FFF2-40B4-BE49-F238E27FC236}">
              <a16:creationId xmlns:a16="http://schemas.microsoft.com/office/drawing/2014/main" id="{180674E9-A997-48E1-5C8F-D2DD42B46F0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458BD14-7FE0-146E-A881-35D318F6B2A3}"/>
              </a:ext>
            </a:extLst>
          </p:cNvPr>
          <p:cNvGrpSpPr/>
          <p:nvPr/>
        </p:nvGrpSpPr>
        <p:grpSpPr>
          <a:xfrm rot="-5400000">
            <a:off x="13837011" y="5836011"/>
            <a:ext cx="3449630" cy="5452349"/>
            <a:chOff x="0" y="0"/>
            <a:chExt cx="1287251" cy="2034579"/>
          </a:xfrm>
        </p:grpSpPr>
        <p:sp>
          <p:nvSpPr>
            <p:cNvPr id="3" name="Freeform 3">
              <a:extLst>
                <a:ext uri="{FF2B5EF4-FFF2-40B4-BE49-F238E27FC236}">
                  <a16:creationId xmlns:a16="http://schemas.microsoft.com/office/drawing/2014/main" id="{8B32C3E9-5F00-D865-F3A8-FC4669F51964}"/>
                </a:ext>
              </a:extLst>
            </p:cNvPr>
            <p:cNvSpPr/>
            <p:nvPr/>
          </p:nvSpPr>
          <p:spPr>
            <a:xfrm>
              <a:off x="0" y="0"/>
              <a:ext cx="1287251" cy="2034579"/>
            </a:xfrm>
            <a:custGeom>
              <a:avLst/>
              <a:gdLst/>
              <a:ahLst/>
              <a:cxnLst/>
              <a:rect l="l" t="t" r="r" b="b"/>
              <a:pathLst>
                <a:path w="1287251" h="2034579">
                  <a:moveTo>
                    <a:pt x="1287251" y="2034579"/>
                  </a:moveTo>
                  <a:lnTo>
                    <a:pt x="0" y="2034579"/>
                  </a:lnTo>
                  <a:lnTo>
                    <a:pt x="0" y="0"/>
                  </a:lnTo>
                  <a:lnTo>
                    <a:pt x="1287251" y="2034579"/>
                  </a:lnTo>
                  <a:close/>
                </a:path>
              </a:pathLst>
            </a:custGeom>
            <a:solidFill>
              <a:srgbClr val="C0B084"/>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4D4D92EF-D821-DCA8-CD42-CF0E437DCC60}"/>
                </a:ext>
              </a:extLst>
            </p:cNvPr>
            <p:cNvSpPr txBox="1"/>
            <p:nvPr/>
          </p:nvSpPr>
          <p:spPr>
            <a:xfrm>
              <a:off x="0" y="1007764"/>
              <a:ext cx="643626" cy="1022486"/>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231A2D02-9718-A259-F030-D0FBCC71C0C2}"/>
              </a:ext>
            </a:extLst>
          </p:cNvPr>
          <p:cNvGrpSpPr>
            <a:grpSpLocks noChangeAspect="1"/>
          </p:cNvGrpSpPr>
          <p:nvPr/>
        </p:nvGrpSpPr>
        <p:grpSpPr>
          <a:xfrm>
            <a:off x="13508182" y="267710"/>
            <a:ext cx="4309794" cy="535812"/>
            <a:chOff x="0" y="0"/>
            <a:chExt cx="5746392" cy="714416"/>
          </a:xfrm>
        </p:grpSpPr>
        <p:sp>
          <p:nvSpPr>
            <p:cNvPr id="6" name="Freeform 6">
              <a:extLst>
                <a:ext uri="{FF2B5EF4-FFF2-40B4-BE49-F238E27FC236}">
                  <a16:creationId xmlns:a16="http://schemas.microsoft.com/office/drawing/2014/main" id="{BC107F29-73A2-9DA0-76E7-D220EE8FFFF8}"/>
                </a:ext>
              </a:extLst>
            </p:cNvPr>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3" cstate="screen">
                <a:extLst>
                  <a:ext uri="{28A0092B-C50C-407E-A947-70E740481C1C}">
                    <a14:useLocalDpi xmlns:a14="http://schemas.microsoft.com/office/drawing/2010/main"/>
                  </a:ext>
                </a:extLst>
              </a:blip>
              <a:stretch>
                <a:fillRect b="-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a:extLst>
              <a:ext uri="{FF2B5EF4-FFF2-40B4-BE49-F238E27FC236}">
                <a16:creationId xmlns:a16="http://schemas.microsoft.com/office/drawing/2014/main" id="{71B99CDD-6CA6-7177-9358-CEE451DC3ADC}"/>
              </a:ext>
            </a:extLst>
          </p:cNvPr>
          <p:cNvGrpSpPr/>
          <p:nvPr/>
        </p:nvGrpSpPr>
        <p:grpSpPr>
          <a:xfrm rot="5400000">
            <a:off x="-2670610" y="2670610"/>
            <a:ext cx="8144870" cy="2803651"/>
            <a:chOff x="0" y="0"/>
            <a:chExt cx="1287251" cy="443101"/>
          </a:xfrm>
        </p:grpSpPr>
        <p:sp>
          <p:nvSpPr>
            <p:cNvPr id="8" name="Freeform 8">
              <a:extLst>
                <a:ext uri="{FF2B5EF4-FFF2-40B4-BE49-F238E27FC236}">
                  <a16:creationId xmlns:a16="http://schemas.microsoft.com/office/drawing/2014/main" id="{8C7671E6-87CB-3003-31E6-30D515DCB838}"/>
                </a:ext>
              </a:extLst>
            </p:cNvPr>
            <p:cNvSpPr/>
            <p:nvPr/>
          </p:nvSpPr>
          <p:spPr>
            <a:xfrm>
              <a:off x="0" y="0"/>
              <a:ext cx="1287251" cy="443101"/>
            </a:xfrm>
            <a:custGeom>
              <a:avLst/>
              <a:gdLst/>
              <a:ahLst/>
              <a:cxnLst/>
              <a:rect l="l" t="t" r="r" b="b"/>
              <a:pathLst>
                <a:path w="1287251" h="443101">
                  <a:moveTo>
                    <a:pt x="1287251" y="443101"/>
                  </a:moveTo>
                  <a:lnTo>
                    <a:pt x="0" y="443101"/>
                  </a:lnTo>
                  <a:lnTo>
                    <a:pt x="0" y="0"/>
                  </a:lnTo>
                  <a:lnTo>
                    <a:pt x="1287251" y="443101"/>
                  </a:lnTo>
                  <a:close/>
                </a:path>
              </a:pathLst>
            </a:custGeom>
            <a:solidFill>
              <a:srgbClr val="C0B084"/>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a:extLst>
                <a:ext uri="{FF2B5EF4-FFF2-40B4-BE49-F238E27FC236}">
                  <a16:creationId xmlns:a16="http://schemas.microsoft.com/office/drawing/2014/main" id="{1D8DEFF1-E66A-AEAC-DE94-0EFA04062E12}"/>
                </a:ext>
              </a:extLst>
            </p:cNvPr>
            <p:cNvSpPr txBox="1"/>
            <p:nvPr/>
          </p:nvSpPr>
          <p:spPr>
            <a:xfrm>
              <a:off x="0" y="212026"/>
              <a:ext cx="643626" cy="230133"/>
            </a:xfrm>
            <a:prstGeom prst="rect">
              <a:avLst/>
            </a:prstGeom>
          </p:spPr>
          <p:txBody>
            <a:bodyPr lIns="48801" tIns="48801" rIns="48801" bIns="48801" rtlCol="0" anchor="ctr"/>
            <a:lstStyle/>
            <a:p>
              <a:pPr marL="0" marR="0" lvl="0" indent="0" algn="ctr" defTabSz="914400" rtl="0" eaLnBrk="1" fontAlgn="auto" latinLnBrk="0" hangingPunct="1">
                <a:lnSpc>
                  <a:spcPts val="227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3" name="TextBox 13">
            <a:extLst>
              <a:ext uri="{FF2B5EF4-FFF2-40B4-BE49-F238E27FC236}">
                <a16:creationId xmlns:a16="http://schemas.microsoft.com/office/drawing/2014/main" id="{F6DD1AEE-E121-299F-DE5C-E1FB700D744F}"/>
              </a:ext>
            </a:extLst>
          </p:cNvPr>
          <p:cNvSpPr txBox="1"/>
          <p:nvPr/>
        </p:nvSpPr>
        <p:spPr>
          <a:xfrm>
            <a:off x="9321883" y="4274295"/>
            <a:ext cx="3493232" cy="391069"/>
          </a:xfrm>
          <a:prstGeom prst="rect">
            <a:avLst/>
          </a:prstGeom>
        </p:spPr>
        <p:txBody>
          <a:bodyPr wrap="square" lIns="0" tIns="0" rIns="0" bIns="0" rtlCol="0" anchor="t">
            <a:spAutoFit/>
          </a:bodyPr>
          <a:lstStyle/>
          <a:p>
            <a:pPr marL="0" marR="0" lvl="0" indent="0" defTabSz="914400" rtl="0" eaLnBrk="1" fontAlgn="auto" latinLnBrk="0" hangingPunct="1">
              <a:lnSpc>
                <a:spcPts val="3189"/>
              </a:lnSpc>
              <a:spcBef>
                <a:spcPts val="0"/>
              </a:spcBef>
              <a:spcAft>
                <a:spcPts val="0"/>
              </a:spcAft>
              <a:buClrTx/>
              <a:buSzTx/>
              <a:buFontTx/>
              <a:buNone/>
              <a:tabLst/>
              <a:defRPr/>
            </a:pPr>
            <a:r>
              <a:rPr kumimoji="0" lang="en-US" sz="2614" b="1" i="0" u="none" strike="noStrike" kern="1200" cap="none" spc="0" normalizeH="0" baseline="0" noProof="0" dirty="0">
                <a:ln>
                  <a:noFill/>
                </a:ln>
                <a:solidFill>
                  <a:srgbClr val="203D4C"/>
                </a:solidFill>
                <a:effectLst/>
                <a:uLnTx/>
                <a:uFillTx/>
                <a:latin typeface="Work Sans Bold"/>
                <a:ea typeface="Work Sans Bold"/>
                <a:cs typeface="Work Sans Bold"/>
                <a:sym typeface="Work Sans Bold"/>
              </a:rPr>
              <a:t>Krisinformation.se</a:t>
            </a:r>
          </a:p>
        </p:txBody>
      </p:sp>
      <p:sp>
        <p:nvSpPr>
          <p:cNvPr id="15" name="TextBox 15">
            <a:extLst>
              <a:ext uri="{FF2B5EF4-FFF2-40B4-BE49-F238E27FC236}">
                <a16:creationId xmlns:a16="http://schemas.microsoft.com/office/drawing/2014/main" id="{D6A61AEB-C1E2-FA22-1989-877E93325EF1}"/>
              </a:ext>
            </a:extLst>
          </p:cNvPr>
          <p:cNvSpPr txBox="1"/>
          <p:nvPr/>
        </p:nvSpPr>
        <p:spPr>
          <a:xfrm>
            <a:off x="9321883" y="5014356"/>
            <a:ext cx="7803097" cy="1211807"/>
          </a:xfrm>
          <a:prstGeom prst="rect">
            <a:avLst/>
          </a:prstGeom>
        </p:spPr>
        <p:txBody>
          <a:bodyPr wrap="square" lIns="0" tIns="0" rIns="0" bIns="0" rtlCol="0" anchor="t">
            <a:spAutoFit/>
          </a:bodyPr>
          <a:lstStyle/>
          <a:p>
            <a:pPr marL="0" marR="0" lvl="0" indent="0" defTabSz="914400" rtl="0" eaLnBrk="1" fontAlgn="auto" latinLnBrk="0" hangingPunct="1">
              <a:lnSpc>
                <a:spcPts val="3189"/>
              </a:lnSpc>
              <a:spcBef>
                <a:spcPts val="0"/>
              </a:spcBef>
              <a:spcAft>
                <a:spcPts val="0"/>
              </a:spcAft>
              <a:buClrTx/>
              <a:buSzTx/>
              <a:buFontTx/>
              <a:buNone/>
              <a:tabLst/>
              <a:defRPr/>
            </a:pPr>
            <a:r>
              <a:rPr kumimoji="0" lang="en-US" sz="2614" b="1" i="0" u="none" strike="noStrike" kern="1200" cap="none" spc="0" normalizeH="0" baseline="0" noProof="0" dirty="0" err="1">
                <a:ln>
                  <a:noFill/>
                </a:ln>
                <a:solidFill>
                  <a:srgbClr val="203D4C"/>
                </a:solidFill>
                <a:effectLst/>
                <a:uLnTx/>
                <a:uFillTx/>
                <a:latin typeface="Work Sans Bold"/>
                <a:ea typeface="Work Sans Bold"/>
                <a:cs typeface="Work Sans Bold"/>
                <a:sym typeface="Work Sans Bold"/>
              </a:rPr>
              <a:t>Sveriges</a:t>
            </a:r>
            <a:r>
              <a:rPr kumimoji="0" lang="en-US" sz="2614" b="1" i="0" u="none" strike="noStrike" kern="1200" cap="none" spc="0" normalizeH="0" baseline="0" noProof="0" dirty="0">
                <a:ln>
                  <a:noFill/>
                </a:ln>
                <a:solidFill>
                  <a:srgbClr val="203D4C"/>
                </a:solidFill>
                <a:effectLst/>
                <a:uLnTx/>
                <a:uFillTx/>
                <a:latin typeface="Work Sans Bold"/>
                <a:ea typeface="Work Sans Bold"/>
                <a:cs typeface="Work Sans Bold"/>
                <a:sym typeface="Work Sans Bold"/>
              </a:rPr>
              <a:t> radio P4 </a:t>
            </a:r>
          </a:p>
          <a:p>
            <a:pPr marL="0" marR="0" lvl="0" indent="0" defTabSz="914400" rtl="0" eaLnBrk="1" fontAlgn="auto" latinLnBrk="0" hangingPunct="1">
              <a:lnSpc>
                <a:spcPts val="3189"/>
              </a:lnSpc>
              <a:spcBef>
                <a:spcPts val="0"/>
              </a:spcBef>
              <a:spcAft>
                <a:spcPts val="0"/>
              </a:spcAft>
              <a:buClrTx/>
              <a:buSzTx/>
              <a:buFontTx/>
              <a:buNone/>
              <a:tabLst/>
              <a:defRPr/>
            </a:pPr>
            <a:r>
              <a:rPr kumimoji="0" lang="en-US" sz="2614" i="0" u="none" strike="noStrike" kern="1200" cap="none" spc="0" normalizeH="0" baseline="0" noProof="0" dirty="0">
                <a:ln>
                  <a:noFill/>
                </a:ln>
                <a:solidFill>
                  <a:srgbClr val="203D4C"/>
                </a:solidFill>
                <a:effectLst/>
                <a:uLnTx/>
                <a:uFillTx/>
                <a:latin typeface="Work Sans" pitchFamily="2" charset="0"/>
                <a:ea typeface="Work Sans Bold"/>
                <a:cs typeface="Work Sans Bold"/>
                <a:sym typeface="Work Sans Bold"/>
              </a:rPr>
              <a:t>(</a:t>
            </a:r>
            <a:r>
              <a:rPr kumimoji="0" lang="en-US" sz="2614" i="0" u="none" strike="noStrike" kern="1200" cap="none" spc="0" normalizeH="0" baseline="0" noProof="0" dirty="0" err="1">
                <a:ln>
                  <a:noFill/>
                </a:ln>
                <a:solidFill>
                  <a:srgbClr val="203D4C"/>
                </a:solidFill>
                <a:effectLst/>
                <a:uLnTx/>
                <a:uFillTx/>
                <a:latin typeface="Work Sans" pitchFamily="2" charset="0"/>
                <a:ea typeface="Work Sans Bold"/>
                <a:cs typeface="Work Sans Bold"/>
                <a:sym typeface="Work Sans Bold"/>
              </a:rPr>
              <a:t>beredskapskanal</a:t>
            </a:r>
            <a:r>
              <a:rPr kumimoji="0" lang="en-US" sz="2614" i="0" u="none" strike="noStrike" kern="1200" cap="none" spc="0" normalizeH="0" baseline="0" noProof="0" dirty="0">
                <a:ln>
                  <a:noFill/>
                </a:ln>
                <a:solidFill>
                  <a:srgbClr val="203D4C"/>
                </a:solidFill>
                <a:effectLst/>
                <a:uLnTx/>
                <a:uFillTx/>
                <a:latin typeface="Work Sans" pitchFamily="2" charset="0"/>
                <a:ea typeface="Work Sans Bold"/>
                <a:cs typeface="Work Sans Bold"/>
                <a:sym typeface="Work Sans Bold"/>
              </a:rPr>
              <a:t>, </a:t>
            </a:r>
            <a:r>
              <a:rPr kumimoji="0" lang="en-US" sz="2614" i="0" u="none" strike="noStrike" kern="1200" cap="none" spc="0" normalizeH="0" baseline="0" noProof="0" dirty="0" err="1">
                <a:ln>
                  <a:noFill/>
                </a:ln>
                <a:solidFill>
                  <a:srgbClr val="203D4C"/>
                </a:solidFill>
                <a:effectLst/>
                <a:uLnTx/>
                <a:uFillTx/>
                <a:latin typeface="Work Sans" pitchFamily="2" charset="0"/>
                <a:ea typeface="Work Sans Bold"/>
                <a:cs typeface="Work Sans Bold"/>
                <a:sym typeface="Work Sans Bold"/>
              </a:rPr>
              <a:t>fungerar</a:t>
            </a:r>
            <a:r>
              <a:rPr kumimoji="0" lang="en-US" sz="2614" i="0" u="none" strike="noStrike" kern="1200" cap="none" spc="0" normalizeH="0" baseline="0" noProof="0" dirty="0">
                <a:ln>
                  <a:noFill/>
                </a:ln>
                <a:solidFill>
                  <a:srgbClr val="203D4C"/>
                </a:solidFill>
                <a:effectLst/>
                <a:uLnTx/>
                <a:uFillTx/>
                <a:latin typeface="Work Sans" pitchFamily="2" charset="0"/>
                <a:ea typeface="Work Sans Bold"/>
                <a:cs typeface="Work Sans Bold"/>
                <a:sym typeface="Work Sans Bold"/>
              </a:rPr>
              <a:t> </a:t>
            </a:r>
            <a:r>
              <a:rPr kumimoji="0" lang="en-US" sz="2614" i="0" u="none" strike="noStrike" kern="1200" cap="none" spc="0" normalizeH="0" baseline="0" noProof="0" dirty="0" err="1">
                <a:ln>
                  <a:noFill/>
                </a:ln>
                <a:solidFill>
                  <a:srgbClr val="203D4C"/>
                </a:solidFill>
                <a:effectLst/>
                <a:uLnTx/>
                <a:uFillTx/>
                <a:latin typeface="Work Sans" pitchFamily="2" charset="0"/>
                <a:ea typeface="Work Sans Bold"/>
                <a:cs typeface="Work Sans Bold"/>
                <a:sym typeface="Work Sans Bold"/>
              </a:rPr>
              <a:t>även</a:t>
            </a:r>
            <a:r>
              <a:rPr kumimoji="0" lang="en-US" sz="2614" i="0" u="none" strike="noStrike" kern="1200" cap="none" spc="0" normalizeH="0" baseline="0" noProof="0" dirty="0">
                <a:ln>
                  <a:noFill/>
                </a:ln>
                <a:solidFill>
                  <a:srgbClr val="203D4C"/>
                </a:solidFill>
                <a:effectLst/>
                <a:uLnTx/>
                <a:uFillTx/>
                <a:latin typeface="Work Sans" pitchFamily="2" charset="0"/>
                <a:ea typeface="Work Sans Bold"/>
                <a:cs typeface="Work Sans Bold"/>
                <a:sym typeface="Work Sans Bold"/>
              </a:rPr>
              <a:t> </a:t>
            </a:r>
            <a:r>
              <a:rPr kumimoji="0" lang="en-US" sz="2614" i="0" u="none" strike="noStrike" kern="1200" cap="none" spc="0" normalizeH="0" baseline="0" noProof="0" dirty="0" err="1">
                <a:ln>
                  <a:noFill/>
                </a:ln>
                <a:solidFill>
                  <a:srgbClr val="203D4C"/>
                </a:solidFill>
                <a:effectLst/>
                <a:uLnTx/>
                <a:uFillTx/>
                <a:latin typeface="Work Sans" pitchFamily="2" charset="0"/>
                <a:ea typeface="Work Sans Bold"/>
                <a:cs typeface="Work Sans Bold"/>
                <a:sym typeface="Work Sans Bold"/>
              </a:rPr>
              <a:t>som</a:t>
            </a:r>
            <a:r>
              <a:rPr kumimoji="0" lang="en-US" sz="2614" i="0" u="none" strike="noStrike" kern="1200" cap="none" spc="0" normalizeH="0" baseline="0" noProof="0" dirty="0">
                <a:ln>
                  <a:noFill/>
                </a:ln>
                <a:solidFill>
                  <a:srgbClr val="203D4C"/>
                </a:solidFill>
                <a:effectLst/>
                <a:uLnTx/>
                <a:uFillTx/>
                <a:latin typeface="Work Sans" pitchFamily="2" charset="0"/>
                <a:ea typeface="Work Sans Bold"/>
                <a:cs typeface="Work Sans Bold"/>
                <a:sym typeface="Work Sans Bold"/>
              </a:rPr>
              <a:t> FM radio </a:t>
            </a:r>
            <a:r>
              <a:rPr kumimoji="0" lang="en-US" sz="2614" i="0" u="none" strike="noStrike" kern="1200" cap="none" spc="0" normalizeH="0" baseline="0" noProof="0" dirty="0" err="1">
                <a:ln>
                  <a:noFill/>
                </a:ln>
                <a:solidFill>
                  <a:srgbClr val="203D4C"/>
                </a:solidFill>
                <a:effectLst/>
                <a:uLnTx/>
                <a:uFillTx/>
                <a:latin typeface="Work Sans" pitchFamily="2" charset="0"/>
                <a:ea typeface="Work Sans Bold"/>
                <a:cs typeface="Work Sans Bold"/>
                <a:sym typeface="Work Sans Bold"/>
              </a:rPr>
              <a:t>när</a:t>
            </a:r>
            <a:r>
              <a:rPr kumimoji="0" lang="en-US" sz="2614" i="0" u="none" strike="noStrike" kern="1200" cap="none" spc="0" normalizeH="0" baseline="0" noProof="0" dirty="0">
                <a:ln>
                  <a:noFill/>
                </a:ln>
                <a:solidFill>
                  <a:srgbClr val="203D4C"/>
                </a:solidFill>
                <a:effectLst/>
                <a:uLnTx/>
                <a:uFillTx/>
                <a:latin typeface="Work Sans" pitchFamily="2" charset="0"/>
                <a:ea typeface="Work Sans Bold"/>
                <a:cs typeface="Work Sans Bold"/>
                <a:sym typeface="Work Sans Bold"/>
              </a:rPr>
              <a:t> </a:t>
            </a:r>
            <a:r>
              <a:rPr kumimoji="0" lang="en-US" sz="2614" i="0" u="none" strike="noStrike" kern="1200" cap="none" spc="0" normalizeH="0" baseline="0" noProof="0" dirty="0" err="1">
                <a:ln>
                  <a:noFill/>
                </a:ln>
                <a:solidFill>
                  <a:srgbClr val="203D4C"/>
                </a:solidFill>
                <a:effectLst/>
                <a:uLnTx/>
                <a:uFillTx/>
                <a:latin typeface="Work Sans" pitchFamily="2" charset="0"/>
                <a:ea typeface="Work Sans Bold"/>
                <a:cs typeface="Work Sans Bold"/>
                <a:sym typeface="Work Sans Bold"/>
              </a:rPr>
              <a:t>mobilnät</a:t>
            </a:r>
            <a:r>
              <a:rPr kumimoji="0" lang="en-US" sz="2614" i="0" u="none" strike="noStrike" kern="1200" cap="none" spc="0" normalizeH="0" baseline="0" noProof="0" dirty="0">
                <a:ln>
                  <a:noFill/>
                </a:ln>
                <a:solidFill>
                  <a:srgbClr val="203D4C"/>
                </a:solidFill>
                <a:effectLst/>
                <a:uLnTx/>
                <a:uFillTx/>
                <a:latin typeface="Work Sans" pitchFamily="2" charset="0"/>
                <a:ea typeface="Work Sans Bold"/>
                <a:cs typeface="Work Sans Bold"/>
                <a:sym typeface="Work Sans Bold"/>
              </a:rPr>
              <a:t> ligger </a:t>
            </a:r>
            <a:r>
              <a:rPr kumimoji="0" lang="en-US" sz="2614" i="0" u="none" strike="noStrike" kern="1200" cap="none" spc="0" normalizeH="0" baseline="0" noProof="0" dirty="0" err="1">
                <a:ln>
                  <a:noFill/>
                </a:ln>
                <a:solidFill>
                  <a:srgbClr val="203D4C"/>
                </a:solidFill>
                <a:effectLst/>
                <a:uLnTx/>
                <a:uFillTx/>
                <a:latin typeface="Work Sans" pitchFamily="2" charset="0"/>
                <a:ea typeface="Work Sans Bold"/>
                <a:cs typeface="Work Sans Bold"/>
                <a:sym typeface="Work Sans Bold"/>
              </a:rPr>
              <a:t>nere</a:t>
            </a:r>
            <a:r>
              <a:rPr kumimoji="0" lang="en-US" sz="2614" i="0" u="none" strike="noStrike" kern="1200" cap="none" spc="0" normalizeH="0" baseline="0" noProof="0" dirty="0">
                <a:ln>
                  <a:noFill/>
                </a:ln>
                <a:solidFill>
                  <a:srgbClr val="203D4C"/>
                </a:solidFill>
                <a:effectLst/>
                <a:uLnTx/>
                <a:uFillTx/>
                <a:latin typeface="Work Sans" pitchFamily="2" charset="0"/>
                <a:ea typeface="Work Sans Bold"/>
                <a:cs typeface="Work Sans Bold"/>
                <a:sym typeface="Work Sans Bold"/>
              </a:rPr>
              <a:t>)</a:t>
            </a:r>
          </a:p>
        </p:txBody>
      </p:sp>
      <p:sp>
        <p:nvSpPr>
          <p:cNvPr id="26" name="TextBox 26">
            <a:extLst>
              <a:ext uri="{FF2B5EF4-FFF2-40B4-BE49-F238E27FC236}">
                <a16:creationId xmlns:a16="http://schemas.microsoft.com/office/drawing/2014/main" id="{81E456EB-E801-3771-5F85-94914AEEB857}"/>
              </a:ext>
            </a:extLst>
          </p:cNvPr>
          <p:cNvSpPr txBox="1"/>
          <p:nvPr/>
        </p:nvSpPr>
        <p:spPr>
          <a:xfrm>
            <a:off x="4866196" y="976119"/>
            <a:ext cx="8533835" cy="1534844"/>
          </a:xfrm>
          <a:prstGeom prst="rect">
            <a:avLst/>
          </a:prstGeom>
        </p:spPr>
        <p:txBody>
          <a:bodyPr lIns="0" tIns="0" rIns="0" bIns="0" rtlCol="0" anchor="t">
            <a:spAutoFit/>
          </a:bodyPr>
          <a:lstStyle/>
          <a:p>
            <a:pPr marL="0" marR="0" lvl="0" indent="0" algn="ctr" defTabSz="914400" rtl="0" eaLnBrk="1" fontAlgn="auto" latinLnBrk="0" hangingPunct="1">
              <a:lnSpc>
                <a:spcPts val="6165"/>
              </a:lnSpc>
              <a:spcBef>
                <a:spcPts val="0"/>
              </a:spcBef>
              <a:spcAft>
                <a:spcPts val="0"/>
              </a:spcAft>
              <a:buClrTx/>
              <a:buSzTx/>
              <a:buFontTx/>
              <a:buNone/>
              <a:tabLst/>
              <a:defRPr/>
            </a:pPr>
            <a:r>
              <a:rPr kumimoji="0" lang="en-US" sz="4500" b="0" i="0" u="none" strike="noStrike" kern="1200" cap="none" spc="0" normalizeH="0" baseline="0" noProof="0" dirty="0" err="1">
                <a:ln>
                  <a:noFill/>
                </a:ln>
                <a:solidFill>
                  <a:srgbClr val="203D4C"/>
                </a:solidFill>
                <a:effectLst/>
                <a:uLnTx/>
                <a:uFillTx/>
                <a:latin typeface="Work Sans"/>
                <a:ea typeface="Work Sans"/>
                <a:cs typeface="Work Sans"/>
                <a:sym typeface="Work Sans"/>
              </a:rPr>
              <a:t>Vilka</a:t>
            </a:r>
            <a:r>
              <a:rPr kumimoji="0" lang="en-US" sz="4500" b="0" i="0" u="none" strike="noStrike" kern="1200" cap="none" spc="0" normalizeH="0" baseline="0" noProof="0" dirty="0">
                <a:ln>
                  <a:noFill/>
                </a:ln>
                <a:solidFill>
                  <a:srgbClr val="203D4C"/>
                </a:solidFill>
                <a:effectLst/>
                <a:uLnTx/>
                <a:uFillTx/>
                <a:latin typeface="Work Sans"/>
                <a:ea typeface="Work Sans"/>
                <a:cs typeface="Work Sans"/>
                <a:sym typeface="Work Sans"/>
              </a:rPr>
              <a:t> </a:t>
            </a:r>
            <a:r>
              <a:rPr kumimoji="0" lang="en-US" sz="4500" b="0" i="0" u="none" strike="noStrike" kern="1200" cap="none" spc="0" normalizeH="0" baseline="0" noProof="0" dirty="0" err="1">
                <a:ln>
                  <a:noFill/>
                </a:ln>
                <a:solidFill>
                  <a:srgbClr val="203D4C"/>
                </a:solidFill>
                <a:effectLst/>
                <a:uLnTx/>
                <a:uFillTx/>
                <a:latin typeface="Work Sans"/>
                <a:ea typeface="Work Sans"/>
                <a:cs typeface="Work Sans"/>
                <a:sym typeface="Work Sans"/>
              </a:rPr>
              <a:t>källor</a:t>
            </a:r>
            <a:r>
              <a:rPr kumimoji="0" lang="en-US" sz="4500" b="0" i="0" u="none" strike="noStrike" kern="1200" cap="none" spc="0" normalizeH="0" baseline="0" noProof="0" dirty="0">
                <a:ln>
                  <a:noFill/>
                </a:ln>
                <a:solidFill>
                  <a:srgbClr val="203D4C"/>
                </a:solidFill>
                <a:effectLst/>
                <a:uLnTx/>
                <a:uFillTx/>
                <a:latin typeface="Work Sans"/>
                <a:ea typeface="Work Sans"/>
                <a:cs typeface="Work Sans"/>
                <a:sym typeface="Work Sans"/>
              </a:rPr>
              <a:t> </a:t>
            </a:r>
            <a:r>
              <a:rPr kumimoji="0" lang="en-US" sz="4500" b="0" i="0" u="none" strike="noStrike" kern="1200" cap="none" spc="0" normalizeH="0" baseline="0" noProof="0" dirty="0" err="1">
                <a:ln>
                  <a:noFill/>
                </a:ln>
                <a:solidFill>
                  <a:srgbClr val="203D4C"/>
                </a:solidFill>
                <a:effectLst/>
                <a:uLnTx/>
                <a:uFillTx/>
                <a:latin typeface="Work Sans"/>
                <a:ea typeface="Work Sans"/>
                <a:cs typeface="Work Sans"/>
                <a:sym typeface="Work Sans"/>
              </a:rPr>
              <a:t>kan</a:t>
            </a:r>
            <a:r>
              <a:rPr kumimoji="0" lang="en-US" sz="4500" b="0" i="0" u="none" strike="noStrike" kern="1200" cap="none" spc="0" normalizeH="0" baseline="0" noProof="0" dirty="0">
                <a:ln>
                  <a:noFill/>
                </a:ln>
                <a:solidFill>
                  <a:srgbClr val="203D4C"/>
                </a:solidFill>
                <a:effectLst/>
                <a:uLnTx/>
                <a:uFillTx/>
                <a:latin typeface="Work Sans"/>
                <a:ea typeface="Work Sans"/>
                <a:cs typeface="Work Sans"/>
                <a:sym typeface="Work Sans"/>
              </a:rPr>
              <a:t> du </a:t>
            </a:r>
            <a:r>
              <a:rPr kumimoji="0" lang="en-US" sz="4500" b="0" i="0" u="none" strike="noStrike" kern="1200" cap="none" spc="0" normalizeH="0" baseline="0" noProof="0" dirty="0" err="1">
                <a:ln>
                  <a:noFill/>
                </a:ln>
                <a:solidFill>
                  <a:srgbClr val="203D4C"/>
                </a:solidFill>
                <a:effectLst/>
                <a:uLnTx/>
                <a:uFillTx/>
                <a:latin typeface="Work Sans"/>
                <a:ea typeface="Work Sans"/>
                <a:cs typeface="Work Sans"/>
                <a:sym typeface="Work Sans"/>
              </a:rPr>
              <a:t>lita</a:t>
            </a:r>
            <a:r>
              <a:rPr kumimoji="0" lang="en-US" sz="4500" b="0" i="0" u="none" strike="noStrike" kern="1200" cap="none" spc="0" normalizeH="0" baseline="0" noProof="0" dirty="0">
                <a:ln>
                  <a:noFill/>
                </a:ln>
                <a:solidFill>
                  <a:srgbClr val="203D4C"/>
                </a:solidFill>
                <a:effectLst/>
                <a:uLnTx/>
                <a:uFillTx/>
                <a:latin typeface="Work Sans"/>
                <a:ea typeface="Work Sans"/>
                <a:cs typeface="Work Sans"/>
                <a:sym typeface="Work Sans"/>
              </a:rPr>
              <a:t> </a:t>
            </a:r>
            <a:r>
              <a:rPr kumimoji="0" lang="en-US" sz="4500" b="0" i="0" u="none" strike="noStrike" kern="1200" cap="none" spc="0" normalizeH="0" baseline="0" noProof="0" dirty="0" err="1">
                <a:ln>
                  <a:noFill/>
                </a:ln>
                <a:solidFill>
                  <a:srgbClr val="203D4C"/>
                </a:solidFill>
                <a:effectLst/>
                <a:uLnTx/>
                <a:uFillTx/>
                <a:latin typeface="Work Sans"/>
                <a:ea typeface="Work Sans"/>
                <a:cs typeface="Work Sans"/>
                <a:sym typeface="Work Sans"/>
              </a:rPr>
              <a:t>på</a:t>
            </a:r>
            <a:r>
              <a:rPr kumimoji="0" lang="en-US" sz="4500" b="0" i="0" u="none" strike="noStrike" kern="1200" cap="none" spc="0" normalizeH="0" baseline="0" noProof="0" dirty="0">
                <a:ln>
                  <a:noFill/>
                </a:ln>
                <a:solidFill>
                  <a:srgbClr val="203D4C"/>
                </a:solidFill>
                <a:effectLst/>
                <a:uLnTx/>
                <a:uFillTx/>
                <a:latin typeface="Work Sans"/>
                <a:ea typeface="Work Sans"/>
                <a:cs typeface="Work Sans"/>
                <a:sym typeface="Work Sans"/>
              </a:rPr>
              <a:t> </a:t>
            </a:r>
          </a:p>
          <a:p>
            <a:pPr marL="0" marR="0" lvl="0" indent="0" algn="ctr" defTabSz="914400" rtl="0" eaLnBrk="1" fontAlgn="auto" latinLnBrk="0" hangingPunct="1">
              <a:lnSpc>
                <a:spcPts val="6165"/>
              </a:lnSpc>
              <a:spcBef>
                <a:spcPts val="0"/>
              </a:spcBef>
              <a:spcAft>
                <a:spcPts val="0"/>
              </a:spcAft>
              <a:buClrTx/>
              <a:buSzTx/>
              <a:buFontTx/>
              <a:buNone/>
              <a:tabLst/>
              <a:defRPr/>
            </a:pPr>
            <a:r>
              <a:rPr kumimoji="0" lang="en-US" sz="4500" b="0" i="0" u="none" strike="noStrike" kern="1200" cap="none" spc="0" normalizeH="0" baseline="0" noProof="0" dirty="0" err="1">
                <a:ln>
                  <a:noFill/>
                </a:ln>
                <a:solidFill>
                  <a:srgbClr val="203D4C"/>
                </a:solidFill>
                <a:effectLst/>
                <a:uLnTx/>
                <a:uFillTx/>
                <a:latin typeface="Work Sans"/>
                <a:ea typeface="Work Sans"/>
                <a:cs typeface="Work Sans"/>
                <a:sym typeface="Work Sans"/>
              </a:rPr>
              <a:t>i</a:t>
            </a:r>
            <a:r>
              <a:rPr kumimoji="0" lang="en-US" sz="4500" b="0" i="0" u="none" strike="noStrike" kern="1200" cap="none" spc="0" normalizeH="0" baseline="0" noProof="0" dirty="0">
                <a:ln>
                  <a:noFill/>
                </a:ln>
                <a:solidFill>
                  <a:srgbClr val="203D4C"/>
                </a:solidFill>
                <a:effectLst/>
                <a:uLnTx/>
                <a:uFillTx/>
                <a:latin typeface="Work Sans"/>
                <a:ea typeface="Work Sans"/>
                <a:cs typeface="Work Sans"/>
                <a:sym typeface="Work Sans"/>
              </a:rPr>
              <a:t> </a:t>
            </a:r>
            <a:r>
              <a:rPr kumimoji="0" lang="en-US" sz="4500" b="0" i="0" u="none" strike="noStrike" kern="1200" cap="none" spc="0" normalizeH="0" baseline="0" noProof="0" dirty="0" err="1">
                <a:ln>
                  <a:noFill/>
                </a:ln>
                <a:solidFill>
                  <a:srgbClr val="203D4C"/>
                </a:solidFill>
                <a:effectLst/>
                <a:uLnTx/>
                <a:uFillTx/>
                <a:latin typeface="Work Sans"/>
                <a:ea typeface="Work Sans"/>
                <a:cs typeface="Work Sans"/>
                <a:sym typeface="Work Sans"/>
              </a:rPr>
              <a:t>en</a:t>
            </a:r>
            <a:r>
              <a:rPr kumimoji="0" lang="en-US" sz="4500" b="0" i="0" u="none" strike="noStrike" kern="1200" cap="none" spc="0" normalizeH="0" baseline="0" noProof="0" dirty="0">
                <a:ln>
                  <a:noFill/>
                </a:ln>
                <a:solidFill>
                  <a:srgbClr val="203D4C"/>
                </a:solidFill>
                <a:effectLst/>
                <a:uLnTx/>
                <a:uFillTx/>
                <a:latin typeface="Work Sans"/>
                <a:ea typeface="Work Sans"/>
                <a:cs typeface="Work Sans"/>
                <a:sym typeface="Work Sans"/>
              </a:rPr>
              <a:t> </a:t>
            </a:r>
            <a:r>
              <a:rPr kumimoji="0" lang="en-US" sz="4500" b="0" i="0" u="none" strike="noStrike" kern="1200" cap="none" spc="0" normalizeH="0" baseline="0" noProof="0" dirty="0" err="1">
                <a:ln>
                  <a:noFill/>
                </a:ln>
                <a:solidFill>
                  <a:srgbClr val="203D4C"/>
                </a:solidFill>
                <a:effectLst/>
                <a:uLnTx/>
                <a:uFillTx/>
                <a:latin typeface="Work Sans"/>
                <a:ea typeface="Work Sans"/>
                <a:cs typeface="Work Sans"/>
                <a:sym typeface="Work Sans"/>
              </a:rPr>
              <a:t>krissituation</a:t>
            </a:r>
            <a:r>
              <a:rPr kumimoji="0" lang="en-US" sz="4500" b="0" i="0" u="none" strike="noStrike" kern="1200" cap="none" spc="0" normalizeH="0" baseline="0" noProof="0" dirty="0">
                <a:ln>
                  <a:noFill/>
                </a:ln>
                <a:solidFill>
                  <a:srgbClr val="203D4C"/>
                </a:solidFill>
                <a:effectLst/>
                <a:uLnTx/>
                <a:uFillTx/>
                <a:latin typeface="Work Sans"/>
                <a:ea typeface="Work Sans"/>
                <a:cs typeface="Work Sans"/>
                <a:sym typeface="Work Sans"/>
              </a:rPr>
              <a:t>?</a:t>
            </a:r>
          </a:p>
        </p:txBody>
      </p:sp>
      <p:sp>
        <p:nvSpPr>
          <p:cNvPr id="27" name="Freeform 27">
            <a:extLst>
              <a:ext uri="{FF2B5EF4-FFF2-40B4-BE49-F238E27FC236}">
                <a16:creationId xmlns:a16="http://schemas.microsoft.com/office/drawing/2014/main" id="{463DD6AE-5873-5E8A-C934-DAC6F291CFD1}"/>
              </a:ext>
            </a:extLst>
          </p:cNvPr>
          <p:cNvSpPr/>
          <p:nvPr/>
        </p:nvSpPr>
        <p:spPr>
          <a:xfrm flipH="1">
            <a:off x="8636635" y="1675266"/>
            <a:ext cx="4078625" cy="291171"/>
          </a:xfrm>
          <a:custGeom>
            <a:avLst/>
            <a:gdLst/>
            <a:ahLst/>
            <a:cxnLst/>
            <a:rect l="l" t="t" r="r" b="b"/>
            <a:pathLst>
              <a:path w="4078625" h="291171">
                <a:moveTo>
                  <a:pt x="4078625" y="0"/>
                </a:moveTo>
                <a:lnTo>
                  <a:pt x="0" y="0"/>
                </a:lnTo>
                <a:lnTo>
                  <a:pt x="0" y="291171"/>
                </a:lnTo>
                <a:lnTo>
                  <a:pt x="4078625" y="291171"/>
                </a:lnTo>
                <a:lnTo>
                  <a:pt x="4078625"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Freeform 35">
            <a:extLst>
              <a:ext uri="{FF2B5EF4-FFF2-40B4-BE49-F238E27FC236}">
                <a16:creationId xmlns:a16="http://schemas.microsoft.com/office/drawing/2014/main" id="{73A97CDB-3BDA-1201-9F85-D3620AE0EBDB}"/>
              </a:ext>
            </a:extLst>
          </p:cNvPr>
          <p:cNvSpPr/>
          <p:nvPr/>
        </p:nvSpPr>
        <p:spPr>
          <a:xfrm>
            <a:off x="14689477" y="9666253"/>
            <a:ext cx="2163721" cy="154467"/>
          </a:xfrm>
          <a:custGeom>
            <a:avLst/>
            <a:gdLst/>
            <a:ahLst/>
            <a:cxnLst/>
            <a:rect l="l" t="t" r="r" b="b"/>
            <a:pathLst>
              <a:path w="2163721" h="154467">
                <a:moveTo>
                  <a:pt x="0" y="0"/>
                </a:moveTo>
                <a:lnTo>
                  <a:pt x="2163722" y="0"/>
                </a:lnTo>
                <a:lnTo>
                  <a:pt x="2163722" y="154467"/>
                </a:lnTo>
                <a:lnTo>
                  <a:pt x="0" y="15446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36">
            <a:extLst>
              <a:ext uri="{FF2B5EF4-FFF2-40B4-BE49-F238E27FC236}">
                <a16:creationId xmlns:a16="http://schemas.microsoft.com/office/drawing/2014/main" id="{998D8C46-70AD-6811-A2C1-255C1430355C}"/>
              </a:ext>
            </a:extLst>
          </p:cNvPr>
          <p:cNvSpPr txBox="1"/>
          <p:nvPr/>
        </p:nvSpPr>
        <p:spPr>
          <a:xfrm>
            <a:off x="14140182" y="9240514"/>
            <a:ext cx="3119118" cy="355418"/>
          </a:xfrm>
          <a:prstGeom prst="rect">
            <a:avLst/>
          </a:prstGeom>
        </p:spPr>
        <p:txBody>
          <a:bodyPr lIns="0" tIns="0" rIns="0" bIns="0" rtlCol="0" anchor="t">
            <a:spAutoFit/>
          </a:bodyPr>
          <a:lstStyle/>
          <a:p>
            <a:pPr marL="0" marR="0" lvl="0" indent="0" algn="ctr" defTabSz="914400" rtl="0" eaLnBrk="1" fontAlgn="auto" latinLnBrk="0" hangingPunct="1">
              <a:lnSpc>
                <a:spcPts val="2879"/>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EA528E"/>
                </a:solidFill>
                <a:effectLst/>
                <a:uLnTx/>
                <a:uFillTx/>
                <a:latin typeface="Work Sans"/>
                <a:ea typeface="Work Sans"/>
                <a:cs typeface="Work Sans"/>
                <a:sym typeface="Work Sans"/>
              </a:rPr>
              <a:t>Krisberedskap</a:t>
            </a:r>
            <a:endParaRPr kumimoji="0" lang="en-US" sz="2400" b="0" i="0" u="none" strike="noStrike" kern="1200" cap="none" spc="0" normalizeH="0" baseline="0" noProof="0" dirty="0">
              <a:ln>
                <a:noFill/>
              </a:ln>
              <a:solidFill>
                <a:srgbClr val="EA528E"/>
              </a:solidFill>
              <a:effectLst/>
              <a:uLnTx/>
              <a:uFillTx/>
              <a:latin typeface="Work Sans"/>
              <a:ea typeface="Work Sans"/>
              <a:cs typeface="Work Sans"/>
              <a:sym typeface="Work Sans"/>
            </a:endParaRPr>
          </a:p>
        </p:txBody>
      </p:sp>
      <p:sp>
        <p:nvSpPr>
          <p:cNvPr id="38" name="Freeform 18">
            <a:extLst>
              <a:ext uri="{FF2B5EF4-FFF2-40B4-BE49-F238E27FC236}">
                <a16:creationId xmlns:a16="http://schemas.microsoft.com/office/drawing/2014/main" id="{91851CB7-BCEE-F3B0-03CF-A1093694B680}"/>
              </a:ext>
            </a:extLst>
          </p:cNvPr>
          <p:cNvSpPr/>
          <p:nvPr/>
        </p:nvSpPr>
        <p:spPr>
          <a:xfrm rot="-7584890">
            <a:off x="3352963" y="3055849"/>
            <a:ext cx="3252132" cy="3103562"/>
          </a:xfrm>
          <a:custGeom>
            <a:avLst/>
            <a:gdLst/>
            <a:ahLst/>
            <a:cxnLst/>
            <a:rect l="l" t="t" r="r" b="b"/>
            <a:pathLst>
              <a:path w="3252132" h="3103562">
                <a:moveTo>
                  <a:pt x="0" y="0"/>
                </a:moveTo>
                <a:lnTo>
                  <a:pt x="3252132" y="0"/>
                </a:lnTo>
                <a:lnTo>
                  <a:pt x="3252132" y="3103563"/>
                </a:lnTo>
                <a:lnTo>
                  <a:pt x="0" y="310356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0" name="TextBox 20">
            <a:extLst>
              <a:ext uri="{FF2B5EF4-FFF2-40B4-BE49-F238E27FC236}">
                <a16:creationId xmlns:a16="http://schemas.microsoft.com/office/drawing/2014/main" id="{5F03D19F-E3A0-2D0B-5C88-A5C191283CC4}"/>
              </a:ext>
            </a:extLst>
          </p:cNvPr>
          <p:cNvSpPr txBox="1"/>
          <p:nvPr/>
        </p:nvSpPr>
        <p:spPr>
          <a:xfrm>
            <a:off x="3520429" y="4225975"/>
            <a:ext cx="2946412" cy="752898"/>
          </a:xfrm>
          <a:prstGeom prst="rect">
            <a:avLst/>
          </a:prstGeom>
        </p:spPr>
        <p:txBody>
          <a:bodyPr lIns="0" tIns="0" rIns="0" bIns="0" rtlCol="0" anchor="t">
            <a:spAutoFit/>
          </a:bodyPr>
          <a:lstStyle/>
          <a:p>
            <a:pPr marL="0" marR="0" lvl="0" indent="0" algn="ctr" defTabSz="914400" rtl="0" eaLnBrk="1" fontAlgn="auto" latinLnBrk="0" hangingPunct="1">
              <a:lnSpc>
                <a:spcPts val="3048"/>
              </a:lnSpc>
              <a:spcBef>
                <a:spcPts val="0"/>
              </a:spcBef>
              <a:spcAft>
                <a:spcPts val="0"/>
              </a:spcAft>
              <a:buClrTx/>
              <a:buSzTx/>
              <a:buFontTx/>
              <a:buNone/>
              <a:tabLst/>
              <a:defRPr/>
            </a:pPr>
            <a:r>
              <a:rPr kumimoji="0" lang="en-US" sz="2498" b="1" i="0" u="none" strike="noStrike" kern="1200" cap="none" spc="0" normalizeH="0" baseline="0" noProof="0" dirty="0" err="1">
                <a:ln>
                  <a:noFill/>
                </a:ln>
                <a:solidFill>
                  <a:srgbClr val="203D4C"/>
                </a:solidFill>
                <a:effectLst/>
                <a:uLnTx/>
                <a:uFillTx/>
                <a:latin typeface="Work Sans Bold"/>
                <a:ea typeface="Work Sans Bold"/>
                <a:cs typeface="Work Sans Bold"/>
                <a:sym typeface="Work Sans Bold"/>
              </a:rPr>
              <a:t>Desinformation</a:t>
            </a:r>
            <a:r>
              <a:rPr kumimoji="0" lang="en-US" sz="2498" b="1" i="0" u="none" strike="noStrike" kern="1200" cap="none" spc="0" normalizeH="0" baseline="0" noProof="0" dirty="0">
                <a:ln>
                  <a:noFill/>
                </a:ln>
                <a:solidFill>
                  <a:srgbClr val="203D4C"/>
                </a:solidFill>
                <a:effectLst/>
                <a:uLnTx/>
                <a:uFillTx/>
                <a:latin typeface="Work Sans Bold"/>
                <a:ea typeface="Work Sans Bold"/>
                <a:cs typeface="Work Sans Bold"/>
                <a:sym typeface="Work Sans Bold"/>
              </a:rPr>
              <a:t> under </a:t>
            </a:r>
            <a:r>
              <a:rPr kumimoji="0" lang="en-US" sz="2498" b="1" i="0" u="none" strike="noStrike" kern="1200" cap="none" spc="0" normalizeH="0" baseline="0" noProof="0" dirty="0" err="1">
                <a:ln>
                  <a:noFill/>
                </a:ln>
                <a:solidFill>
                  <a:srgbClr val="203D4C"/>
                </a:solidFill>
                <a:effectLst/>
                <a:uLnTx/>
                <a:uFillTx/>
                <a:latin typeface="Work Sans Bold"/>
                <a:ea typeface="Work Sans Bold"/>
                <a:cs typeface="Work Sans Bold"/>
                <a:sym typeface="Work Sans Bold"/>
              </a:rPr>
              <a:t>krisen</a:t>
            </a:r>
            <a:endParaRPr kumimoji="0" lang="en-US" sz="2498" b="1" i="0" u="none" strike="noStrike" kern="1200" cap="none" spc="0" normalizeH="0" baseline="0" noProof="0" dirty="0">
              <a:ln>
                <a:noFill/>
              </a:ln>
              <a:solidFill>
                <a:srgbClr val="203D4C"/>
              </a:solidFill>
              <a:effectLst/>
              <a:uLnTx/>
              <a:uFillTx/>
              <a:latin typeface="Work Sans Bold"/>
              <a:ea typeface="Work Sans Bold"/>
              <a:cs typeface="Work Sans Bold"/>
              <a:sym typeface="Work Sans Bold"/>
            </a:endParaRPr>
          </a:p>
        </p:txBody>
      </p:sp>
      <p:sp>
        <p:nvSpPr>
          <p:cNvPr id="42" name="TextBox 33">
            <a:extLst>
              <a:ext uri="{FF2B5EF4-FFF2-40B4-BE49-F238E27FC236}">
                <a16:creationId xmlns:a16="http://schemas.microsoft.com/office/drawing/2014/main" id="{8592302F-4F69-2F0E-4782-F64BEEBF28EB}"/>
              </a:ext>
            </a:extLst>
          </p:cNvPr>
          <p:cNvSpPr txBox="1"/>
          <p:nvPr/>
        </p:nvSpPr>
        <p:spPr>
          <a:xfrm>
            <a:off x="2577633" y="6672144"/>
            <a:ext cx="5423367" cy="1211807"/>
          </a:xfrm>
          <a:prstGeom prst="rect">
            <a:avLst/>
          </a:prstGeom>
        </p:spPr>
        <p:txBody>
          <a:bodyPr wrap="square" lIns="0" tIns="0" rIns="0" bIns="0" rtlCol="0" anchor="t">
            <a:spAutoFit/>
          </a:bodyPr>
          <a:lstStyle/>
          <a:p>
            <a:pPr marL="282259" marR="0" lvl="1" algn="l" defTabSz="914400" rtl="0" eaLnBrk="1" fontAlgn="auto" latinLnBrk="0" hangingPunct="1">
              <a:lnSpc>
                <a:spcPts val="3189"/>
              </a:lnSpc>
              <a:spcBef>
                <a:spcPts val="0"/>
              </a:spcBef>
              <a:spcAft>
                <a:spcPts val="0"/>
              </a:spcAft>
              <a:buClrTx/>
              <a:buSzTx/>
              <a:tabLst/>
              <a:defRPr/>
            </a:pP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Vilka</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källor</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2614" b="1" i="0" u="none" strike="noStrike" kern="1200" cap="none" spc="0" normalizeH="0" baseline="0" noProof="0" dirty="0" err="1">
                <a:ln>
                  <a:noFill/>
                </a:ln>
                <a:solidFill>
                  <a:srgbClr val="2B5113"/>
                </a:solidFill>
                <a:effectLst/>
                <a:uLnTx/>
                <a:uFillTx/>
                <a:latin typeface="Work Sans"/>
                <a:ea typeface="Work Sans"/>
                <a:cs typeface="Work Sans"/>
                <a:sym typeface="Work Sans"/>
              </a:rPr>
              <a:t>kan</a:t>
            </a:r>
            <a:r>
              <a:rPr kumimoji="0" lang="en-US" sz="2614" b="1" i="0" u="none" strike="noStrike" kern="1200" cap="none" spc="0" normalizeH="0" baseline="0" noProof="0" dirty="0">
                <a:ln>
                  <a:noFill/>
                </a:ln>
                <a:solidFill>
                  <a:srgbClr val="2B5113"/>
                </a:solidFill>
                <a:effectLst/>
                <a:uLnTx/>
                <a:uFillTx/>
                <a:latin typeface="Work Sans"/>
                <a:ea typeface="Work Sans"/>
                <a:cs typeface="Work Sans"/>
                <a:sym typeface="Work Sans"/>
              </a:rPr>
              <a:t> man </a:t>
            </a:r>
            <a:r>
              <a:rPr kumimoji="0" lang="en-US" sz="2614" b="1" i="0" u="none" strike="noStrike" kern="1200" cap="none" spc="0" normalizeH="0" baseline="0" noProof="0" dirty="0" err="1">
                <a:ln>
                  <a:noFill/>
                </a:ln>
                <a:solidFill>
                  <a:srgbClr val="2B5113"/>
                </a:solidFill>
                <a:effectLst/>
                <a:uLnTx/>
                <a:uFillTx/>
                <a:latin typeface="Work Sans"/>
                <a:ea typeface="Work Sans"/>
                <a:cs typeface="Work Sans"/>
                <a:sym typeface="Work Sans"/>
              </a:rPr>
              <a:t>lita</a:t>
            </a:r>
            <a:r>
              <a:rPr kumimoji="0" lang="en-US" sz="2614" b="1"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2614" b="1" i="0" u="none" strike="noStrike" kern="1200" cap="none" spc="0" normalizeH="0" baseline="0" noProof="0" dirty="0" err="1">
                <a:ln>
                  <a:noFill/>
                </a:ln>
                <a:solidFill>
                  <a:srgbClr val="2B5113"/>
                </a:solidFill>
                <a:effectLst/>
                <a:uLnTx/>
                <a:uFillTx/>
                <a:latin typeface="Work Sans"/>
                <a:ea typeface="Work Sans"/>
                <a:cs typeface="Work Sans"/>
                <a:sym typeface="Work Sans"/>
              </a:rPr>
              <a:t>på</a:t>
            </a:r>
            <a:r>
              <a:rPr kumimoji="0" lang="en-US" sz="2614" b="1"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vid </a:t>
            </a: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en</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 kris? Och </a:t>
            </a: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hur</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avgör</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 man </a:t>
            </a: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vilka</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källor</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som</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är</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 </a:t>
            </a:r>
            <a:r>
              <a:rPr kumimoji="0" lang="en-US" sz="2614" b="0" i="0" u="none" strike="noStrike" kern="1200" cap="none" spc="0" normalizeH="0" baseline="0" noProof="0" dirty="0" err="1">
                <a:ln>
                  <a:noFill/>
                </a:ln>
                <a:solidFill>
                  <a:srgbClr val="2B5113"/>
                </a:solidFill>
                <a:effectLst/>
                <a:uLnTx/>
                <a:uFillTx/>
                <a:latin typeface="Work Sans"/>
                <a:ea typeface="Work Sans"/>
                <a:cs typeface="Work Sans"/>
                <a:sym typeface="Work Sans"/>
              </a:rPr>
              <a:t>pålitliga</a:t>
            </a:r>
            <a:r>
              <a:rPr kumimoji="0" lang="en-US" sz="2614" b="0" i="0" u="none" strike="noStrike" kern="1200" cap="none" spc="0" normalizeH="0" baseline="0" noProof="0" dirty="0">
                <a:ln>
                  <a:noFill/>
                </a:ln>
                <a:solidFill>
                  <a:srgbClr val="2B5113"/>
                </a:solidFill>
                <a:effectLst/>
                <a:uLnTx/>
                <a:uFillTx/>
                <a:latin typeface="Work Sans"/>
                <a:ea typeface="Work Sans"/>
                <a:cs typeface="Work Sans"/>
                <a:sym typeface="Work Sans"/>
              </a:rPr>
              <a:t>?</a:t>
            </a:r>
            <a:endParaRPr kumimoji="0" lang="en-US" sz="2614" b="1" i="0" u="none" strike="noStrike" kern="1200" cap="none" spc="0" normalizeH="0" baseline="0" noProof="0" dirty="0">
              <a:ln>
                <a:noFill/>
              </a:ln>
              <a:solidFill>
                <a:srgbClr val="2B5113"/>
              </a:solidFill>
              <a:effectLst/>
              <a:uLnTx/>
              <a:uFillTx/>
              <a:latin typeface="Work Sans Bold"/>
              <a:ea typeface="Work Sans Bold"/>
              <a:cs typeface="Work Sans Bold"/>
              <a:sym typeface="Work Sans Bold"/>
            </a:endParaRPr>
          </a:p>
        </p:txBody>
      </p:sp>
      <p:sp>
        <p:nvSpPr>
          <p:cNvPr id="44" name="TextBox 13">
            <a:extLst>
              <a:ext uri="{FF2B5EF4-FFF2-40B4-BE49-F238E27FC236}">
                <a16:creationId xmlns:a16="http://schemas.microsoft.com/office/drawing/2014/main" id="{B5A8E62A-297E-1BEF-D7CD-52C060606D3E}"/>
              </a:ext>
            </a:extLst>
          </p:cNvPr>
          <p:cNvSpPr txBox="1"/>
          <p:nvPr/>
        </p:nvSpPr>
        <p:spPr>
          <a:xfrm>
            <a:off x="9321883" y="6575155"/>
            <a:ext cx="4724400" cy="801438"/>
          </a:xfrm>
          <a:prstGeom prst="rect">
            <a:avLst/>
          </a:prstGeom>
        </p:spPr>
        <p:txBody>
          <a:bodyPr wrap="square" lIns="0" tIns="0" rIns="0" bIns="0" rtlCol="0" anchor="t">
            <a:spAutoFit/>
          </a:bodyPr>
          <a:lstStyle/>
          <a:p>
            <a:pPr marL="0" marR="0" lvl="0" indent="0" defTabSz="914400" rtl="0" eaLnBrk="1" fontAlgn="auto" latinLnBrk="0" hangingPunct="1">
              <a:lnSpc>
                <a:spcPts val="3189"/>
              </a:lnSpc>
              <a:spcBef>
                <a:spcPts val="0"/>
              </a:spcBef>
              <a:spcAft>
                <a:spcPts val="0"/>
              </a:spcAft>
              <a:buClrTx/>
              <a:buSzTx/>
              <a:buFontTx/>
              <a:buNone/>
              <a:tabLst/>
              <a:defRPr/>
            </a:pPr>
            <a:r>
              <a:rPr kumimoji="0" lang="en-US" sz="2614" b="1" i="0" u="none" strike="noStrike" kern="1200" cap="none" spc="0" normalizeH="0" baseline="0" noProof="0" dirty="0" err="1">
                <a:ln>
                  <a:noFill/>
                </a:ln>
                <a:solidFill>
                  <a:srgbClr val="203D4C"/>
                </a:solidFill>
                <a:effectLst/>
                <a:uLnTx/>
                <a:uFillTx/>
                <a:latin typeface="Work Sans Bold"/>
                <a:ea typeface="Work Sans Bold"/>
                <a:cs typeface="Work Sans Bold"/>
                <a:sym typeface="Work Sans Bold"/>
              </a:rPr>
              <a:t>Informationsnummer</a:t>
            </a:r>
            <a:r>
              <a:rPr kumimoji="0" lang="en-US" sz="2614" b="1" i="0" u="none" strike="noStrike" kern="1200" cap="none" spc="0" normalizeH="0" baseline="0" noProof="0" dirty="0">
                <a:ln>
                  <a:noFill/>
                </a:ln>
                <a:solidFill>
                  <a:srgbClr val="203D4C"/>
                </a:solidFill>
                <a:effectLst/>
                <a:uLnTx/>
                <a:uFillTx/>
                <a:latin typeface="Work Sans Bold"/>
                <a:ea typeface="Work Sans Bold"/>
                <a:cs typeface="Work Sans Bold"/>
                <a:sym typeface="Work Sans Bold"/>
              </a:rPr>
              <a:t> 113 113 </a:t>
            </a:r>
            <a:r>
              <a:rPr kumimoji="0" lang="en-US" sz="2614" i="0" u="none" strike="noStrike" kern="1200" cap="none" spc="0" normalizeH="0" baseline="0" noProof="0" dirty="0">
                <a:ln>
                  <a:noFill/>
                </a:ln>
                <a:solidFill>
                  <a:srgbClr val="203D4C"/>
                </a:solidFill>
                <a:effectLst/>
                <a:uLnTx/>
                <a:uFillTx/>
                <a:latin typeface="Work Sans" pitchFamily="2" charset="0"/>
                <a:ea typeface="Work Sans Bold"/>
                <a:cs typeface="Work Sans Bold"/>
                <a:sym typeface="Work Sans Bold"/>
              </a:rPr>
              <a:t>vid </a:t>
            </a:r>
            <a:r>
              <a:rPr kumimoji="0" lang="en-US" sz="2614" i="0" u="none" strike="noStrike" kern="1200" cap="none" spc="0" normalizeH="0" baseline="0" noProof="0" dirty="0" err="1">
                <a:ln>
                  <a:noFill/>
                </a:ln>
                <a:solidFill>
                  <a:srgbClr val="203D4C"/>
                </a:solidFill>
                <a:effectLst/>
                <a:uLnTx/>
                <a:uFillTx/>
                <a:latin typeface="Work Sans" pitchFamily="2" charset="0"/>
                <a:ea typeface="Work Sans Bold"/>
                <a:cs typeface="Work Sans Bold"/>
                <a:sym typeface="Work Sans Bold"/>
              </a:rPr>
              <a:t>allvarliga</a:t>
            </a:r>
            <a:r>
              <a:rPr kumimoji="0" lang="en-US" sz="2614" i="0" u="none" strike="noStrike" kern="1200" cap="none" spc="0" normalizeH="0" baseline="0" noProof="0" dirty="0">
                <a:ln>
                  <a:noFill/>
                </a:ln>
                <a:solidFill>
                  <a:srgbClr val="203D4C"/>
                </a:solidFill>
                <a:effectLst/>
                <a:uLnTx/>
                <a:uFillTx/>
                <a:latin typeface="Work Sans" pitchFamily="2" charset="0"/>
                <a:ea typeface="Work Sans Bold"/>
                <a:cs typeface="Work Sans Bold"/>
                <a:sym typeface="Work Sans Bold"/>
              </a:rPr>
              <a:t> </a:t>
            </a:r>
            <a:r>
              <a:rPr kumimoji="0" lang="en-US" sz="2614" i="0" u="none" strike="noStrike" kern="1200" cap="none" spc="0" normalizeH="0" baseline="0" noProof="0" dirty="0" err="1">
                <a:ln>
                  <a:noFill/>
                </a:ln>
                <a:solidFill>
                  <a:srgbClr val="203D4C"/>
                </a:solidFill>
                <a:effectLst/>
                <a:uLnTx/>
                <a:uFillTx/>
                <a:latin typeface="Work Sans" pitchFamily="2" charset="0"/>
                <a:ea typeface="Work Sans Bold"/>
                <a:cs typeface="Work Sans Bold"/>
                <a:sym typeface="Work Sans Bold"/>
              </a:rPr>
              <a:t>händelser</a:t>
            </a:r>
            <a:endParaRPr kumimoji="0" lang="en-US" sz="2614" i="0" u="none" strike="noStrike" kern="1200" cap="none" spc="0" normalizeH="0" baseline="0" noProof="0" dirty="0">
              <a:ln>
                <a:noFill/>
              </a:ln>
              <a:solidFill>
                <a:srgbClr val="203D4C"/>
              </a:solidFill>
              <a:effectLst/>
              <a:uLnTx/>
              <a:uFillTx/>
              <a:latin typeface="Work Sans" pitchFamily="2" charset="0"/>
              <a:ea typeface="Work Sans Bold"/>
              <a:cs typeface="Work Sans Bold"/>
              <a:sym typeface="Work Sans Bold"/>
            </a:endParaRPr>
          </a:p>
        </p:txBody>
      </p:sp>
    </p:spTree>
    <p:extLst>
      <p:ext uri="{BB962C8B-B14F-4D97-AF65-F5344CB8AC3E}">
        <p14:creationId xmlns:p14="http://schemas.microsoft.com/office/powerpoint/2010/main" val="190903529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2339"/>
        <p:cNvGrpSpPr/>
        <p:nvPr/>
      </p:nvGrpSpPr>
      <p:grpSpPr>
        <a:xfrm>
          <a:off x="0" y="0"/>
          <a:ext cx="0" cy="0"/>
          <a:chOff x="0" y="0"/>
          <a:chExt cx="0" cy="0"/>
        </a:xfrm>
      </p:grpSpPr>
      <p:sp>
        <p:nvSpPr>
          <p:cNvPr id="2" name="Freeform 2">
            <a:extLst>
              <a:ext uri="{FF2B5EF4-FFF2-40B4-BE49-F238E27FC236}">
                <a16:creationId xmlns:a16="http://schemas.microsoft.com/office/drawing/2014/main" id="{27EC7AD6-3B35-D50A-6F4F-47346A7CD4F1}"/>
              </a:ext>
            </a:extLst>
          </p:cNvPr>
          <p:cNvSpPr/>
          <p:nvPr/>
        </p:nvSpPr>
        <p:spPr>
          <a:xfrm>
            <a:off x="-17539" y="-954533"/>
            <a:ext cx="18305539" cy="12196065"/>
          </a:xfrm>
          <a:custGeom>
            <a:avLst/>
            <a:gdLst/>
            <a:ahLst/>
            <a:cxnLst/>
            <a:rect l="l" t="t" r="r" b="b"/>
            <a:pathLst>
              <a:path w="18305539" h="12196065">
                <a:moveTo>
                  <a:pt x="0" y="0"/>
                </a:moveTo>
                <a:lnTo>
                  <a:pt x="18305539" y="0"/>
                </a:lnTo>
                <a:lnTo>
                  <a:pt x="18305539" y="12196066"/>
                </a:lnTo>
                <a:lnTo>
                  <a:pt x="0" y="12196066"/>
                </a:lnTo>
                <a:lnTo>
                  <a:pt x="0" y="0"/>
                </a:lnTo>
                <a:close/>
              </a:path>
            </a:pathLst>
          </a:custGeom>
          <a:blipFill>
            <a:blip r:embed="rId3"/>
            <a:stretch>
              <a:fillRect/>
            </a:stretch>
          </a:blipFill>
        </p:spPr>
        <p:txBody>
          <a:bodyPr/>
          <a:lstStyle/>
          <a:p>
            <a:endParaRPr lang="sv-SE"/>
          </a:p>
        </p:txBody>
      </p:sp>
      <p:grpSp>
        <p:nvGrpSpPr>
          <p:cNvPr id="2341" name="Google Shape;2341;p69"/>
          <p:cNvGrpSpPr/>
          <p:nvPr/>
        </p:nvGrpSpPr>
        <p:grpSpPr>
          <a:xfrm>
            <a:off x="3904028" y="992535"/>
            <a:ext cx="10679593" cy="8665723"/>
            <a:chOff x="0" y="-9525"/>
            <a:chExt cx="2812732" cy="2282331"/>
          </a:xfrm>
        </p:grpSpPr>
        <p:sp>
          <p:nvSpPr>
            <p:cNvPr id="2342" name="Google Shape;2342;p69"/>
            <p:cNvSpPr/>
            <p:nvPr/>
          </p:nvSpPr>
          <p:spPr>
            <a:xfrm>
              <a:off x="0" y="0"/>
              <a:ext cx="2812732" cy="2272805"/>
            </a:xfrm>
            <a:custGeom>
              <a:avLst/>
              <a:gdLst/>
              <a:ahLst/>
              <a:cxnLst/>
              <a:rect l="l" t="t" r="r" b="b"/>
              <a:pathLst>
                <a:path w="2812732" h="2272805" extrusionOk="0">
                  <a:moveTo>
                    <a:pt x="0" y="0"/>
                  </a:moveTo>
                  <a:lnTo>
                    <a:pt x="2812732" y="0"/>
                  </a:lnTo>
                  <a:lnTo>
                    <a:pt x="2812732" y="2272805"/>
                  </a:lnTo>
                  <a:lnTo>
                    <a:pt x="0" y="2272805"/>
                  </a:lnTo>
                  <a:close/>
                </a:path>
              </a:pathLst>
            </a:custGeom>
            <a:solidFill>
              <a:srgbClr val="68224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43" name="Google Shape;2343;p69"/>
            <p:cNvSpPr txBox="1"/>
            <p:nvPr/>
          </p:nvSpPr>
          <p:spPr>
            <a:xfrm>
              <a:off x="0" y="-9525"/>
              <a:ext cx="2812732" cy="2282331"/>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344" name="Google Shape;2344;p69"/>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45" name="Google Shape;2345;p69"/>
          <p:cNvSpPr/>
          <p:nvPr/>
        </p:nvSpPr>
        <p:spPr>
          <a:xfrm>
            <a:off x="8062139" y="1925934"/>
            <a:ext cx="2163722" cy="154467"/>
          </a:xfrm>
          <a:custGeom>
            <a:avLst/>
            <a:gdLst/>
            <a:ahLst/>
            <a:cxnLst/>
            <a:rect l="l" t="t" r="r" b="b"/>
            <a:pathLst>
              <a:path w="2163722" h="154467" extrusionOk="0">
                <a:moveTo>
                  <a:pt x="0" y="0"/>
                </a:moveTo>
                <a:lnTo>
                  <a:pt x="2163722" y="0"/>
                </a:lnTo>
                <a:lnTo>
                  <a:pt x="2163722" y="154467"/>
                </a:lnTo>
                <a:lnTo>
                  <a:pt x="0" y="154467"/>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346" name="Google Shape;2346;p69"/>
          <p:cNvGrpSpPr/>
          <p:nvPr/>
        </p:nvGrpSpPr>
        <p:grpSpPr>
          <a:xfrm rot="5400000">
            <a:off x="5118644" y="-185916"/>
            <a:ext cx="1990494" cy="4419725"/>
            <a:chOff x="0" y="0"/>
            <a:chExt cx="558206" cy="1239450"/>
          </a:xfrm>
        </p:grpSpPr>
        <p:sp>
          <p:nvSpPr>
            <p:cNvPr id="2347" name="Google Shape;2347;p69"/>
            <p:cNvSpPr/>
            <p:nvPr/>
          </p:nvSpPr>
          <p:spPr>
            <a:xfrm>
              <a:off x="0" y="0"/>
              <a:ext cx="558206" cy="1239450"/>
            </a:xfrm>
            <a:custGeom>
              <a:avLst/>
              <a:gdLst/>
              <a:ahLst/>
              <a:cxnLst/>
              <a:rect l="l" t="t" r="r" b="b"/>
              <a:pathLst>
                <a:path w="558206" h="1239450" extrusionOk="0">
                  <a:moveTo>
                    <a:pt x="558206" y="1239450"/>
                  </a:moveTo>
                  <a:lnTo>
                    <a:pt x="0" y="1239450"/>
                  </a:lnTo>
                  <a:lnTo>
                    <a:pt x="0" y="0"/>
                  </a:lnTo>
                  <a:lnTo>
                    <a:pt x="558206" y="1239450"/>
                  </a:lnTo>
                  <a:close/>
                </a:path>
              </a:pathLst>
            </a:custGeom>
            <a:solidFill>
              <a:srgbClr val="7B284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48" name="Google Shape;2348;p69"/>
            <p:cNvSpPr txBox="1"/>
            <p:nvPr/>
          </p:nvSpPr>
          <p:spPr>
            <a:xfrm>
              <a:off x="0" y="610200"/>
              <a:ext cx="279103" cy="626613"/>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349" name="Google Shape;2349;p69"/>
          <p:cNvSpPr txBox="1"/>
          <p:nvPr/>
        </p:nvSpPr>
        <p:spPr>
          <a:xfrm>
            <a:off x="6113891" y="1285854"/>
            <a:ext cx="6808590" cy="64008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4500" b="1" i="0" u="none" strike="noStrike" kern="0" cap="none" spc="0" normalizeH="0" baseline="0" noProof="0">
                <a:ln>
                  <a:noFill/>
                </a:ln>
                <a:solidFill>
                  <a:srgbClr val="AEC2D3"/>
                </a:solidFill>
                <a:effectLst/>
                <a:uLnTx/>
                <a:uFillTx/>
                <a:latin typeface="Work Sans"/>
                <a:ea typeface="Work Sans"/>
                <a:cs typeface="Work Sans"/>
                <a:sym typeface="Work Sans"/>
              </a:rPr>
              <a:t>VAD HAR VI LÄRT OSS?</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350" name="Google Shape;2350;p69"/>
          <p:cNvGrpSpPr/>
          <p:nvPr/>
        </p:nvGrpSpPr>
        <p:grpSpPr>
          <a:xfrm rot="-5400000">
            <a:off x="11552072" y="6626709"/>
            <a:ext cx="1296292" cy="4766808"/>
            <a:chOff x="0" y="0"/>
            <a:chExt cx="393633" cy="1447494"/>
          </a:xfrm>
        </p:grpSpPr>
        <p:sp>
          <p:nvSpPr>
            <p:cNvPr id="2351" name="Google Shape;2351;p69"/>
            <p:cNvSpPr/>
            <p:nvPr/>
          </p:nvSpPr>
          <p:spPr>
            <a:xfrm>
              <a:off x="0" y="0"/>
              <a:ext cx="393633" cy="1447494"/>
            </a:xfrm>
            <a:custGeom>
              <a:avLst/>
              <a:gdLst/>
              <a:ahLst/>
              <a:cxnLst/>
              <a:rect l="l" t="t" r="r" b="b"/>
              <a:pathLst>
                <a:path w="393633" h="1447494" extrusionOk="0">
                  <a:moveTo>
                    <a:pt x="393633" y="1447494"/>
                  </a:moveTo>
                  <a:lnTo>
                    <a:pt x="0" y="1447494"/>
                  </a:lnTo>
                  <a:lnTo>
                    <a:pt x="0" y="0"/>
                  </a:lnTo>
                  <a:lnTo>
                    <a:pt x="393633" y="1447494"/>
                  </a:lnTo>
                  <a:close/>
                </a:path>
              </a:pathLst>
            </a:custGeom>
            <a:solidFill>
              <a:srgbClr val="7B284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52" name="Google Shape;2352;p69"/>
            <p:cNvSpPr txBox="1"/>
            <p:nvPr/>
          </p:nvSpPr>
          <p:spPr>
            <a:xfrm>
              <a:off x="0" y="714222"/>
              <a:ext cx="196817" cy="730192"/>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353" name="Google Shape;2353;p69"/>
          <p:cNvSpPr/>
          <p:nvPr/>
        </p:nvSpPr>
        <p:spPr>
          <a:xfrm rot="-960535">
            <a:off x="14233252" y="7302860"/>
            <a:ext cx="982620" cy="852632"/>
          </a:xfrm>
          <a:custGeom>
            <a:avLst/>
            <a:gdLst/>
            <a:ahLst/>
            <a:cxnLst/>
            <a:rect l="l" t="t" r="r" b="b"/>
            <a:pathLst>
              <a:path w="982620" h="852632" extrusionOk="0">
                <a:moveTo>
                  <a:pt x="0" y="0"/>
                </a:moveTo>
                <a:lnTo>
                  <a:pt x="982620" y="0"/>
                </a:lnTo>
                <a:lnTo>
                  <a:pt x="982620" y="852633"/>
                </a:lnTo>
                <a:lnTo>
                  <a:pt x="0" y="852633"/>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54" name="Google Shape;2354;p69"/>
          <p:cNvSpPr/>
          <p:nvPr/>
        </p:nvSpPr>
        <p:spPr>
          <a:xfrm rot="191464">
            <a:off x="3165087" y="3831805"/>
            <a:ext cx="1163590" cy="951034"/>
          </a:xfrm>
          <a:custGeom>
            <a:avLst/>
            <a:gdLst/>
            <a:ahLst/>
            <a:cxnLst/>
            <a:rect l="l" t="t" r="r" b="b"/>
            <a:pathLst>
              <a:path w="1163590" h="951034" extrusionOk="0">
                <a:moveTo>
                  <a:pt x="0" y="0"/>
                </a:moveTo>
                <a:lnTo>
                  <a:pt x="1163591" y="0"/>
                </a:lnTo>
                <a:lnTo>
                  <a:pt x="1163591" y="951034"/>
                </a:lnTo>
                <a:lnTo>
                  <a:pt x="0" y="951034"/>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2362"/>
        <p:cNvGrpSpPr/>
        <p:nvPr/>
      </p:nvGrpSpPr>
      <p:grpSpPr>
        <a:xfrm>
          <a:off x="0" y="0"/>
          <a:ext cx="0" cy="0"/>
          <a:chOff x="0" y="0"/>
          <a:chExt cx="0" cy="0"/>
        </a:xfrm>
      </p:grpSpPr>
      <p:sp>
        <p:nvSpPr>
          <p:cNvPr id="2" name="Freeform 2">
            <a:extLst>
              <a:ext uri="{FF2B5EF4-FFF2-40B4-BE49-F238E27FC236}">
                <a16:creationId xmlns:a16="http://schemas.microsoft.com/office/drawing/2014/main" id="{569256D3-1444-25D1-EA83-EB792D5C113B}"/>
              </a:ext>
            </a:extLst>
          </p:cNvPr>
          <p:cNvSpPr/>
          <p:nvPr/>
        </p:nvSpPr>
        <p:spPr>
          <a:xfrm>
            <a:off x="-17539" y="-954533"/>
            <a:ext cx="18305539" cy="12196065"/>
          </a:xfrm>
          <a:custGeom>
            <a:avLst/>
            <a:gdLst/>
            <a:ahLst/>
            <a:cxnLst/>
            <a:rect l="l" t="t" r="r" b="b"/>
            <a:pathLst>
              <a:path w="18305539" h="12196065">
                <a:moveTo>
                  <a:pt x="0" y="0"/>
                </a:moveTo>
                <a:lnTo>
                  <a:pt x="18305539" y="0"/>
                </a:lnTo>
                <a:lnTo>
                  <a:pt x="18305539" y="12196066"/>
                </a:lnTo>
                <a:lnTo>
                  <a:pt x="0" y="12196066"/>
                </a:lnTo>
                <a:lnTo>
                  <a:pt x="0" y="0"/>
                </a:lnTo>
                <a:close/>
              </a:path>
            </a:pathLst>
          </a:custGeom>
          <a:blipFill>
            <a:blip r:embed="rId3"/>
            <a:stretch>
              <a:fillRect/>
            </a:stretch>
          </a:blipFill>
        </p:spPr>
        <p:txBody>
          <a:bodyPr/>
          <a:lstStyle/>
          <a:p>
            <a:endParaRPr lang="sv-SE"/>
          </a:p>
        </p:txBody>
      </p:sp>
      <p:grpSp>
        <p:nvGrpSpPr>
          <p:cNvPr id="2364" name="Google Shape;2364;p70"/>
          <p:cNvGrpSpPr/>
          <p:nvPr/>
        </p:nvGrpSpPr>
        <p:grpSpPr>
          <a:xfrm>
            <a:off x="3904028" y="992535"/>
            <a:ext cx="10679593" cy="8665723"/>
            <a:chOff x="0" y="-9525"/>
            <a:chExt cx="2812732" cy="2282331"/>
          </a:xfrm>
        </p:grpSpPr>
        <p:sp>
          <p:nvSpPr>
            <p:cNvPr id="2365" name="Google Shape;2365;p70"/>
            <p:cNvSpPr/>
            <p:nvPr/>
          </p:nvSpPr>
          <p:spPr>
            <a:xfrm>
              <a:off x="0" y="0"/>
              <a:ext cx="2812732" cy="2272805"/>
            </a:xfrm>
            <a:custGeom>
              <a:avLst/>
              <a:gdLst/>
              <a:ahLst/>
              <a:cxnLst/>
              <a:rect l="l" t="t" r="r" b="b"/>
              <a:pathLst>
                <a:path w="2812732" h="2272805" extrusionOk="0">
                  <a:moveTo>
                    <a:pt x="0" y="0"/>
                  </a:moveTo>
                  <a:lnTo>
                    <a:pt x="2812732" y="0"/>
                  </a:lnTo>
                  <a:lnTo>
                    <a:pt x="2812732" y="2272805"/>
                  </a:lnTo>
                  <a:lnTo>
                    <a:pt x="0" y="2272805"/>
                  </a:lnTo>
                  <a:close/>
                </a:path>
              </a:pathLst>
            </a:custGeom>
            <a:solidFill>
              <a:srgbClr val="68224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66" name="Google Shape;2366;p70"/>
            <p:cNvSpPr txBox="1"/>
            <p:nvPr/>
          </p:nvSpPr>
          <p:spPr>
            <a:xfrm>
              <a:off x="0" y="-9525"/>
              <a:ext cx="2812732" cy="2282331"/>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367" name="Google Shape;2367;p70"/>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68" name="Google Shape;2368;p70"/>
          <p:cNvSpPr/>
          <p:nvPr/>
        </p:nvSpPr>
        <p:spPr>
          <a:xfrm>
            <a:off x="8062139" y="1925934"/>
            <a:ext cx="2163722" cy="154467"/>
          </a:xfrm>
          <a:custGeom>
            <a:avLst/>
            <a:gdLst/>
            <a:ahLst/>
            <a:cxnLst/>
            <a:rect l="l" t="t" r="r" b="b"/>
            <a:pathLst>
              <a:path w="2163722" h="154467" extrusionOk="0">
                <a:moveTo>
                  <a:pt x="0" y="0"/>
                </a:moveTo>
                <a:lnTo>
                  <a:pt x="2163722" y="0"/>
                </a:lnTo>
                <a:lnTo>
                  <a:pt x="2163722" y="154467"/>
                </a:lnTo>
                <a:lnTo>
                  <a:pt x="0" y="154467"/>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369" name="Google Shape;2369;p70"/>
          <p:cNvGrpSpPr/>
          <p:nvPr/>
        </p:nvGrpSpPr>
        <p:grpSpPr>
          <a:xfrm rot="5400000">
            <a:off x="5118644" y="-185916"/>
            <a:ext cx="1990494" cy="4419725"/>
            <a:chOff x="0" y="0"/>
            <a:chExt cx="558206" cy="1239450"/>
          </a:xfrm>
        </p:grpSpPr>
        <p:sp>
          <p:nvSpPr>
            <p:cNvPr id="2370" name="Google Shape;2370;p70"/>
            <p:cNvSpPr/>
            <p:nvPr/>
          </p:nvSpPr>
          <p:spPr>
            <a:xfrm>
              <a:off x="0" y="0"/>
              <a:ext cx="558206" cy="1239450"/>
            </a:xfrm>
            <a:custGeom>
              <a:avLst/>
              <a:gdLst/>
              <a:ahLst/>
              <a:cxnLst/>
              <a:rect l="l" t="t" r="r" b="b"/>
              <a:pathLst>
                <a:path w="558206" h="1239450" extrusionOk="0">
                  <a:moveTo>
                    <a:pt x="558206" y="1239450"/>
                  </a:moveTo>
                  <a:lnTo>
                    <a:pt x="0" y="1239450"/>
                  </a:lnTo>
                  <a:lnTo>
                    <a:pt x="0" y="0"/>
                  </a:lnTo>
                  <a:lnTo>
                    <a:pt x="558206" y="1239450"/>
                  </a:lnTo>
                  <a:close/>
                </a:path>
              </a:pathLst>
            </a:custGeom>
            <a:solidFill>
              <a:srgbClr val="7B284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71" name="Google Shape;2371;p70"/>
            <p:cNvSpPr txBox="1"/>
            <p:nvPr/>
          </p:nvSpPr>
          <p:spPr>
            <a:xfrm>
              <a:off x="0" y="610200"/>
              <a:ext cx="279103" cy="626613"/>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372" name="Google Shape;2372;p70"/>
          <p:cNvSpPr txBox="1"/>
          <p:nvPr/>
        </p:nvSpPr>
        <p:spPr>
          <a:xfrm>
            <a:off x="6113891" y="1285854"/>
            <a:ext cx="6808590" cy="64008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4500" b="1" i="0" u="none" strike="noStrike" kern="0" cap="none" spc="0" normalizeH="0" baseline="0" noProof="0">
                <a:ln>
                  <a:noFill/>
                </a:ln>
                <a:solidFill>
                  <a:srgbClr val="AEC2D3"/>
                </a:solidFill>
                <a:effectLst/>
                <a:uLnTx/>
                <a:uFillTx/>
                <a:latin typeface="Work Sans"/>
                <a:ea typeface="Work Sans"/>
                <a:cs typeface="Work Sans"/>
                <a:sym typeface="Work Sans"/>
              </a:rPr>
              <a:t>VAD HAR VI LÄRT OSS?</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373" name="Google Shape;2373;p70"/>
          <p:cNvGrpSpPr/>
          <p:nvPr/>
        </p:nvGrpSpPr>
        <p:grpSpPr>
          <a:xfrm rot="-5400000">
            <a:off x="11552072" y="6626709"/>
            <a:ext cx="1296292" cy="4766808"/>
            <a:chOff x="0" y="0"/>
            <a:chExt cx="393633" cy="1447494"/>
          </a:xfrm>
        </p:grpSpPr>
        <p:sp>
          <p:nvSpPr>
            <p:cNvPr id="2374" name="Google Shape;2374;p70"/>
            <p:cNvSpPr/>
            <p:nvPr/>
          </p:nvSpPr>
          <p:spPr>
            <a:xfrm>
              <a:off x="0" y="0"/>
              <a:ext cx="393633" cy="1447494"/>
            </a:xfrm>
            <a:custGeom>
              <a:avLst/>
              <a:gdLst/>
              <a:ahLst/>
              <a:cxnLst/>
              <a:rect l="l" t="t" r="r" b="b"/>
              <a:pathLst>
                <a:path w="393633" h="1447494" extrusionOk="0">
                  <a:moveTo>
                    <a:pt x="393633" y="1447494"/>
                  </a:moveTo>
                  <a:lnTo>
                    <a:pt x="0" y="1447494"/>
                  </a:lnTo>
                  <a:lnTo>
                    <a:pt x="0" y="0"/>
                  </a:lnTo>
                  <a:lnTo>
                    <a:pt x="393633" y="1447494"/>
                  </a:lnTo>
                  <a:close/>
                </a:path>
              </a:pathLst>
            </a:custGeom>
            <a:solidFill>
              <a:srgbClr val="7B284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75" name="Google Shape;2375;p70"/>
            <p:cNvSpPr txBox="1"/>
            <p:nvPr/>
          </p:nvSpPr>
          <p:spPr>
            <a:xfrm>
              <a:off x="0" y="714222"/>
              <a:ext cx="196817" cy="730192"/>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2376" name="Google Shape;2376;p70"/>
          <p:cNvGrpSpPr/>
          <p:nvPr/>
        </p:nvGrpSpPr>
        <p:grpSpPr>
          <a:xfrm>
            <a:off x="4465209" y="2528076"/>
            <a:ext cx="9942343" cy="864990"/>
            <a:chOff x="0" y="0"/>
            <a:chExt cx="13256457" cy="1153319"/>
          </a:xfrm>
        </p:grpSpPr>
        <p:sp>
          <p:nvSpPr>
            <p:cNvPr id="2377" name="Google Shape;2377;p70"/>
            <p:cNvSpPr txBox="1"/>
            <p:nvPr/>
          </p:nvSpPr>
          <p:spPr>
            <a:xfrm>
              <a:off x="1357026" y="280194"/>
              <a:ext cx="11899431" cy="873125"/>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2735" b="0" i="0" u="none" strike="noStrike" kern="0" cap="none" spc="0" normalizeH="0" baseline="0" noProof="0">
                  <a:ln>
                    <a:noFill/>
                  </a:ln>
                  <a:solidFill>
                    <a:srgbClr val="D4C394"/>
                  </a:solidFill>
                  <a:effectLst/>
                  <a:uLnTx/>
                  <a:uFillTx/>
                  <a:latin typeface="Work Sans"/>
                  <a:ea typeface="Work Sans"/>
                  <a:cs typeface="Work Sans"/>
                  <a:sym typeface="Work Sans"/>
                </a:rPr>
                <a:t>Cybersäkerhet finns överallt, och berör alla</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288770" marR="0" lvl="1" indent="-144385" algn="l" defTabSz="914400" rtl="0" eaLnBrk="1" fontAlgn="auto" latinLnBrk="0" hangingPunct="1">
                <a:lnSpc>
                  <a:spcPct val="69981"/>
                </a:lnSpc>
                <a:spcBef>
                  <a:spcPts val="0"/>
                </a:spcBef>
                <a:spcAft>
                  <a:spcPts val="0"/>
                </a:spcAft>
                <a:buClr>
                  <a:srgbClr val="000000"/>
                </a:buClr>
                <a:buSzTx/>
                <a:buFont typeface="Arial"/>
                <a:buNone/>
                <a:tabLst/>
                <a:defRPr/>
              </a:pPr>
              <a:endParaRPr kumimoji="0" sz="2735" b="0" i="0" u="none" strike="noStrike" kern="0" cap="none" spc="0" normalizeH="0" baseline="0" noProof="0">
                <a:ln>
                  <a:noFill/>
                </a:ln>
                <a:solidFill>
                  <a:srgbClr val="D4C394"/>
                </a:solidFill>
                <a:effectLst/>
                <a:uLnTx/>
                <a:uFillTx/>
                <a:latin typeface="Work Sans"/>
                <a:ea typeface="Work Sans"/>
                <a:cs typeface="Work Sans"/>
                <a:sym typeface="Work Sans"/>
              </a:endParaRPr>
            </a:p>
          </p:txBody>
        </p:sp>
        <p:sp>
          <p:nvSpPr>
            <p:cNvPr id="2378" name="Google Shape;2378;p70"/>
            <p:cNvSpPr/>
            <p:nvPr/>
          </p:nvSpPr>
          <p:spPr>
            <a:xfrm rot="301203">
              <a:off x="39567" y="40409"/>
              <a:ext cx="965091" cy="946649"/>
            </a:xfrm>
            <a:custGeom>
              <a:avLst/>
              <a:gdLst/>
              <a:ahLst/>
              <a:cxnLst/>
              <a:rect l="l" t="t" r="r" b="b"/>
              <a:pathLst>
                <a:path w="965091" h="946649" extrusionOk="0">
                  <a:moveTo>
                    <a:pt x="0" y="0"/>
                  </a:moveTo>
                  <a:lnTo>
                    <a:pt x="965091" y="0"/>
                  </a:lnTo>
                  <a:lnTo>
                    <a:pt x="965091" y="946649"/>
                  </a:lnTo>
                  <a:lnTo>
                    <a:pt x="0" y="946649"/>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379" name="Google Shape;2379;p70"/>
          <p:cNvSpPr/>
          <p:nvPr/>
        </p:nvSpPr>
        <p:spPr>
          <a:xfrm rot="-960535">
            <a:off x="14233252" y="7302860"/>
            <a:ext cx="982620" cy="852632"/>
          </a:xfrm>
          <a:custGeom>
            <a:avLst/>
            <a:gdLst/>
            <a:ahLst/>
            <a:cxnLst/>
            <a:rect l="l" t="t" r="r" b="b"/>
            <a:pathLst>
              <a:path w="982620" h="852632" extrusionOk="0">
                <a:moveTo>
                  <a:pt x="0" y="0"/>
                </a:moveTo>
                <a:lnTo>
                  <a:pt x="982620" y="0"/>
                </a:lnTo>
                <a:lnTo>
                  <a:pt x="982620" y="852633"/>
                </a:lnTo>
                <a:lnTo>
                  <a:pt x="0" y="852633"/>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80" name="Google Shape;2380;p70"/>
          <p:cNvSpPr/>
          <p:nvPr/>
        </p:nvSpPr>
        <p:spPr>
          <a:xfrm rot="191464">
            <a:off x="3165087" y="3831805"/>
            <a:ext cx="1163590" cy="951034"/>
          </a:xfrm>
          <a:custGeom>
            <a:avLst/>
            <a:gdLst/>
            <a:ahLst/>
            <a:cxnLst/>
            <a:rect l="l" t="t" r="r" b="b"/>
            <a:pathLst>
              <a:path w="1163590" h="951034" extrusionOk="0">
                <a:moveTo>
                  <a:pt x="0" y="0"/>
                </a:moveTo>
                <a:lnTo>
                  <a:pt x="1163591" y="0"/>
                </a:lnTo>
                <a:lnTo>
                  <a:pt x="1163591" y="951034"/>
                </a:lnTo>
                <a:lnTo>
                  <a:pt x="0" y="951034"/>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2388"/>
        <p:cNvGrpSpPr/>
        <p:nvPr/>
      </p:nvGrpSpPr>
      <p:grpSpPr>
        <a:xfrm>
          <a:off x="0" y="0"/>
          <a:ext cx="0" cy="0"/>
          <a:chOff x="0" y="0"/>
          <a:chExt cx="0" cy="0"/>
        </a:xfrm>
      </p:grpSpPr>
      <p:sp>
        <p:nvSpPr>
          <p:cNvPr id="2" name="Freeform 2">
            <a:extLst>
              <a:ext uri="{FF2B5EF4-FFF2-40B4-BE49-F238E27FC236}">
                <a16:creationId xmlns:a16="http://schemas.microsoft.com/office/drawing/2014/main" id="{FCBACA50-36D6-F12B-2677-304010128CE5}"/>
              </a:ext>
            </a:extLst>
          </p:cNvPr>
          <p:cNvSpPr/>
          <p:nvPr/>
        </p:nvSpPr>
        <p:spPr>
          <a:xfrm>
            <a:off x="-17539" y="-954533"/>
            <a:ext cx="18305539" cy="12196065"/>
          </a:xfrm>
          <a:custGeom>
            <a:avLst/>
            <a:gdLst/>
            <a:ahLst/>
            <a:cxnLst/>
            <a:rect l="l" t="t" r="r" b="b"/>
            <a:pathLst>
              <a:path w="18305539" h="12196065">
                <a:moveTo>
                  <a:pt x="0" y="0"/>
                </a:moveTo>
                <a:lnTo>
                  <a:pt x="18305539" y="0"/>
                </a:lnTo>
                <a:lnTo>
                  <a:pt x="18305539" y="12196066"/>
                </a:lnTo>
                <a:lnTo>
                  <a:pt x="0" y="12196066"/>
                </a:lnTo>
                <a:lnTo>
                  <a:pt x="0" y="0"/>
                </a:lnTo>
                <a:close/>
              </a:path>
            </a:pathLst>
          </a:custGeom>
          <a:blipFill>
            <a:blip r:embed="rId3"/>
            <a:stretch>
              <a:fillRect/>
            </a:stretch>
          </a:blipFill>
        </p:spPr>
        <p:txBody>
          <a:bodyPr/>
          <a:lstStyle/>
          <a:p>
            <a:endParaRPr lang="sv-SE"/>
          </a:p>
        </p:txBody>
      </p:sp>
      <p:grpSp>
        <p:nvGrpSpPr>
          <p:cNvPr id="2390" name="Google Shape;2390;p71"/>
          <p:cNvGrpSpPr/>
          <p:nvPr/>
        </p:nvGrpSpPr>
        <p:grpSpPr>
          <a:xfrm>
            <a:off x="3904028" y="992535"/>
            <a:ext cx="10679593" cy="8665723"/>
            <a:chOff x="0" y="-9525"/>
            <a:chExt cx="2812732" cy="2282331"/>
          </a:xfrm>
        </p:grpSpPr>
        <p:sp>
          <p:nvSpPr>
            <p:cNvPr id="2391" name="Google Shape;2391;p71"/>
            <p:cNvSpPr/>
            <p:nvPr/>
          </p:nvSpPr>
          <p:spPr>
            <a:xfrm>
              <a:off x="0" y="0"/>
              <a:ext cx="2812732" cy="2272805"/>
            </a:xfrm>
            <a:custGeom>
              <a:avLst/>
              <a:gdLst/>
              <a:ahLst/>
              <a:cxnLst/>
              <a:rect l="l" t="t" r="r" b="b"/>
              <a:pathLst>
                <a:path w="2812732" h="2272805" extrusionOk="0">
                  <a:moveTo>
                    <a:pt x="0" y="0"/>
                  </a:moveTo>
                  <a:lnTo>
                    <a:pt x="2812732" y="0"/>
                  </a:lnTo>
                  <a:lnTo>
                    <a:pt x="2812732" y="2272805"/>
                  </a:lnTo>
                  <a:lnTo>
                    <a:pt x="0" y="2272805"/>
                  </a:lnTo>
                  <a:close/>
                </a:path>
              </a:pathLst>
            </a:custGeom>
            <a:solidFill>
              <a:srgbClr val="68224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92" name="Google Shape;2392;p71"/>
            <p:cNvSpPr txBox="1"/>
            <p:nvPr/>
          </p:nvSpPr>
          <p:spPr>
            <a:xfrm>
              <a:off x="0" y="-9525"/>
              <a:ext cx="2812732" cy="2282331"/>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393" name="Google Shape;2393;p71"/>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94" name="Google Shape;2394;p71"/>
          <p:cNvSpPr/>
          <p:nvPr/>
        </p:nvSpPr>
        <p:spPr>
          <a:xfrm>
            <a:off x="8062139" y="1925934"/>
            <a:ext cx="2163722" cy="154467"/>
          </a:xfrm>
          <a:custGeom>
            <a:avLst/>
            <a:gdLst/>
            <a:ahLst/>
            <a:cxnLst/>
            <a:rect l="l" t="t" r="r" b="b"/>
            <a:pathLst>
              <a:path w="2163722" h="154467" extrusionOk="0">
                <a:moveTo>
                  <a:pt x="0" y="0"/>
                </a:moveTo>
                <a:lnTo>
                  <a:pt x="2163722" y="0"/>
                </a:lnTo>
                <a:lnTo>
                  <a:pt x="2163722" y="154467"/>
                </a:lnTo>
                <a:lnTo>
                  <a:pt x="0" y="154467"/>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395" name="Google Shape;2395;p71"/>
          <p:cNvGrpSpPr/>
          <p:nvPr/>
        </p:nvGrpSpPr>
        <p:grpSpPr>
          <a:xfrm rot="5400000">
            <a:off x="5118644" y="-185916"/>
            <a:ext cx="1990494" cy="4419725"/>
            <a:chOff x="0" y="0"/>
            <a:chExt cx="558206" cy="1239450"/>
          </a:xfrm>
        </p:grpSpPr>
        <p:sp>
          <p:nvSpPr>
            <p:cNvPr id="2396" name="Google Shape;2396;p71"/>
            <p:cNvSpPr/>
            <p:nvPr/>
          </p:nvSpPr>
          <p:spPr>
            <a:xfrm>
              <a:off x="0" y="0"/>
              <a:ext cx="558206" cy="1239450"/>
            </a:xfrm>
            <a:custGeom>
              <a:avLst/>
              <a:gdLst/>
              <a:ahLst/>
              <a:cxnLst/>
              <a:rect l="l" t="t" r="r" b="b"/>
              <a:pathLst>
                <a:path w="558206" h="1239450" extrusionOk="0">
                  <a:moveTo>
                    <a:pt x="558206" y="1239450"/>
                  </a:moveTo>
                  <a:lnTo>
                    <a:pt x="0" y="1239450"/>
                  </a:lnTo>
                  <a:lnTo>
                    <a:pt x="0" y="0"/>
                  </a:lnTo>
                  <a:lnTo>
                    <a:pt x="558206" y="1239450"/>
                  </a:lnTo>
                  <a:close/>
                </a:path>
              </a:pathLst>
            </a:custGeom>
            <a:solidFill>
              <a:srgbClr val="7B284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97" name="Google Shape;2397;p71"/>
            <p:cNvSpPr txBox="1"/>
            <p:nvPr/>
          </p:nvSpPr>
          <p:spPr>
            <a:xfrm>
              <a:off x="0" y="610200"/>
              <a:ext cx="279103" cy="626613"/>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398" name="Google Shape;2398;p71"/>
          <p:cNvSpPr txBox="1"/>
          <p:nvPr/>
        </p:nvSpPr>
        <p:spPr>
          <a:xfrm>
            <a:off x="6113891" y="1285854"/>
            <a:ext cx="6808590" cy="64008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4500" b="1" i="0" u="none" strike="noStrike" kern="0" cap="none" spc="0" normalizeH="0" baseline="0" noProof="0">
                <a:ln>
                  <a:noFill/>
                </a:ln>
                <a:solidFill>
                  <a:srgbClr val="AEC2D3"/>
                </a:solidFill>
                <a:effectLst/>
                <a:uLnTx/>
                <a:uFillTx/>
                <a:latin typeface="Work Sans"/>
                <a:ea typeface="Work Sans"/>
                <a:cs typeface="Work Sans"/>
                <a:sym typeface="Work Sans"/>
              </a:rPr>
              <a:t>VAD HAR VI LÄRT OSS?</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399" name="Google Shape;2399;p71"/>
          <p:cNvGrpSpPr/>
          <p:nvPr/>
        </p:nvGrpSpPr>
        <p:grpSpPr>
          <a:xfrm rot="-5400000">
            <a:off x="11552072" y="6626709"/>
            <a:ext cx="1296292" cy="4766808"/>
            <a:chOff x="0" y="0"/>
            <a:chExt cx="393633" cy="1447494"/>
          </a:xfrm>
        </p:grpSpPr>
        <p:sp>
          <p:nvSpPr>
            <p:cNvPr id="2400" name="Google Shape;2400;p71"/>
            <p:cNvSpPr/>
            <p:nvPr/>
          </p:nvSpPr>
          <p:spPr>
            <a:xfrm>
              <a:off x="0" y="0"/>
              <a:ext cx="393633" cy="1447494"/>
            </a:xfrm>
            <a:custGeom>
              <a:avLst/>
              <a:gdLst/>
              <a:ahLst/>
              <a:cxnLst/>
              <a:rect l="l" t="t" r="r" b="b"/>
              <a:pathLst>
                <a:path w="393633" h="1447494" extrusionOk="0">
                  <a:moveTo>
                    <a:pt x="393633" y="1447494"/>
                  </a:moveTo>
                  <a:lnTo>
                    <a:pt x="0" y="1447494"/>
                  </a:lnTo>
                  <a:lnTo>
                    <a:pt x="0" y="0"/>
                  </a:lnTo>
                  <a:lnTo>
                    <a:pt x="393633" y="1447494"/>
                  </a:lnTo>
                  <a:close/>
                </a:path>
              </a:pathLst>
            </a:custGeom>
            <a:solidFill>
              <a:srgbClr val="7B284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01" name="Google Shape;2401;p71"/>
            <p:cNvSpPr txBox="1"/>
            <p:nvPr/>
          </p:nvSpPr>
          <p:spPr>
            <a:xfrm>
              <a:off x="0" y="714222"/>
              <a:ext cx="196817" cy="730192"/>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2402" name="Google Shape;2402;p71"/>
          <p:cNvGrpSpPr/>
          <p:nvPr/>
        </p:nvGrpSpPr>
        <p:grpSpPr>
          <a:xfrm>
            <a:off x="4465209" y="2528076"/>
            <a:ext cx="9942343" cy="864990"/>
            <a:chOff x="0" y="0"/>
            <a:chExt cx="13256457" cy="1153319"/>
          </a:xfrm>
        </p:grpSpPr>
        <p:sp>
          <p:nvSpPr>
            <p:cNvPr id="2403" name="Google Shape;2403;p71"/>
            <p:cNvSpPr txBox="1"/>
            <p:nvPr/>
          </p:nvSpPr>
          <p:spPr>
            <a:xfrm>
              <a:off x="1357026" y="280194"/>
              <a:ext cx="11899431" cy="873125"/>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2735" b="0" i="0" u="none" strike="noStrike" kern="0" cap="none" spc="0" normalizeH="0" baseline="0" noProof="0">
                  <a:ln>
                    <a:noFill/>
                  </a:ln>
                  <a:solidFill>
                    <a:srgbClr val="D4C394"/>
                  </a:solidFill>
                  <a:effectLst/>
                  <a:uLnTx/>
                  <a:uFillTx/>
                  <a:latin typeface="Work Sans"/>
                  <a:ea typeface="Work Sans"/>
                  <a:cs typeface="Work Sans"/>
                  <a:sym typeface="Work Sans"/>
                </a:rPr>
                <a:t>Cybersäkerhet finns överallt, och berör alla</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288770" marR="0" lvl="1" indent="-144385" algn="l" defTabSz="914400" rtl="0" eaLnBrk="1" fontAlgn="auto" latinLnBrk="0" hangingPunct="1">
                <a:lnSpc>
                  <a:spcPct val="69981"/>
                </a:lnSpc>
                <a:spcBef>
                  <a:spcPts val="0"/>
                </a:spcBef>
                <a:spcAft>
                  <a:spcPts val="0"/>
                </a:spcAft>
                <a:buClr>
                  <a:srgbClr val="000000"/>
                </a:buClr>
                <a:buSzTx/>
                <a:buFont typeface="Arial"/>
                <a:buNone/>
                <a:tabLst/>
                <a:defRPr/>
              </a:pPr>
              <a:endParaRPr kumimoji="0" sz="2735" b="0" i="0" u="none" strike="noStrike" kern="0" cap="none" spc="0" normalizeH="0" baseline="0" noProof="0">
                <a:ln>
                  <a:noFill/>
                </a:ln>
                <a:solidFill>
                  <a:srgbClr val="D4C394"/>
                </a:solidFill>
                <a:effectLst/>
                <a:uLnTx/>
                <a:uFillTx/>
                <a:latin typeface="Work Sans"/>
                <a:ea typeface="Work Sans"/>
                <a:cs typeface="Work Sans"/>
                <a:sym typeface="Work Sans"/>
              </a:endParaRPr>
            </a:p>
          </p:txBody>
        </p:sp>
        <p:sp>
          <p:nvSpPr>
            <p:cNvPr id="2404" name="Google Shape;2404;p71"/>
            <p:cNvSpPr/>
            <p:nvPr/>
          </p:nvSpPr>
          <p:spPr>
            <a:xfrm rot="301203">
              <a:off x="39567" y="40409"/>
              <a:ext cx="965091" cy="946649"/>
            </a:xfrm>
            <a:custGeom>
              <a:avLst/>
              <a:gdLst/>
              <a:ahLst/>
              <a:cxnLst/>
              <a:rect l="l" t="t" r="r" b="b"/>
              <a:pathLst>
                <a:path w="965091" h="946649" extrusionOk="0">
                  <a:moveTo>
                    <a:pt x="0" y="0"/>
                  </a:moveTo>
                  <a:lnTo>
                    <a:pt x="965091" y="0"/>
                  </a:lnTo>
                  <a:lnTo>
                    <a:pt x="965091" y="946649"/>
                  </a:lnTo>
                  <a:lnTo>
                    <a:pt x="0" y="946649"/>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2405" name="Google Shape;2405;p71"/>
          <p:cNvGrpSpPr/>
          <p:nvPr/>
        </p:nvGrpSpPr>
        <p:grpSpPr>
          <a:xfrm>
            <a:off x="4395617" y="3778419"/>
            <a:ext cx="10081526" cy="1057806"/>
            <a:chOff x="0" y="0"/>
            <a:chExt cx="13442035" cy="1410408"/>
          </a:xfrm>
        </p:grpSpPr>
        <p:sp>
          <p:nvSpPr>
            <p:cNvPr id="2406" name="Google Shape;2406;p71"/>
            <p:cNvSpPr txBox="1"/>
            <p:nvPr/>
          </p:nvSpPr>
          <p:spPr>
            <a:xfrm>
              <a:off x="1542604" y="403109"/>
              <a:ext cx="11899431" cy="873125"/>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2735" b="0" i="0" u="none" strike="noStrike" kern="0" cap="none" spc="0" normalizeH="0" baseline="0" noProof="0">
                  <a:ln>
                    <a:noFill/>
                  </a:ln>
                  <a:solidFill>
                    <a:srgbClr val="D4C394"/>
                  </a:solidFill>
                  <a:effectLst/>
                  <a:uLnTx/>
                  <a:uFillTx/>
                  <a:latin typeface="Work Sans"/>
                  <a:ea typeface="Work Sans"/>
                  <a:cs typeface="Work Sans"/>
                  <a:sym typeface="Work Sans"/>
                </a:rPr>
                <a:t>Din information är värdefull och måste skyddas</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288770" marR="0" lvl="1" indent="-144385" algn="l" defTabSz="914400" rtl="0" eaLnBrk="1" fontAlgn="auto" latinLnBrk="0" hangingPunct="1">
                <a:lnSpc>
                  <a:spcPct val="69981"/>
                </a:lnSpc>
                <a:spcBef>
                  <a:spcPts val="0"/>
                </a:spcBef>
                <a:spcAft>
                  <a:spcPts val="0"/>
                </a:spcAft>
                <a:buClr>
                  <a:srgbClr val="000000"/>
                </a:buClr>
                <a:buSzTx/>
                <a:buFont typeface="Arial"/>
                <a:buNone/>
                <a:tabLst/>
                <a:defRPr/>
              </a:pPr>
              <a:endParaRPr kumimoji="0" sz="2735" b="0" i="0" u="none" strike="noStrike" kern="0" cap="none" spc="0" normalizeH="0" baseline="0" noProof="0">
                <a:ln>
                  <a:noFill/>
                </a:ln>
                <a:solidFill>
                  <a:srgbClr val="D4C394"/>
                </a:solidFill>
                <a:effectLst/>
                <a:uLnTx/>
                <a:uFillTx/>
                <a:latin typeface="Work Sans"/>
                <a:ea typeface="Work Sans"/>
                <a:cs typeface="Work Sans"/>
                <a:sym typeface="Work Sans"/>
              </a:endParaRPr>
            </a:p>
          </p:txBody>
        </p:sp>
        <p:sp>
          <p:nvSpPr>
            <p:cNvPr id="2407" name="Google Shape;2407;p71"/>
            <p:cNvSpPr/>
            <p:nvPr/>
          </p:nvSpPr>
          <p:spPr>
            <a:xfrm rot="1757466">
              <a:off x="185528" y="189536"/>
              <a:ext cx="1044326" cy="1031336"/>
            </a:xfrm>
            <a:custGeom>
              <a:avLst/>
              <a:gdLst/>
              <a:ahLst/>
              <a:cxnLst/>
              <a:rect l="l" t="t" r="r" b="b"/>
              <a:pathLst>
                <a:path w="1044326" h="1031336" extrusionOk="0">
                  <a:moveTo>
                    <a:pt x="0" y="0"/>
                  </a:moveTo>
                  <a:lnTo>
                    <a:pt x="1044326" y="0"/>
                  </a:lnTo>
                  <a:lnTo>
                    <a:pt x="1044326" y="1031336"/>
                  </a:lnTo>
                  <a:lnTo>
                    <a:pt x="0" y="1031336"/>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08" name="Google Shape;2408;p71"/>
          <p:cNvSpPr/>
          <p:nvPr/>
        </p:nvSpPr>
        <p:spPr>
          <a:xfrm rot="-960535">
            <a:off x="14233252" y="7302860"/>
            <a:ext cx="982620" cy="852632"/>
          </a:xfrm>
          <a:custGeom>
            <a:avLst/>
            <a:gdLst/>
            <a:ahLst/>
            <a:cxnLst/>
            <a:rect l="l" t="t" r="r" b="b"/>
            <a:pathLst>
              <a:path w="982620" h="852632" extrusionOk="0">
                <a:moveTo>
                  <a:pt x="0" y="0"/>
                </a:moveTo>
                <a:lnTo>
                  <a:pt x="982620" y="0"/>
                </a:lnTo>
                <a:lnTo>
                  <a:pt x="982620" y="852633"/>
                </a:lnTo>
                <a:lnTo>
                  <a:pt x="0" y="852633"/>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09" name="Google Shape;2409;p71"/>
          <p:cNvSpPr/>
          <p:nvPr/>
        </p:nvSpPr>
        <p:spPr>
          <a:xfrm rot="191464">
            <a:off x="3165087" y="3831805"/>
            <a:ext cx="1163590" cy="951034"/>
          </a:xfrm>
          <a:custGeom>
            <a:avLst/>
            <a:gdLst/>
            <a:ahLst/>
            <a:cxnLst/>
            <a:rect l="l" t="t" r="r" b="b"/>
            <a:pathLst>
              <a:path w="1163590" h="951034" extrusionOk="0">
                <a:moveTo>
                  <a:pt x="0" y="0"/>
                </a:moveTo>
                <a:lnTo>
                  <a:pt x="1163591" y="0"/>
                </a:lnTo>
                <a:lnTo>
                  <a:pt x="1163591" y="951034"/>
                </a:lnTo>
                <a:lnTo>
                  <a:pt x="0" y="951034"/>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2417"/>
        <p:cNvGrpSpPr/>
        <p:nvPr/>
      </p:nvGrpSpPr>
      <p:grpSpPr>
        <a:xfrm>
          <a:off x="0" y="0"/>
          <a:ext cx="0" cy="0"/>
          <a:chOff x="0" y="0"/>
          <a:chExt cx="0" cy="0"/>
        </a:xfrm>
      </p:grpSpPr>
      <p:sp>
        <p:nvSpPr>
          <p:cNvPr id="2" name="Freeform 2">
            <a:extLst>
              <a:ext uri="{FF2B5EF4-FFF2-40B4-BE49-F238E27FC236}">
                <a16:creationId xmlns:a16="http://schemas.microsoft.com/office/drawing/2014/main" id="{8CD2188A-3280-A55C-C673-FA088065D578}"/>
              </a:ext>
            </a:extLst>
          </p:cNvPr>
          <p:cNvSpPr/>
          <p:nvPr/>
        </p:nvSpPr>
        <p:spPr>
          <a:xfrm>
            <a:off x="-17539" y="-954533"/>
            <a:ext cx="18305539" cy="12196065"/>
          </a:xfrm>
          <a:custGeom>
            <a:avLst/>
            <a:gdLst/>
            <a:ahLst/>
            <a:cxnLst/>
            <a:rect l="l" t="t" r="r" b="b"/>
            <a:pathLst>
              <a:path w="18305539" h="12196065">
                <a:moveTo>
                  <a:pt x="0" y="0"/>
                </a:moveTo>
                <a:lnTo>
                  <a:pt x="18305539" y="0"/>
                </a:lnTo>
                <a:lnTo>
                  <a:pt x="18305539" y="12196066"/>
                </a:lnTo>
                <a:lnTo>
                  <a:pt x="0" y="12196066"/>
                </a:lnTo>
                <a:lnTo>
                  <a:pt x="0" y="0"/>
                </a:lnTo>
                <a:close/>
              </a:path>
            </a:pathLst>
          </a:custGeom>
          <a:blipFill>
            <a:blip r:embed="rId3"/>
            <a:stretch>
              <a:fillRect/>
            </a:stretch>
          </a:blipFill>
        </p:spPr>
        <p:txBody>
          <a:bodyPr/>
          <a:lstStyle/>
          <a:p>
            <a:endParaRPr lang="sv-SE"/>
          </a:p>
        </p:txBody>
      </p:sp>
      <p:grpSp>
        <p:nvGrpSpPr>
          <p:cNvPr id="2419" name="Google Shape;2419;p72"/>
          <p:cNvGrpSpPr/>
          <p:nvPr/>
        </p:nvGrpSpPr>
        <p:grpSpPr>
          <a:xfrm>
            <a:off x="3904028" y="992535"/>
            <a:ext cx="10679593" cy="8665723"/>
            <a:chOff x="0" y="-9525"/>
            <a:chExt cx="2812732" cy="2282331"/>
          </a:xfrm>
        </p:grpSpPr>
        <p:sp>
          <p:nvSpPr>
            <p:cNvPr id="2420" name="Google Shape;2420;p72"/>
            <p:cNvSpPr/>
            <p:nvPr/>
          </p:nvSpPr>
          <p:spPr>
            <a:xfrm>
              <a:off x="0" y="0"/>
              <a:ext cx="2812732" cy="2272805"/>
            </a:xfrm>
            <a:custGeom>
              <a:avLst/>
              <a:gdLst/>
              <a:ahLst/>
              <a:cxnLst/>
              <a:rect l="l" t="t" r="r" b="b"/>
              <a:pathLst>
                <a:path w="2812732" h="2272805" extrusionOk="0">
                  <a:moveTo>
                    <a:pt x="0" y="0"/>
                  </a:moveTo>
                  <a:lnTo>
                    <a:pt x="2812732" y="0"/>
                  </a:lnTo>
                  <a:lnTo>
                    <a:pt x="2812732" y="2272805"/>
                  </a:lnTo>
                  <a:lnTo>
                    <a:pt x="0" y="2272805"/>
                  </a:lnTo>
                  <a:close/>
                </a:path>
              </a:pathLst>
            </a:custGeom>
            <a:solidFill>
              <a:srgbClr val="68224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21" name="Google Shape;2421;p72"/>
            <p:cNvSpPr txBox="1"/>
            <p:nvPr/>
          </p:nvSpPr>
          <p:spPr>
            <a:xfrm>
              <a:off x="0" y="-9525"/>
              <a:ext cx="2812732" cy="2282331"/>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22" name="Google Shape;2422;p72"/>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23" name="Google Shape;2423;p72"/>
          <p:cNvSpPr/>
          <p:nvPr/>
        </p:nvSpPr>
        <p:spPr>
          <a:xfrm>
            <a:off x="8062139" y="1925934"/>
            <a:ext cx="2163722" cy="154467"/>
          </a:xfrm>
          <a:custGeom>
            <a:avLst/>
            <a:gdLst/>
            <a:ahLst/>
            <a:cxnLst/>
            <a:rect l="l" t="t" r="r" b="b"/>
            <a:pathLst>
              <a:path w="2163722" h="154467" extrusionOk="0">
                <a:moveTo>
                  <a:pt x="0" y="0"/>
                </a:moveTo>
                <a:lnTo>
                  <a:pt x="2163722" y="0"/>
                </a:lnTo>
                <a:lnTo>
                  <a:pt x="2163722" y="154467"/>
                </a:lnTo>
                <a:lnTo>
                  <a:pt x="0" y="154467"/>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424" name="Google Shape;2424;p72"/>
          <p:cNvGrpSpPr/>
          <p:nvPr/>
        </p:nvGrpSpPr>
        <p:grpSpPr>
          <a:xfrm rot="5400000">
            <a:off x="5118644" y="-185916"/>
            <a:ext cx="1990494" cy="4419725"/>
            <a:chOff x="0" y="0"/>
            <a:chExt cx="558206" cy="1239450"/>
          </a:xfrm>
        </p:grpSpPr>
        <p:sp>
          <p:nvSpPr>
            <p:cNvPr id="2425" name="Google Shape;2425;p72"/>
            <p:cNvSpPr/>
            <p:nvPr/>
          </p:nvSpPr>
          <p:spPr>
            <a:xfrm>
              <a:off x="0" y="0"/>
              <a:ext cx="558206" cy="1239450"/>
            </a:xfrm>
            <a:custGeom>
              <a:avLst/>
              <a:gdLst/>
              <a:ahLst/>
              <a:cxnLst/>
              <a:rect l="l" t="t" r="r" b="b"/>
              <a:pathLst>
                <a:path w="558206" h="1239450" extrusionOk="0">
                  <a:moveTo>
                    <a:pt x="558206" y="1239450"/>
                  </a:moveTo>
                  <a:lnTo>
                    <a:pt x="0" y="1239450"/>
                  </a:lnTo>
                  <a:lnTo>
                    <a:pt x="0" y="0"/>
                  </a:lnTo>
                  <a:lnTo>
                    <a:pt x="558206" y="1239450"/>
                  </a:lnTo>
                  <a:close/>
                </a:path>
              </a:pathLst>
            </a:custGeom>
            <a:solidFill>
              <a:srgbClr val="7B284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26" name="Google Shape;2426;p72"/>
            <p:cNvSpPr txBox="1"/>
            <p:nvPr/>
          </p:nvSpPr>
          <p:spPr>
            <a:xfrm>
              <a:off x="0" y="610200"/>
              <a:ext cx="279103" cy="626613"/>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27" name="Google Shape;2427;p72"/>
          <p:cNvSpPr txBox="1"/>
          <p:nvPr/>
        </p:nvSpPr>
        <p:spPr>
          <a:xfrm>
            <a:off x="6113891" y="1285854"/>
            <a:ext cx="6808590" cy="64008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4500" b="1" i="0" u="none" strike="noStrike" kern="0" cap="none" spc="0" normalizeH="0" baseline="0" noProof="0">
                <a:ln>
                  <a:noFill/>
                </a:ln>
                <a:solidFill>
                  <a:srgbClr val="AEC2D3"/>
                </a:solidFill>
                <a:effectLst/>
                <a:uLnTx/>
                <a:uFillTx/>
                <a:latin typeface="Work Sans"/>
                <a:ea typeface="Work Sans"/>
                <a:cs typeface="Work Sans"/>
                <a:sym typeface="Work Sans"/>
              </a:rPr>
              <a:t>VAD HAR VI LÄRT OSS?</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428" name="Google Shape;2428;p72"/>
          <p:cNvGrpSpPr/>
          <p:nvPr/>
        </p:nvGrpSpPr>
        <p:grpSpPr>
          <a:xfrm rot="-5400000">
            <a:off x="11552072" y="6626709"/>
            <a:ext cx="1296292" cy="4766808"/>
            <a:chOff x="0" y="0"/>
            <a:chExt cx="393633" cy="1447494"/>
          </a:xfrm>
        </p:grpSpPr>
        <p:sp>
          <p:nvSpPr>
            <p:cNvPr id="2429" name="Google Shape;2429;p72"/>
            <p:cNvSpPr/>
            <p:nvPr/>
          </p:nvSpPr>
          <p:spPr>
            <a:xfrm>
              <a:off x="0" y="0"/>
              <a:ext cx="393633" cy="1447494"/>
            </a:xfrm>
            <a:custGeom>
              <a:avLst/>
              <a:gdLst/>
              <a:ahLst/>
              <a:cxnLst/>
              <a:rect l="l" t="t" r="r" b="b"/>
              <a:pathLst>
                <a:path w="393633" h="1447494" extrusionOk="0">
                  <a:moveTo>
                    <a:pt x="393633" y="1447494"/>
                  </a:moveTo>
                  <a:lnTo>
                    <a:pt x="0" y="1447494"/>
                  </a:lnTo>
                  <a:lnTo>
                    <a:pt x="0" y="0"/>
                  </a:lnTo>
                  <a:lnTo>
                    <a:pt x="393633" y="1447494"/>
                  </a:lnTo>
                  <a:close/>
                </a:path>
              </a:pathLst>
            </a:custGeom>
            <a:solidFill>
              <a:srgbClr val="7B284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30" name="Google Shape;2430;p72"/>
            <p:cNvSpPr txBox="1"/>
            <p:nvPr/>
          </p:nvSpPr>
          <p:spPr>
            <a:xfrm>
              <a:off x="0" y="714222"/>
              <a:ext cx="196817" cy="730192"/>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2431" name="Google Shape;2431;p72"/>
          <p:cNvGrpSpPr/>
          <p:nvPr/>
        </p:nvGrpSpPr>
        <p:grpSpPr>
          <a:xfrm>
            <a:off x="4465209" y="2528076"/>
            <a:ext cx="9942343" cy="864990"/>
            <a:chOff x="0" y="0"/>
            <a:chExt cx="13256457" cy="1153319"/>
          </a:xfrm>
        </p:grpSpPr>
        <p:sp>
          <p:nvSpPr>
            <p:cNvPr id="2432" name="Google Shape;2432;p72"/>
            <p:cNvSpPr txBox="1"/>
            <p:nvPr/>
          </p:nvSpPr>
          <p:spPr>
            <a:xfrm>
              <a:off x="1357026" y="280194"/>
              <a:ext cx="11899431" cy="873125"/>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2735" b="0" i="0" u="none" strike="noStrike" kern="0" cap="none" spc="0" normalizeH="0" baseline="0" noProof="0">
                  <a:ln>
                    <a:noFill/>
                  </a:ln>
                  <a:solidFill>
                    <a:srgbClr val="D4C394"/>
                  </a:solidFill>
                  <a:effectLst/>
                  <a:uLnTx/>
                  <a:uFillTx/>
                  <a:latin typeface="Work Sans"/>
                  <a:ea typeface="Work Sans"/>
                  <a:cs typeface="Work Sans"/>
                  <a:sym typeface="Work Sans"/>
                </a:rPr>
                <a:t>Cybersäkerhet finns överallt, och berör alla</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288770" marR="0" lvl="1" indent="-144385" algn="l" defTabSz="914400" rtl="0" eaLnBrk="1" fontAlgn="auto" latinLnBrk="0" hangingPunct="1">
                <a:lnSpc>
                  <a:spcPct val="69981"/>
                </a:lnSpc>
                <a:spcBef>
                  <a:spcPts val="0"/>
                </a:spcBef>
                <a:spcAft>
                  <a:spcPts val="0"/>
                </a:spcAft>
                <a:buClr>
                  <a:srgbClr val="000000"/>
                </a:buClr>
                <a:buSzTx/>
                <a:buFont typeface="Arial"/>
                <a:buNone/>
                <a:tabLst/>
                <a:defRPr/>
              </a:pPr>
              <a:endParaRPr kumimoji="0" sz="2735" b="0" i="0" u="none" strike="noStrike" kern="0" cap="none" spc="0" normalizeH="0" baseline="0" noProof="0">
                <a:ln>
                  <a:noFill/>
                </a:ln>
                <a:solidFill>
                  <a:srgbClr val="D4C394"/>
                </a:solidFill>
                <a:effectLst/>
                <a:uLnTx/>
                <a:uFillTx/>
                <a:latin typeface="Work Sans"/>
                <a:ea typeface="Work Sans"/>
                <a:cs typeface="Work Sans"/>
                <a:sym typeface="Work Sans"/>
              </a:endParaRPr>
            </a:p>
          </p:txBody>
        </p:sp>
        <p:sp>
          <p:nvSpPr>
            <p:cNvPr id="2433" name="Google Shape;2433;p72"/>
            <p:cNvSpPr/>
            <p:nvPr/>
          </p:nvSpPr>
          <p:spPr>
            <a:xfrm rot="301203">
              <a:off x="39567" y="40409"/>
              <a:ext cx="965091" cy="946649"/>
            </a:xfrm>
            <a:custGeom>
              <a:avLst/>
              <a:gdLst/>
              <a:ahLst/>
              <a:cxnLst/>
              <a:rect l="l" t="t" r="r" b="b"/>
              <a:pathLst>
                <a:path w="965091" h="946649" extrusionOk="0">
                  <a:moveTo>
                    <a:pt x="0" y="0"/>
                  </a:moveTo>
                  <a:lnTo>
                    <a:pt x="965091" y="0"/>
                  </a:lnTo>
                  <a:lnTo>
                    <a:pt x="965091" y="946649"/>
                  </a:lnTo>
                  <a:lnTo>
                    <a:pt x="0" y="946649"/>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2434" name="Google Shape;2434;p72"/>
          <p:cNvGrpSpPr/>
          <p:nvPr/>
        </p:nvGrpSpPr>
        <p:grpSpPr>
          <a:xfrm>
            <a:off x="4395617" y="3778419"/>
            <a:ext cx="10081526" cy="1057806"/>
            <a:chOff x="0" y="0"/>
            <a:chExt cx="13442035" cy="1410408"/>
          </a:xfrm>
        </p:grpSpPr>
        <p:sp>
          <p:nvSpPr>
            <p:cNvPr id="2435" name="Google Shape;2435;p72"/>
            <p:cNvSpPr txBox="1"/>
            <p:nvPr/>
          </p:nvSpPr>
          <p:spPr>
            <a:xfrm>
              <a:off x="1542604" y="403109"/>
              <a:ext cx="11899431" cy="873125"/>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2735" b="0" i="0" u="none" strike="noStrike" kern="0" cap="none" spc="0" normalizeH="0" baseline="0" noProof="0">
                  <a:ln>
                    <a:noFill/>
                  </a:ln>
                  <a:solidFill>
                    <a:srgbClr val="D4C394"/>
                  </a:solidFill>
                  <a:effectLst/>
                  <a:uLnTx/>
                  <a:uFillTx/>
                  <a:latin typeface="Work Sans"/>
                  <a:ea typeface="Work Sans"/>
                  <a:cs typeface="Work Sans"/>
                  <a:sym typeface="Work Sans"/>
                </a:rPr>
                <a:t>Din information är värdefull och måste skyddas</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288770" marR="0" lvl="1" indent="-144385" algn="l" defTabSz="914400" rtl="0" eaLnBrk="1" fontAlgn="auto" latinLnBrk="0" hangingPunct="1">
                <a:lnSpc>
                  <a:spcPct val="69981"/>
                </a:lnSpc>
                <a:spcBef>
                  <a:spcPts val="0"/>
                </a:spcBef>
                <a:spcAft>
                  <a:spcPts val="0"/>
                </a:spcAft>
                <a:buClr>
                  <a:srgbClr val="000000"/>
                </a:buClr>
                <a:buSzTx/>
                <a:buFont typeface="Arial"/>
                <a:buNone/>
                <a:tabLst/>
                <a:defRPr/>
              </a:pPr>
              <a:endParaRPr kumimoji="0" sz="2735" b="0" i="0" u="none" strike="noStrike" kern="0" cap="none" spc="0" normalizeH="0" baseline="0" noProof="0">
                <a:ln>
                  <a:noFill/>
                </a:ln>
                <a:solidFill>
                  <a:srgbClr val="D4C394"/>
                </a:solidFill>
                <a:effectLst/>
                <a:uLnTx/>
                <a:uFillTx/>
                <a:latin typeface="Work Sans"/>
                <a:ea typeface="Work Sans"/>
                <a:cs typeface="Work Sans"/>
                <a:sym typeface="Work Sans"/>
              </a:endParaRPr>
            </a:p>
          </p:txBody>
        </p:sp>
        <p:sp>
          <p:nvSpPr>
            <p:cNvPr id="2436" name="Google Shape;2436;p72"/>
            <p:cNvSpPr/>
            <p:nvPr/>
          </p:nvSpPr>
          <p:spPr>
            <a:xfrm rot="1757466">
              <a:off x="185528" y="189536"/>
              <a:ext cx="1044326" cy="1031336"/>
            </a:xfrm>
            <a:custGeom>
              <a:avLst/>
              <a:gdLst/>
              <a:ahLst/>
              <a:cxnLst/>
              <a:rect l="l" t="t" r="r" b="b"/>
              <a:pathLst>
                <a:path w="1044326" h="1031336" extrusionOk="0">
                  <a:moveTo>
                    <a:pt x="0" y="0"/>
                  </a:moveTo>
                  <a:lnTo>
                    <a:pt x="1044326" y="0"/>
                  </a:lnTo>
                  <a:lnTo>
                    <a:pt x="1044326" y="1031336"/>
                  </a:lnTo>
                  <a:lnTo>
                    <a:pt x="0" y="1031336"/>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2437" name="Google Shape;2437;p72"/>
          <p:cNvGrpSpPr/>
          <p:nvPr/>
        </p:nvGrpSpPr>
        <p:grpSpPr>
          <a:xfrm>
            <a:off x="4507356" y="5221579"/>
            <a:ext cx="9858049" cy="822196"/>
            <a:chOff x="0" y="0"/>
            <a:chExt cx="13144066" cy="1096261"/>
          </a:xfrm>
        </p:grpSpPr>
        <p:sp>
          <p:nvSpPr>
            <p:cNvPr id="2438" name="Google Shape;2438;p72"/>
            <p:cNvSpPr txBox="1"/>
            <p:nvPr/>
          </p:nvSpPr>
          <p:spPr>
            <a:xfrm>
              <a:off x="1244635" y="223136"/>
              <a:ext cx="11899431" cy="873125"/>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2735" b="0" i="0" u="none" strike="noStrike" kern="0" cap="none" spc="0" normalizeH="0" baseline="0" noProof="0">
                  <a:ln>
                    <a:noFill/>
                  </a:ln>
                  <a:solidFill>
                    <a:srgbClr val="D4C394"/>
                  </a:solidFill>
                  <a:effectLst/>
                  <a:uLnTx/>
                  <a:uFillTx/>
                  <a:latin typeface="Work Sans"/>
                  <a:ea typeface="Work Sans"/>
                  <a:cs typeface="Work Sans"/>
                  <a:sym typeface="Work Sans"/>
                </a:rPr>
                <a:t>Hackare använder olika metoder för att lura dig</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288770" marR="0" lvl="1" indent="-144385" algn="l" defTabSz="914400" rtl="0" eaLnBrk="1" fontAlgn="auto" latinLnBrk="0" hangingPunct="1">
                <a:lnSpc>
                  <a:spcPct val="69981"/>
                </a:lnSpc>
                <a:spcBef>
                  <a:spcPts val="0"/>
                </a:spcBef>
                <a:spcAft>
                  <a:spcPts val="0"/>
                </a:spcAft>
                <a:buClr>
                  <a:srgbClr val="000000"/>
                </a:buClr>
                <a:buSzTx/>
                <a:buFont typeface="Arial"/>
                <a:buNone/>
                <a:tabLst/>
                <a:defRPr/>
              </a:pPr>
              <a:endParaRPr kumimoji="0" sz="2735" b="0" i="0" u="none" strike="noStrike" kern="0" cap="none" spc="0" normalizeH="0" baseline="0" noProof="0">
                <a:ln>
                  <a:noFill/>
                </a:ln>
                <a:solidFill>
                  <a:srgbClr val="D4C394"/>
                </a:solidFill>
                <a:effectLst/>
                <a:uLnTx/>
                <a:uFillTx/>
                <a:latin typeface="Work Sans"/>
                <a:ea typeface="Work Sans"/>
                <a:cs typeface="Work Sans"/>
                <a:sym typeface="Work Sans"/>
              </a:endParaRPr>
            </a:p>
          </p:txBody>
        </p:sp>
        <p:sp>
          <p:nvSpPr>
            <p:cNvPr id="2439" name="Google Shape;2439;p72"/>
            <p:cNvSpPr/>
            <p:nvPr/>
          </p:nvSpPr>
          <p:spPr>
            <a:xfrm rot="288045">
              <a:off x="35683" y="35938"/>
              <a:ext cx="896151" cy="890294"/>
            </a:xfrm>
            <a:custGeom>
              <a:avLst/>
              <a:gdLst/>
              <a:ahLst/>
              <a:cxnLst/>
              <a:rect l="l" t="t" r="r" b="b"/>
              <a:pathLst>
                <a:path w="896151" h="890294" extrusionOk="0">
                  <a:moveTo>
                    <a:pt x="0" y="0"/>
                  </a:moveTo>
                  <a:lnTo>
                    <a:pt x="896151" y="0"/>
                  </a:lnTo>
                  <a:lnTo>
                    <a:pt x="896151" y="890294"/>
                  </a:lnTo>
                  <a:lnTo>
                    <a:pt x="0" y="890294"/>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40" name="Google Shape;2440;p72"/>
          <p:cNvSpPr/>
          <p:nvPr/>
        </p:nvSpPr>
        <p:spPr>
          <a:xfrm rot="-960535">
            <a:off x="14233252" y="7302860"/>
            <a:ext cx="982620" cy="852632"/>
          </a:xfrm>
          <a:custGeom>
            <a:avLst/>
            <a:gdLst/>
            <a:ahLst/>
            <a:cxnLst/>
            <a:rect l="l" t="t" r="r" b="b"/>
            <a:pathLst>
              <a:path w="982620" h="852632" extrusionOk="0">
                <a:moveTo>
                  <a:pt x="0" y="0"/>
                </a:moveTo>
                <a:lnTo>
                  <a:pt x="982620" y="0"/>
                </a:lnTo>
                <a:lnTo>
                  <a:pt x="982620" y="852633"/>
                </a:lnTo>
                <a:lnTo>
                  <a:pt x="0" y="852633"/>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41" name="Google Shape;2441;p72"/>
          <p:cNvSpPr/>
          <p:nvPr/>
        </p:nvSpPr>
        <p:spPr>
          <a:xfrm rot="191464">
            <a:off x="3165087" y="3831805"/>
            <a:ext cx="1163590" cy="951034"/>
          </a:xfrm>
          <a:custGeom>
            <a:avLst/>
            <a:gdLst/>
            <a:ahLst/>
            <a:cxnLst/>
            <a:rect l="l" t="t" r="r" b="b"/>
            <a:pathLst>
              <a:path w="1163590" h="951034" extrusionOk="0">
                <a:moveTo>
                  <a:pt x="0" y="0"/>
                </a:moveTo>
                <a:lnTo>
                  <a:pt x="1163591" y="0"/>
                </a:lnTo>
                <a:lnTo>
                  <a:pt x="1163591" y="951034"/>
                </a:lnTo>
                <a:lnTo>
                  <a:pt x="0" y="951034"/>
                </a:lnTo>
                <a:lnTo>
                  <a:pt x="0" y="0"/>
                </a:lnTo>
                <a:close/>
              </a:path>
            </a:pathLst>
          </a:custGeom>
          <a:blipFill rotWithShape="1">
            <a:blip r:embed="rId1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2449"/>
        <p:cNvGrpSpPr/>
        <p:nvPr/>
      </p:nvGrpSpPr>
      <p:grpSpPr>
        <a:xfrm>
          <a:off x="0" y="0"/>
          <a:ext cx="0" cy="0"/>
          <a:chOff x="0" y="0"/>
          <a:chExt cx="0" cy="0"/>
        </a:xfrm>
      </p:grpSpPr>
      <p:sp>
        <p:nvSpPr>
          <p:cNvPr id="2" name="Freeform 2">
            <a:extLst>
              <a:ext uri="{FF2B5EF4-FFF2-40B4-BE49-F238E27FC236}">
                <a16:creationId xmlns:a16="http://schemas.microsoft.com/office/drawing/2014/main" id="{0314FFA3-680E-4905-BF43-C12EB1A77EFC}"/>
              </a:ext>
            </a:extLst>
          </p:cNvPr>
          <p:cNvSpPr/>
          <p:nvPr/>
        </p:nvSpPr>
        <p:spPr>
          <a:xfrm>
            <a:off x="-17539" y="-954533"/>
            <a:ext cx="18305539" cy="12196065"/>
          </a:xfrm>
          <a:custGeom>
            <a:avLst/>
            <a:gdLst/>
            <a:ahLst/>
            <a:cxnLst/>
            <a:rect l="l" t="t" r="r" b="b"/>
            <a:pathLst>
              <a:path w="18305539" h="12196065">
                <a:moveTo>
                  <a:pt x="0" y="0"/>
                </a:moveTo>
                <a:lnTo>
                  <a:pt x="18305539" y="0"/>
                </a:lnTo>
                <a:lnTo>
                  <a:pt x="18305539" y="12196066"/>
                </a:lnTo>
                <a:lnTo>
                  <a:pt x="0" y="12196066"/>
                </a:lnTo>
                <a:lnTo>
                  <a:pt x="0" y="0"/>
                </a:lnTo>
                <a:close/>
              </a:path>
            </a:pathLst>
          </a:custGeom>
          <a:blipFill>
            <a:blip r:embed="rId3"/>
            <a:stretch>
              <a:fillRect/>
            </a:stretch>
          </a:blipFill>
        </p:spPr>
        <p:txBody>
          <a:bodyPr/>
          <a:lstStyle/>
          <a:p>
            <a:endParaRPr lang="sv-SE"/>
          </a:p>
        </p:txBody>
      </p:sp>
      <p:grpSp>
        <p:nvGrpSpPr>
          <p:cNvPr id="2451" name="Google Shape;2451;p73"/>
          <p:cNvGrpSpPr/>
          <p:nvPr/>
        </p:nvGrpSpPr>
        <p:grpSpPr>
          <a:xfrm>
            <a:off x="3904028" y="992535"/>
            <a:ext cx="10679593" cy="8665723"/>
            <a:chOff x="0" y="-9525"/>
            <a:chExt cx="2812732" cy="2282331"/>
          </a:xfrm>
        </p:grpSpPr>
        <p:sp>
          <p:nvSpPr>
            <p:cNvPr id="2452" name="Google Shape;2452;p73"/>
            <p:cNvSpPr/>
            <p:nvPr/>
          </p:nvSpPr>
          <p:spPr>
            <a:xfrm>
              <a:off x="0" y="0"/>
              <a:ext cx="2812732" cy="2272805"/>
            </a:xfrm>
            <a:custGeom>
              <a:avLst/>
              <a:gdLst/>
              <a:ahLst/>
              <a:cxnLst/>
              <a:rect l="l" t="t" r="r" b="b"/>
              <a:pathLst>
                <a:path w="2812732" h="2272805" extrusionOk="0">
                  <a:moveTo>
                    <a:pt x="0" y="0"/>
                  </a:moveTo>
                  <a:lnTo>
                    <a:pt x="2812732" y="0"/>
                  </a:lnTo>
                  <a:lnTo>
                    <a:pt x="2812732" y="2272805"/>
                  </a:lnTo>
                  <a:lnTo>
                    <a:pt x="0" y="2272805"/>
                  </a:lnTo>
                  <a:close/>
                </a:path>
              </a:pathLst>
            </a:custGeom>
            <a:solidFill>
              <a:srgbClr val="68224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3" name="Google Shape;2453;p73"/>
            <p:cNvSpPr txBox="1"/>
            <p:nvPr/>
          </p:nvSpPr>
          <p:spPr>
            <a:xfrm>
              <a:off x="0" y="-9525"/>
              <a:ext cx="2812732" cy="2282331"/>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54" name="Google Shape;2454;p73"/>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5" name="Google Shape;2455;p73"/>
          <p:cNvSpPr/>
          <p:nvPr/>
        </p:nvSpPr>
        <p:spPr>
          <a:xfrm>
            <a:off x="8062139" y="1925934"/>
            <a:ext cx="2163722" cy="154467"/>
          </a:xfrm>
          <a:custGeom>
            <a:avLst/>
            <a:gdLst/>
            <a:ahLst/>
            <a:cxnLst/>
            <a:rect l="l" t="t" r="r" b="b"/>
            <a:pathLst>
              <a:path w="2163722" h="154467" extrusionOk="0">
                <a:moveTo>
                  <a:pt x="0" y="0"/>
                </a:moveTo>
                <a:lnTo>
                  <a:pt x="2163722" y="0"/>
                </a:lnTo>
                <a:lnTo>
                  <a:pt x="2163722" y="154467"/>
                </a:lnTo>
                <a:lnTo>
                  <a:pt x="0" y="154467"/>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456" name="Google Shape;2456;p73"/>
          <p:cNvGrpSpPr/>
          <p:nvPr/>
        </p:nvGrpSpPr>
        <p:grpSpPr>
          <a:xfrm rot="5400000">
            <a:off x="5118644" y="-185916"/>
            <a:ext cx="1990494" cy="4419725"/>
            <a:chOff x="0" y="0"/>
            <a:chExt cx="558206" cy="1239450"/>
          </a:xfrm>
        </p:grpSpPr>
        <p:sp>
          <p:nvSpPr>
            <p:cNvPr id="2457" name="Google Shape;2457;p73"/>
            <p:cNvSpPr/>
            <p:nvPr/>
          </p:nvSpPr>
          <p:spPr>
            <a:xfrm>
              <a:off x="0" y="0"/>
              <a:ext cx="558206" cy="1239450"/>
            </a:xfrm>
            <a:custGeom>
              <a:avLst/>
              <a:gdLst/>
              <a:ahLst/>
              <a:cxnLst/>
              <a:rect l="l" t="t" r="r" b="b"/>
              <a:pathLst>
                <a:path w="558206" h="1239450" extrusionOk="0">
                  <a:moveTo>
                    <a:pt x="558206" y="1239450"/>
                  </a:moveTo>
                  <a:lnTo>
                    <a:pt x="0" y="1239450"/>
                  </a:lnTo>
                  <a:lnTo>
                    <a:pt x="0" y="0"/>
                  </a:lnTo>
                  <a:lnTo>
                    <a:pt x="558206" y="1239450"/>
                  </a:lnTo>
                  <a:close/>
                </a:path>
              </a:pathLst>
            </a:custGeom>
            <a:solidFill>
              <a:srgbClr val="7B284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8" name="Google Shape;2458;p73"/>
            <p:cNvSpPr txBox="1"/>
            <p:nvPr/>
          </p:nvSpPr>
          <p:spPr>
            <a:xfrm>
              <a:off x="0" y="610200"/>
              <a:ext cx="279103" cy="626613"/>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59" name="Google Shape;2459;p73"/>
          <p:cNvSpPr txBox="1"/>
          <p:nvPr/>
        </p:nvSpPr>
        <p:spPr>
          <a:xfrm>
            <a:off x="6113891" y="1285854"/>
            <a:ext cx="6808590" cy="64008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4500" b="1" i="0" u="none" strike="noStrike" kern="0" cap="none" spc="0" normalizeH="0" baseline="0" noProof="0">
                <a:ln>
                  <a:noFill/>
                </a:ln>
                <a:solidFill>
                  <a:srgbClr val="AEC2D3"/>
                </a:solidFill>
                <a:effectLst/>
                <a:uLnTx/>
                <a:uFillTx/>
                <a:latin typeface="Work Sans"/>
                <a:ea typeface="Work Sans"/>
                <a:cs typeface="Work Sans"/>
                <a:sym typeface="Work Sans"/>
              </a:rPr>
              <a:t>VAD HAR VI LÄRT OSS?</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460" name="Google Shape;2460;p73"/>
          <p:cNvGrpSpPr/>
          <p:nvPr/>
        </p:nvGrpSpPr>
        <p:grpSpPr>
          <a:xfrm rot="-5400000">
            <a:off x="11552072" y="6626709"/>
            <a:ext cx="1296292" cy="4766808"/>
            <a:chOff x="0" y="0"/>
            <a:chExt cx="393633" cy="1447494"/>
          </a:xfrm>
        </p:grpSpPr>
        <p:sp>
          <p:nvSpPr>
            <p:cNvPr id="2461" name="Google Shape;2461;p73"/>
            <p:cNvSpPr/>
            <p:nvPr/>
          </p:nvSpPr>
          <p:spPr>
            <a:xfrm>
              <a:off x="0" y="0"/>
              <a:ext cx="393633" cy="1447494"/>
            </a:xfrm>
            <a:custGeom>
              <a:avLst/>
              <a:gdLst/>
              <a:ahLst/>
              <a:cxnLst/>
              <a:rect l="l" t="t" r="r" b="b"/>
              <a:pathLst>
                <a:path w="393633" h="1447494" extrusionOk="0">
                  <a:moveTo>
                    <a:pt x="393633" y="1447494"/>
                  </a:moveTo>
                  <a:lnTo>
                    <a:pt x="0" y="1447494"/>
                  </a:lnTo>
                  <a:lnTo>
                    <a:pt x="0" y="0"/>
                  </a:lnTo>
                  <a:lnTo>
                    <a:pt x="393633" y="1447494"/>
                  </a:lnTo>
                  <a:close/>
                </a:path>
              </a:pathLst>
            </a:custGeom>
            <a:solidFill>
              <a:srgbClr val="7B284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2" name="Google Shape;2462;p73"/>
            <p:cNvSpPr txBox="1"/>
            <p:nvPr/>
          </p:nvSpPr>
          <p:spPr>
            <a:xfrm>
              <a:off x="0" y="714222"/>
              <a:ext cx="196817" cy="730192"/>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2463" name="Google Shape;2463;p73"/>
          <p:cNvGrpSpPr/>
          <p:nvPr/>
        </p:nvGrpSpPr>
        <p:grpSpPr>
          <a:xfrm>
            <a:off x="4465209" y="2528076"/>
            <a:ext cx="9942343" cy="864990"/>
            <a:chOff x="0" y="0"/>
            <a:chExt cx="13256457" cy="1153319"/>
          </a:xfrm>
        </p:grpSpPr>
        <p:sp>
          <p:nvSpPr>
            <p:cNvPr id="2464" name="Google Shape;2464;p73"/>
            <p:cNvSpPr txBox="1"/>
            <p:nvPr/>
          </p:nvSpPr>
          <p:spPr>
            <a:xfrm>
              <a:off x="1357026" y="280194"/>
              <a:ext cx="11899431" cy="873125"/>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2735" b="0" i="0" u="none" strike="noStrike" kern="0" cap="none" spc="0" normalizeH="0" baseline="0" noProof="0">
                  <a:ln>
                    <a:noFill/>
                  </a:ln>
                  <a:solidFill>
                    <a:srgbClr val="D4C394"/>
                  </a:solidFill>
                  <a:effectLst/>
                  <a:uLnTx/>
                  <a:uFillTx/>
                  <a:latin typeface="Work Sans"/>
                  <a:ea typeface="Work Sans"/>
                  <a:cs typeface="Work Sans"/>
                  <a:sym typeface="Work Sans"/>
                </a:rPr>
                <a:t>Cybersäkerhet finns överallt, och berör alla</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288770" marR="0" lvl="1" indent="-144385" algn="l" defTabSz="914400" rtl="0" eaLnBrk="1" fontAlgn="auto" latinLnBrk="0" hangingPunct="1">
                <a:lnSpc>
                  <a:spcPct val="69981"/>
                </a:lnSpc>
                <a:spcBef>
                  <a:spcPts val="0"/>
                </a:spcBef>
                <a:spcAft>
                  <a:spcPts val="0"/>
                </a:spcAft>
                <a:buClr>
                  <a:srgbClr val="000000"/>
                </a:buClr>
                <a:buSzTx/>
                <a:buFont typeface="Arial"/>
                <a:buNone/>
                <a:tabLst/>
                <a:defRPr/>
              </a:pPr>
              <a:endParaRPr kumimoji="0" sz="2735" b="0" i="0" u="none" strike="noStrike" kern="0" cap="none" spc="0" normalizeH="0" baseline="0" noProof="0">
                <a:ln>
                  <a:noFill/>
                </a:ln>
                <a:solidFill>
                  <a:srgbClr val="D4C394"/>
                </a:solidFill>
                <a:effectLst/>
                <a:uLnTx/>
                <a:uFillTx/>
                <a:latin typeface="Work Sans"/>
                <a:ea typeface="Work Sans"/>
                <a:cs typeface="Work Sans"/>
                <a:sym typeface="Work Sans"/>
              </a:endParaRPr>
            </a:p>
          </p:txBody>
        </p:sp>
        <p:sp>
          <p:nvSpPr>
            <p:cNvPr id="2465" name="Google Shape;2465;p73"/>
            <p:cNvSpPr/>
            <p:nvPr/>
          </p:nvSpPr>
          <p:spPr>
            <a:xfrm rot="301203">
              <a:off x="39567" y="40409"/>
              <a:ext cx="965091" cy="946649"/>
            </a:xfrm>
            <a:custGeom>
              <a:avLst/>
              <a:gdLst/>
              <a:ahLst/>
              <a:cxnLst/>
              <a:rect l="l" t="t" r="r" b="b"/>
              <a:pathLst>
                <a:path w="965091" h="946649" extrusionOk="0">
                  <a:moveTo>
                    <a:pt x="0" y="0"/>
                  </a:moveTo>
                  <a:lnTo>
                    <a:pt x="965091" y="0"/>
                  </a:lnTo>
                  <a:lnTo>
                    <a:pt x="965091" y="946649"/>
                  </a:lnTo>
                  <a:lnTo>
                    <a:pt x="0" y="946649"/>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2466" name="Google Shape;2466;p73"/>
          <p:cNvGrpSpPr/>
          <p:nvPr/>
        </p:nvGrpSpPr>
        <p:grpSpPr>
          <a:xfrm>
            <a:off x="4395617" y="3778419"/>
            <a:ext cx="10081526" cy="1057806"/>
            <a:chOff x="0" y="0"/>
            <a:chExt cx="13442035" cy="1410408"/>
          </a:xfrm>
        </p:grpSpPr>
        <p:sp>
          <p:nvSpPr>
            <p:cNvPr id="2467" name="Google Shape;2467;p73"/>
            <p:cNvSpPr txBox="1"/>
            <p:nvPr/>
          </p:nvSpPr>
          <p:spPr>
            <a:xfrm>
              <a:off x="1542604" y="403109"/>
              <a:ext cx="11899431" cy="873125"/>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2735" b="0" i="0" u="none" strike="noStrike" kern="0" cap="none" spc="0" normalizeH="0" baseline="0" noProof="0">
                  <a:ln>
                    <a:noFill/>
                  </a:ln>
                  <a:solidFill>
                    <a:srgbClr val="D4C394"/>
                  </a:solidFill>
                  <a:effectLst/>
                  <a:uLnTx/>
                  <a:uFillTx/>
                  <a:latin typeface="Work Sans"/>
                  <a:ea typeface="Work Sans"/>
                  <a:cs typeface="Work Sans"/>
                  <a:sym typeface="Work Sans"/>
                </a:rPr>
                <a:t>Din information är värdefull och måste skyddas</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288770" marR="0" lvl="1" indent="-144385" algn="l" defTabSz="914400" rtl="0" eaLnBrk="1" fontAlgn="auto" latinLnBrk="0" hangingPunct="1">
                <a:lnSpc>
                  <a:spcPct val="69981"/>
                </a:lnSpc>
                <a:spcBef>
                  <a:spcPts val="0"/>
                </a:spcBef>
                <a:spcAft>
                  <a:spcPts val="0"/>
                </a:spcAft>
                <a:buClr>
                  <a:srgbClr val="000000"/>
                </a:buClr>
                <a:buSzTx/>
                <a:buFont typeface="Arial"/>
                <a:buNone/>
                <a:tabLst/>
                <a:defRPr/>
              </a:pPr>
              <a:endParaRPr kumimoji="0" sz="2735" b="0" i="0" u="none" strike="noStrike" kern="0" cap="none" spc="0" normalizeH="0" baseline="0" noProof="0">
                <a:ln>
                  <a:noFill/>
                </a:ln>
                <a:solidFill>
                  <a:srgbClr val="D4C394"/>
                </a:solidFill>
                <a:effectLst/>
                <a:uLnTx/>
                <a:uFillTx/>
                <a:latin typeface="Work Sans"/>
                <a:ea typeface="Work Sans"/>
                <a:cs typeface="Work Sans"/>
                <a:sym typeface="Work Sans"/>
              </a:endParaRPr>
            </a:p>
          </p:txBody>
        </p:sp>
        <p:sp>
          <p:nvSpPr>
            <p:cNvPr id="2468" name="Google Shape;2468;p73"/>
            <p:cNvSpPr/>
            <p:nvPr/>
          </p:nvSpPr>
          <p:spPr>
            <a:xfrm rot="1757466">
              <a:off x="185528" y="189536"/>
              <a:ext cx="1044326" cy="1031336"/>
            </a:xfrm>
            <a:custGeom>
              <a:avLst/>
              <a:gdLst/>
              <a:ahLst/>
              <a:cxnLst/>
              <a:rect l="l" t="t" r="r" b="b"/>
              <a:pathLst>
                <a:path w="1044326" h="1031336" extrusionOk="0">
                  <a:moveTo>
                    <a:pt x="0" y="0"/>
                  </a:moveTo>
                  <a:lnTo>
                    <a:pt x="1044326" y="0"/>
                  </a:lnTo>
                  <a:lnTo>
                    <a:pt x="1044326" y="1031336"/>
                  </a:lnTo>
                  <a:lnTo>
                    <a:pt x="0" y="1031336"/>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2469" name="Google Shape;2469;p73"/>
          <p:cNvGrpSpPr/>
          <p:nvPr/>
        </p:nvGrpSpPr>
        <p:grpSpPr>
          <a:xfrm>
            <a:off x="4507356" y="5221579"/>
            <a:ext cx="9858049" cy="822196"/>
            <a:chOff x="0" y="0"/>
            <a:chExt cx="13144066" cy="1096261"/>
          </a:xfrm>
        </p:grpSpPr>
        <p:sp>
          <p:nvSpPr>
            <p:cNvPr id="2470" name="Google Shape;2470;p73"/>
            <p:cNvSpPr txBox="1"/>
            <p:nvPr/>
          </p:nvSpPr>
          <p:spPr>
            <a:xfrm>
              <a:off x="1244635" y="223136"/>
              <a:ext cx="11899431" cy="873125"/>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2735" b="0" i="0" u="none" strike="noStrike" kern="0" cap="none" spc="0" normalizeH="0" baseline="0" noProof="0">
                  <a:ln>
                    <a:noFill/>
                  </a:ln>
                  <a:solidFill>
                    <a:srgbClr val="D4C394"/>
                  </a:solidFill>
                  <a:effectLst/>
                  <a:uLnTx/>
                  <a:uFillTx/>
                  <a:latin typeface="Work Sans"/>
                  <a:ea typeface="Work Sans"/>
                  <a:cs typeface="Work Sans"/>
                  <a:sym typeface="Work Sans"/>
                </a:rPr>
                <a:t>Hackare använder olika metoder för att lura dig</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288770" marR="0" lvl="1" indent="-144385" algn="l" defTabSz="914400" rtl="0" eaLnBrk="1" fontAlgn="auto" latinLnBrk="0" hangingPunct="1">
                <a:lnSpc>
                  <a:spcPct val="69981"/>
                </a:lnSpc>
                <a:spcBef>
                  <a:spcPts val="0"/>
                </a:spcBef>
                <a:spcAft>
                  <a:spcPts val="0"/>
                </a:spcAft>
                <a:buClr>
                  <a:srgbClr val="000000"/>
                </a:buClr>
                <a:buSzTx/>
                <a:buFont typeface="Arial"/>
                <a:buNone/>
                <a:tabLst/>
                <a:defRPr/>
              </a:pPr>
              <a:endParaRPr kumimoji="0" sz="2735" b="0" i="0" u="none" strike="noStrike" kern="0" cap="none" spc="0" normalizeH="0" baseline="0" noProof="0">
                <a:ln>
                  <a:noFill/>
                </a:ln>
                <a:solidFill>
                  <a:srgbClr val="D4C394"/>
                </a:solidFill>
                <a:effectLst/>
                <a:uLnTx/>
                <a:uFillTx/>
                <a:latin typeface="Work Sans"/>
                <a:ea typeface="Work Sans"/>
                <a:cs typeface="Work Sans"/>
                <a:sym typeface="Work Sans"/>
              </a:endParaRPr>
            </a:p>
          </p:txBody>
        </p:sp>
        <p:sp>
          <p:nvSpPr>
            <p:cNvPr id="2471" name="Google Shape;2471;p73"/>
            <p:cNvSpPr/>
            <p:nvPr/>
          </p:nvSpPr>
          <p:spPr>
            <a:xfrm rot="288045">
              <a:off x="35683" y="35938"/>
              <a:ext cx="896151" cy="890294"/>
            </a:xfrm>
            <a:custGeom>
              <a:avLst/>
              <a:gdLst/>
              <a:ahLst/>
              <a:cxnLst/>
              <a:rect l="l" t="t" r="r" b="b"/>
              <a:pathLst>
                <a:path w="896151" h="890294" extrusionOk="0">
                  <a:moveTo>
                    <a:pt x="0" y="0"/>
                  </a:moveTo>
                  <a:lnTo>
                    <a:pt x="896151" y="0"/>
                  </a:lnTo>
                  <a:lnTo>
                    <a:pt x="896151" y="890294"/>
                  </a:lnTo>
                  <a:lnTo>
                    <a:pt x="0" y="890294"/>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2472" name="Google Shape;2472;p73"/>
          <p:cNvGrpSpPr/>
          <p:nvPr/>
        </p:nvGrpSpPr>
        <p:grpSpPr>
          <a:xfrm>
            <a:off x="4433996" y="6429128"/>
            <a:ext cx="10004769" cy="971354"/>
            <a:chOff x="0" y="0"/>
            <a:chExt cx="13339691" cy="1295139"/>
          </a:xfrm>
        </p:grpSpPr>
        <p:sp>
          <p:nvSpPr>
            <p:cNvPr id="2473" name="Google Shape;2473;p73"/>
            <p:cNvSpPr txBox="1"/>
            <p:nvPr/>
          </p:nvSpPr>
          <p:spPr>
            <a:xfrm>
              <a:off x="1440260" y="422014"/>
              <a:ext cx="11899431" cy="873125"/>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2735" b="0" i="0" u="none" strike="noStrike" kern="0" cap="none" spc="0" normalizeH="0" baseline="0" noProof="0">
                  <a:ln>
                    <a:noFill/>
                  </a:ln>
                  <a:solidFill>
                    <a:srgbClr val="D4C394"/>
                  </a:solidFill>
                  <a:effectLst/>
                  <a:uLnTx/>
                  <a:uFillTx/>
                  <a:latin typeface="Work Sans"/>
                  <a:ea typeface="Work Sans"/>
                  <a:cs typeface="Work Sans"/>
                  <a:sym typeface="Work Sans"/>
                </a:rPr>
                <a:t>Starka lösenord och smarta vanor gör stor skillnad</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288770" marR="0" lvl="1" indent="-144385" algn="l" defTabSz="914400" rtl="0" eaLnBrk="1" fontAlgn="auto" latinLnBrk="0" hangingPunct="1">
                <a:lnSpc>
                  <a:spcPct val="69981"/>
                </a:lnSpc>
                <a:spcBef>
                  <a:spcPts val="0"/>
                </a:spcBef>
                <a:spcAft>
                  <a:spcPts val="0"/>
                </a:spcAft>
                <a:buClr>
                  <a:srgbClr val="000000"/>
                </a:buClr>
                <a:buSzTx/>
                <a:buFont typeface="Arial"/>
                <a:buNone/>
                <a:tabLst/>
                <a:defRPr/>
              </a:pPr>
              <a:endParaRPr kumimoji="0" sz="2735" b="0" i="0" u="none" strike="noStrike" kern="0" cap="none" spc="0" normalizeH="0" baseline="0" noProof="0">
                <a:ln>
                  <a:noFill/>
                </a:ln>
                <a:solidFill>
                  <a:srgbClr val="D4C394"/>
                </a:solidFill>
                <a:effectLst/>
                <a:uLnTx/>
                <a:uFillTx/>
                <a:latin typeface="Work Sans"/>
                <a:ea typeface="Work Sans"/>
                <a:cs typeface="Work Sans"/>
                <a:sym typeface="Work Sans"/>
              </a:endParaRPr>
            </a:p>
          </p:txBody>
        </p:sp>
        <p:sp>
          <p:nvSpPr>
            <p:cNvPr id="2474" name="Google Shape;2474;p73"/>
            <p:cNvSpPr/>
            <p:nvPr/>
          </p:nvSpPr>
          <p:spPr>
            <a:xfrm rot="-247824">
              <a:off x="412760" y="240759"/>
              <a:ext cx="714679" cy="791050"/>
            </a:xfrm>
            <a:custGeom>
              <a:avLst/>
              <a:gdLst/>
              <a:ahLst/>
              <a:cxnLst/>
              <a:rect l="l" t="t" r="r" b="b"/>
              <a:pathLst>
                <a:path w="714679" h="791050" extrusionOk="0">
                  <a:moveTo>
                    <a:pt x="0" y="0"/>
                  </a:moveTo>
                  <a:lnTo>
                    <a:pt x="714680" y="0"/>
                  </a:lnTo>
                  <a:lnTo>
                    <a:pt x="714680" y="791050"/>
                  </a:lnTo>
                  <a:lnTo>
                    <a:pt x="0" y="791050"/>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5" name="Google Shape;2475;p73"/>
            <p:cNvSpPr/>
            <p:nvPr/>
          </p:nvSpPr>
          <p:spPr>
            <a:xfrm>
              <a:off x="0" y="0"/>
              <a:ext cx="605346" cy="636284"/>
            </a:xfrm>
            <a:custGeom>
              <a:avLst/>
              <a:gdLst/>
              <a:ahLst/>
              <a:cxnLst/>
              <a:rect l="l" t="t" r="r" b="b"/>
              <a:pathLst>
                <a:path w="605346" h="636284" extrusionOk="0">
                  <a:moveTo>
                    <a:pt x="0" y="0"/>
                  </a:moveTo>
                  <a:lnTo>
                    <a:pt x="605346" y="0"/>
                  </a:lnTo>
                  <a:lnTo>
                    <a:pt x="605346" y="636284"/>
                  </a:lnTo>
                  <a:lnTo>
                    <a:pt x="0" y="636284"/>
                  </a:lnTo>
                  <a:lnTo>
                    <a:pt x="0" y="0"/>
                  </a:lnTo>
                  <a:close/>
                </a:path>
              </a:pathLst>
            </a:custGeom>
            <a:blipFill rotWithShape="1">
              <a:blip r:embed="rId1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76" name="Google Shape;2476;p73"/>
          <p:cNvSpPr/>
          <p:nvPr/>
        </p:nvSpPr>
        <p:spPr>
          <a:xfrm rot="-960535">
            <a:off x="14233252" y="7302860"/>
            <a:ext cx="982620" cy="852632"/>
          </a:xfrm>
          <a:custGeom>
            <a:avLst/>
            <a:gdLst/>
            <a:ahLst/>
            <a:cxnLst/>
            <a:rect l="l" t="t" r="r" b="b"/>
            <a:pathLst>
              <a:path w="982620" h="852632" extrusionOk="0">
                <a:moveTo>
                  <a:pt x="0" y="0"/>
                </a:moveTo>
                <a:lnTo>
                  <a:pt x="982620" y="0"/>
                </a:lnTo>
                <a:lnTo>
                  <a:pt x="982620" y="852633"/>
                </a:lnTo>
                <a:lnTo>
                  <a:pt x="0" y="852633"/>
                </a:lnTo>
                <a:lnTo>
                  <a:pt x="0" y="0"/>
                </a:lnTo>
                <a:close/>
              </a:path>
            </a:pathLst>
          </a:custGeom>
          <a:blipFill rotWithShape="1">
            <a:blip r:embed="rId11"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7" name="Google Shape;2477;p73"/>
          <p:cNvSpPr/>
          <p:nvPr/>
        </p:nvSpPr>
        <p:spPr>
          <a:xfrm rot="191464">
            <a:off x="3165087" y="3831805"/>
            <a:ext cx="1163590" cy="951034"/>
          </a:xfrm>
          <a:custGeom>
            <a:avLst/>
            <a:gdLst/>
            <a:ahLst/>
            <a:cxnLst/>
            <a:rect l="l" t="t" r="r" b="b"/>
            <a:pathLst>
              <a:path w="1163590" h="951034" extrusionOk="0">
                <a:moveTo>
                  <a:pt x="0" y="0"/>
                </a:moveTo>
                <a:lnTo>
                  <a:pt x="1163591" y="0"/>
                </a:lnTo>
                <a:lnTo>
                  <a:pt x="1163591" y="951034"/>
                </a:lnTo>
                <a:lnTo>
                  <a:pt x="0" y="951034"/>
                </a:lnTo>
                <a:lnTo>
                  <a:pt x="0" y="0"/>
                </a:lnTo>
                <a:close/>
              </a:path>
            </a:pathLst>
          </a:custGeom>
          <a:blipFill rotWithShape="1">
            <a:blip r:embed="rId12"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485"/>
        <p:cNvGrpSpPr/>
        <p:nvPr/>
      </p:nvGrpSpPr>
      <p:grpSpPr>
        <a:xfrm>
          <a:off x="0" y="0"/>
          <a:ext cx="0" cy="0"/>
          <a:chOff x="0" y="0"/>
          <a:chExt cx="0" cy="0"/>
        </a:xfrm>
      </p:grpSpPr>
      <p:sp>
        <p:nvSpPr>
          <p:cNvPr id="2" name="Freeform 2">
            <a:extLst>
              <a:ext uri="{FF2B5EF4-FFF2-40B4-BE49-F238E27FC236}">
                <a16:creationId xmlns:a16="http://schemas.microsoft.com/office/drawing/2014/main" id="{FE60B3AB-E0FF-3055-2BE8-DF1C45A1A821}"/>
              </a:ext>
            </a:extLst>
          </p:cNvPr>
          <p:cNvSpPr/>
          <p:nvPr/>
        </p:nvSpPr>
        <p:spPr>
          <a:xfrm>
            <a:off x="-17539" y="-954533"/>
            <a:ext cx="18305539" cy="12196065"/>
          </a:xfrm>
          <a:custGeom>
            <a:avLst/>
            <a:gdLst/>
            <a:ahLst/>
            <a:cxnLst/>
            <a:rect l="l" t="t" r="r" b="b"/>
            <a:pathLst>
              <a:path w="18305539" h="12196065">
                <a:moveTo>
                  <a:pt x="0" y="0"/>
                </a:moveTo>
                <a:lnTo>
                  <a:pt x="18305539" y="0"/>
                </a:lnTo>
                <a:lnTo>
                  <a:pt x="18305539" y="12196066"/>
                </a:lnTo>
                <a:lnTo>
                  <a:pt x="0" y="12196066"/>
                </a:lnTo>
                <a:lnTo>
                  <a:pt x="0" y="0"/>
                </a:lnTo>
                <a:close/>
              </a:path>
            </a:pathLst>
          </a:custGeom>
          <a:blipFill>
            <a:blip r:embed="rId3"/>
            <a:stretch>
              <a:fillRect/>
            </a:stretch>
          </a:blipFill>
        </p:spPr>
        <p:txBody>
          <a:bodyPr/>
          <a:lstStyle/>
          <a:p>
            <a:endParaRPr lang="sv-SE"/>
          </a:p>
        </p:txBody>
      </p:sp>
      <p:grpSp>
        <p:nvGrpSpPr>
          <p:cNvPr id="2487" name="Google Shape;2487;p74"/>
          <p:cNvGrpSpPr/>
          <p:nvPr/>
        </p:nvGrpSpPr>
        <p:grpSpPr>
          <a:xfrm>
            <a:off x="3904028" y="992535"/>
            <a:ext cx="10679593" cy="8665723"/>
            <a:chOff x="0" y="-9525"/>
            <a:chExt cx="2812732" cy="2282331"/>
          </a:xfrm>
        </p:grpSpPr>
        <p:sp>
          <p:nvSpPr>
            <p:cNvPr id="2488" name="Google Shape;2488;p74"/>
            <p:cNvSpPr/>
            <p:nvPr/>
          </p:nvSpPr>
          <p:spPr>
            <a:xfrm>
              <a:off x="0" y="0"/>
              <a:ext cx="2812732" cy="2272805"/>
            </a:xfrm>
            <a:custGeom>
              <a:avLst/>
              <a:gdLst/>
              <a:ahLst/>
              <a:cxnLst/>
              <a:rect l="l" t="t" r="r" b="b"/>
              <a:pathLst>
                <a:path w="2812732" h="2272805" extrusionOk="0">
                  <a:moveTo>
                    <a:pt x="0" y="0"/>
                  </a:moveTo>
                  <a:lnTo>
                    <a:pt x="2812732" y="0"/>
                  </a:lnTo>
                  <a:lnTo>
                    <a:pt x="2812732" y="2272805"/>
                  </a:lnTo>
                  <a:lnTo>
                    <a:pt x="0" y="2272805"/>
                  </a:lnTo>
                  <a:close/>
                </a:path>
              </a:pathLst>
            </a:custGeom>
            <a:solidFill>
              <a:srgbClr val="68224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89" name="Google Shape;2489;p74"/>
            <p:cNvSpPr txBox="1"/>
            <p:nvPr/>
          </p:nvSpPr>
          <p:spPr>
            <a:xfrm>
              <a:off x="0" y="-9525"/>
              <a:ext cx="2812732" cy="2282331"/>
            </a:xfrm>
            <a:prstGeom prst="rect">
              <a:avLst/>
            </a:prstGeom>
            <a:noFill/>
            <a:ln>
              <a:noFill/>
            </a:ln>
          </p:spPr>
          <p:txBody>
            <a:bodyPr spcFirstLastPara="1" wrap="square" lIns="50800" tIns="50800" rIns="50800" bIns="50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90" name="Google Shape;2490;p74"/>
          <p:cNvSpPr/>
          <p:nvPr/>
        </p:nvSpPr>
        <p:spPr>
          <a:xfrm>
            <a:off x="13508182" y="267710"/>
            <a:ext cx="4309777" cy="535781"/>
          </a:xfrm>
          <a:custGeom>
            <a:avLst/>
            <a:gdLst/>
            <a:ahLst/>
            <a:cxnLst/>
            <a:rect l="l" t="t" r="r" b="b"/>
            <a:pathLst>
              <a:path w="5746369" h="714375" extrusionOk="0">
                <a:moveTo>
                  <a:pt x="0" y="0"/>
                </a:moveTo>
                <a:lnTo>
                  <a:pt x="5746369" y="0"/>
                </a:lnTo>
                <a:lnTo>
                  <a:pt x="5746369" y="714375"/>
                </a:lnTo>
                <a:lnTo>
                  <a:pt x="0" y="714375"/>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b="-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91" name="Google Shape;2491;p74"/>
          <p:cNvSpPr/>
          <p:nvPr/>
        </p:nvSpPr>
        <p:spPr>
          <a:xfrm>
            <a:off x="8062139" y="1925934"/>
            <a:ext cx="2163722" cy="154467"/>
          </a:xfrm>
          <a:custGeom>
            <a:avLst/>
            <a:gdLst/>
            <a:ahLst/>
            <a:cxnLst/>
            <a:rect l="l" t="t" r="r" b="b"/>
            <a:pathLst>
              <a:path w="2163722" h="154467" extrusionOk="0">
                <a:moveTo>
                  <a:pt x="0" y="0"/>
                </a:moveTo>
                <a:lnTo>
                  <a:pt x="2163722" y="0"/>
                </a:lnTo>
                <a:lnTo>
                  <a:pt x="2163722" y="154467"/>
                </a:lnTo>
                <a:lnTo>
                  <a:pt x="0" y="154467"/>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492" name="Google Shape;2492;p74"/>
          <p:cNvGrpSpPr/>
          <p:nvPr/>
        </p:nvGrpSpPr>
        <p:grpSpPr>
          <a:xfrm rot="5400000">
            <a:off x="5118644" y="-185916"/>
            <a:ext cx="1990494" cy="4419725"/>
            <a:chOff x="0" y="0"/>
            <a:chExt cx="558206" cy="1239450"/>
          </a:xfrm>
        </p:grpSpPr>
        <p:sp>
          <p:nvSpPr>
            <p:cNvPr id="2493" name="Google Shape;2493;p74"/>
            <p:cNvSpPr/>
            <p:nvPr/>
          </p:nvSpPr>
          <p:spPr>
            <a:xfrm>
              <a:off x="0" y="0"/>
              <a:ext cx="558206" cy="1239450"/>
            </a:xfrm>
            <a:custGeom>
              <a:avLst/>
              <a:gdLst/>
              <a:ahLst/>
              <a:cxnLst/>
              <a:rect l="l" t="t" r="r" b="b"/>
              <a:pathLst>
                <a:path w="558206" h="1239450" extrusionOk="0">
                  <a:moveTo>
                    <a:pt x="558206" y="1239450"/>
                  </a:moveTo>
                  <a:lnTo>
                    <a:pt x="0" y="1239450"/>
                  </a:lnTo>
                  <a:lnTo>
                    <a:pt x="0" y="0"/>
                  </a:lnTo>
                  <a:lnTo>
                    <a:pt x="558206" y="1239450"/>
                  </a:lnTo>
                  <a:close/>
                </a:path>
              </a:pathLst>
            </a:custGeom>
            <a:solidFill>
              <a:srgbClr val="7B284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94" name="Google Shape;2494;p74"/>
            <p:cNvSpPr txBox="1"/>
            <p:nvPr/>
          </p:nvSpPr>
          <p:spPr>
            <a:xfrm>
              <a:off x="0" y="610200"/>
              <a:ext cx="279103" cy="626613"/>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495" name="Google Shape;2495;p74"/>
          <p:cNvSpPr txBox="1"/>
          <p:nvPr/>
        </p:nvSpPr>
        <p:spPr>
          <a:xfrm>
            <a:off x="6113891" y="1285854"/>
            <a:ext cx="6808590" cy="64008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8000"/>
              </a:lnSpc>
              <a:spcBef>
                <a:spcPts val="0"/>
              </a:spcBef>
              <a:spcAft>
                <a:spcPts val="0"/>
              </a:spcAft>
              <a:buClr>
                <a:srgbClr val="000000"/>
              </a:buClr>
              <a:buSzTx/>
              <a:buFont typeface="Arial"/>
              <a:buNone/>
              <a:tabLst/>
              <a:defRPr/>
            </a:pPr>
            <a:r>
              <a:rPr kumimoji="0" lang="en-US" sz="4500" b="1" i="0" u="none" strike="noStrike" kern="0" cap="none" spc="0" normalizeH="0" baseline="0" noProof="0">
                <a:ln>
                  <a:noFill/>
                </a:ln>
                <a:solidFill>
                  <a:srgbClr val="AEC2D3"/>
                </a:solidFill>
                <a:effectLst/>
                <a:uLnTx/>
                <a:uFillTx/>
                <a:latin typeface="Work Sans"/>
                <a:ea typeface="Work Sans"/>
                <a:cs typeface="Work Sans"/>
                <a:sym typeface="Work Sans"/>
              </a:rPr>
              <a:t>VAD HAR VI LÄRT OSS?</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496" name="Google Shape;2496;p74"/>
          <p:cNvGrpSpPr/>
          <p:nvPr/>
        </p:nvGrpSpPr>
        <p:grpSpPr>
          <a:xfrm rot="-5400000">
            <a:off x="11552072" y="6626709"/>
            <a:ext cx="1296292" cy="4766808"/>
            <a:chOff x="0" y="0"/>
            <a:chExt cx="393633" cy="1447494"/>
          </a:xfrm>
        </p:grpSpPr>
        <p:sp>
          <p:nvSpPr>
            <p:cNvPr id="2497" name="Google Shape;2497;p74"/>
            <p:cNvSpPr/>
            <p:nvPr/>
          </p:nvSpPr>
          <p:spPr>
            <a:xfrm>
              <a:off x="0" y="0"/>
              <a:ext cx="393633" cy="1447494"/>
            </a:xfrm>
            <a:custGeom>
              <a:avLst/>
              <a:gdLst/>
              <a:ahLst/>
              <a:cxnLst/>
              <a:rect l="l" t="t" r="r" b="b"/>
              <a:pathLst>
                <a:path w="393633" h="1447494" extrusionOk="0">
                  <a:moveTo>
                    <a:pt x="393633" y="1447494"/>
                  </a:moveTo>
                  <a:lnTo>
                    <a:pt x="0" y="1447494"/>
                  </a:lnTo>
                  <a:lnTo>
                    <a:pt x="0" y="0"/>
                  </a:lnTo>
                  <a:lnTo>
                    <a:pt x="393633" y="1447494"/>
                  </a:lnTo>
                  <a:close/>
                </a:path>
              </a:pathLst>
            </a:custGeom>
            <a:solidFill>
              <a:srgbClr val="7B284D"/>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98" name="Google Shape;2498;p74"/>
            <p:cNvSpPr txBox="1"/>
            <p:nvPr/>
          </p:nvSpPr>
          <p:spPr>
            <a:xfrm>
              <a:off x="0" y="714222"/>
              <a:ext cx="196817" cy="730192"/>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2499" name="Google Shape;2499;p74"/>
          <p:cNvGrpSpPr/>
          <p:nvPr/>
        </p:nvGrpSpPr>
        <p:grpSpPr>
          <a:xfrm>
            <a:off x="4465209" y="2528076"/>
            <a:ext cx="9942343" cy="864990"/>
            <a:chOff x="0" y="0"/>
            <a:chExt cx="13256457" cy="1153319"/>
          </a:xfrm>
        </p:grpSpPr>
        <p:sp>
          <p:nvSpPr>
            <p:cNvPr id="2500" name="Google Shape;2500;p74"/>
            <p:cNvSpPr txBox="1"/>
            <p:nvPr/>
          </p:nvSpPr>
          <p:spPr>
            <a:xfrm>
              <a:off x="1357026" y="280194"/>
              <a:ext cx="11899431" cy="873125"/>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2735" b="0" i="0" u="none" strike="noStrike" kern="0" cap="none" spc="0" normalizeH="0" baseline="0" noProof="0">
                  <a:ln>
                    <a:noFill/>
                  </a:ln>
                  <a:solidFill>
                    <a:srgbClr val="D4C394"/>
                  </a:solidFill>
                  <a:effectLst/>
                  <a:uLnTx/>
                  <a:uFillTx/>
                  <a:latin typeface="Work Sans"/>
                  <a:ea typeface="Work Sans"/>
                  <a:cs typeface="Work Sans"/>
                  <a:sym typeface="Work Sans"/>
                </a:rPr>
                <a:t>Cybersäkerhet finns överallt, och berör alla</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288770" marR="0" lvl="1" indent="-144385" algn="l" defTabSz="914400" rtl="0" eaLnBrk="1" fontAlgn="auto" latinLnBrk="0" hangingPunct="1">
                <a:lnSpc>
                  <a:spcPct val="69981"/>
                </a:lnSpc>
                <a:spcBef>
                  <a:spcPts val="0"/>
                </a:spcBef>
                <a:spcAft>
                  <a:spcPts val="0"/>
                </a:spcAft>
                <a:buClr>
                  <a:srgbClr val="000000"/>
                </a:buClr>
                <a:buSzTx/>
                <a:buFont typeface="Arial"/>
                <a:buNone/>
                <a:tabLst/>
                <a:defRPr/>
              </a:pPr>
              <a:endParaRPr kumimoji="0" sz="2735" b="0" i="0" u="none" strike="noStrike" kern="0" cap="none" spc="0" normalizeH="0" baseline="0" noProof="0">
                <a:ln>
                  <a:noFill/>
                </a:ln>
                <a:solidFill>
                  <a:srgbClr val="D4C394"/>
                </a:solidFill>
                <a:effectLst/>
                <a:uLnTx/>
                <a:uFillTx/>
                <a:latin typeface="Work Sans"/>
                <a:ea typeface="Work Sans"/>
                <a:cs typeface="Work Sans"/>
                <a:sym typeface="Work Sans"/>
              </a:endParaRPr>
            </a:p>
          </p:txBody>
        </p:sp>
        <p:sp>
          <p:nvSpPr>
            <p:cNvPr id="2501" name="Google Shape;2501;p74"/>
            <p:cNvSpPr/>
            <p:nvPr/>
          </p:nvSpPr>
          <p:spPr>
            <a:xfrm rot="301203">
              <a:off x="39567" y="40409"/>
              <a:ext cx="965091" cy="946649"/>
            </a:xfrm>
            <a:custGeom>
              <a:avLst/>
              <a:gdLst/>
              <a:ahLst/>
              <a:cxnLst/>
              <a:rect l="l" t="t" r="r" b="b"/>
              <a:pathLst>
                <a:path w="965091" h="946649" extrusionOk="0">
                  <a:moveTo>
                    <a:pt x="0" y="0"/>
                  </a:moveTo>
                  <a:lnTo>
                    <a:pt x="965091" y="0"/>
                  </a:lnTo>
                  <a:lnTo>
                    <a:pt x="965091" y="946649"/>
                  </a:lnTo>
                  <a:lnTo>
                    <a:pt x="0" y="946649"/>
                  </a:lnTo>
                  <a:lnTo>
                    <a:pt x="0" y="0"/>
                  </a:lnTo>
                  <a:close/>
                </a:path>
              </a:pathLst>
            </a:cu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2502" name="Google Shape;2502;p74"/>
          <p:cNvGrpSpPr/>
          <p:nvPr/>
        </p:nvGrpSpPr>
        <p:grpSpPr>
          <a:xfrm>
            <a:off x="4395617" y="3778419"/>
            <a:ext cx="10081526" cy="1057806"/>
            <a:chOff x="0" y="0"/>
            <a:chExt cx="13442035" cy="1410408"/>
          </a:xfrm>
        </p:grpSpPr>
        <p:sp>
          <p:nvSpPr>
            <p:cNvPr id="2503" name="Google Shape;2503;p74"/>
            <p:cNvSpPr txBox="1"/>
            <p:nvPr/>
          </p:nvSpPr>
          <p:spPr>
            <a:xfrm>
              <a:off x="1542604" y="403109"/>
              <a:ext cx="11899431" cy="873125"/>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2735" b="0" i="0" u="none" strike="noStrike" kern="0" cap="none" spc="0" normalizeH="0" baseline="0" noProof="0">
                  <a:ln>
                    <a:noFill/>
                  </a:ln>
                  <a:solidFill>
                    <a:srgbClr val="D4C394"/>
                  </a:solidFill>
                  <a:effectLst/>
                  <a:uLnTx/>
                  <a:uFillTx/>
                  <a:latin typeface="Work Sans"/>
                  <a:ea typeface="Work Sans"/>
                  <a:cs typeface="Work Sans"/>
                  <a:sym typeface="Work Sans"/>
                </a:rPr>
                <a:t>Din information är värdefull och måste skyddas</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288770" marR="0" lvl="1" indent="-144385" algn="l" defTabSz="914400" rtl="0" eaLnBrk="1" fontAlgn="auto" latinLnBrk="0" hangingPunct="1">
                <a:lnSpc>
                  <a:spcPct val="69981"/>
                </a:lnSpc>
                <a:spcBef>
                  <a:spcPts val="0"/>
                </a:spcBef>
                <a:spcAft>
                  <a:spcPts val="0"/>
                </a:spcAft>
                <a:buClr>
                  <a:srgbClr val="000000"/>
                </a:buClr>
                <a:buSzTx/>
                <a:buFont typeface="Arial"/>
                <a:buNone/>
                <a:tabLst/>
                <a:defRPr/>
              </a:pPr>
              <a:endParaRPr kumimoji="0" sz="2735" b="0" i="0" u="none" strike="noStrike" kern="0" cap="none" spc="0" normalizeH="0" baseline="0" noProof="0">
                <a:ln>
                  <a:noFill/>
                </a:ln>
                <a:solidFill>
                  <a:srgbClr val="D4C394"/>
                </a:solidFill>
                <a:effectLst/>
                <a:uLnTx/>
                <a:uFillTx/>
                <a:latin typeface="Work Sans"/>
                <a:ea typeface="Work Sans"/>
                <a:cs typeface="Work Sans"/>
                <a:sym typeface="Work Sans"/>
              </a:endParaRPr>
            </a:p>
          </p:txBody>
        </p:sp>
        <p:sp>
          <p:nvSpPr>
            <p:cNvPr id="2504" name="Google Shape;2504;p74"/>
            <p:cNvSpPr/>
            <p:nvPr/>
          </p:nvSpPr>
          <p:spPr>
            <a:xfrm rot="1757466">
              <a:off x="185528" y="189536"/>
              <a:ext cx="1044326" cy="1031336"/>
            </a:xfrm>
            <a:custGeom>
              <a:avLst/>
              <a:gdLst/>
              <a:ahLst/>
              <a:cxnLst/>
              <a:rect l="l" t="t" r="r" b="b"/>
              <a:pathLst>
                <a:path w="1044326" h="1031336" extrusionOk="0">
                  <a:moveTo>
                    <a:pt x="0" y="0"/>
                  </a:moveTo>
                  <a:lnTo>
                    <a:pt x="1044326" y="0"/>
                  </a:lnTo>
                  <a:lnTo>
                    <a:pt x="1044326" y="1031336"/>
                  </a:lnTo>
                  <a:lnTo>
                    <a:pt x="0" y="1031336"/>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2505" name="Google Shape;2505;p74"/>
          <p:cNvGrpSpPr/>
          <p:nvPr/>
        </p:nvGrpSpPr>
        <p:grpSpPr>
          <a:xfrm>
            <a:off x="4507356" y="5221579"/>
            <a:ext cx="9858049" cy="822196"/>
            <a:chOff x="0" y="0"/>
            <a:chExt cx="13144066" cy="1096261"/>
          </a:xfrm>
        </p:grpSpPr>
        <p:sp>
          <p:nvSpPr>
            <p:cNvPr id="2506" name="Google Shape;2506;p74"/>
            <p:cNvSpPr txBox="1"/>
            <p:nvPr/>
          </p:nvSpPr>
          <p:spPr>
            <a:xfrm>
              <a:off x="1244635" y="223136"/>
              <a:ext cx="11899431" cy="873125"/>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2735" b="0" i="0" u="none" strike="noStrike" kern="0" cap="none" spc="0" normalizeH="0" baseline="0" noProof="0">
                  <a:ln>
                    <a:noFill/>
                  </a:ln>
                  <a:solidFill>
                    <a:srgbClr val="D4C394"/>
                  </a:solidFill>
                  <a:effectLst/>
                  <a:uLnTx/>
                  <a:uFillTx/>
                  <a:latin typeface="Work Sans"/>
                  <a:ea typeface="Work Sans"/>
                  <a:cs typeface="Work Sans"/>
                  <a:sym typeface="Work Sans"/>
                </a:rPr>
                <a:t>Hackare använder olika metoder för att lura dig</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288770" marR="0" lvl="1" indent="-144385" algn="l" defTabSz="914400" rtl="0" eaLnBrk="1" fontAlgn="auto" latinLnBrk="0" hangingPunct="1">
                <a:lnSpc>
                  <a:spcPct val="69981"/>
                </a:lnSpc>
                <a:spcBef>
                  <a:spcPts val="0"/>
                </a:spcBef>
                <a:spcAft>
                  <a:spcPts val="0"/>
                </a:spcAft>
                <a:buClr>
                  <a:srgbClr val="000000"/>
                </a:buClr>
                <a:buSzTx/>
                <a:buFont typeface="Arial"/>
                <a:buNone/>
                <a:tabLst/>
                <a:defRPr/>
              </a:pPr>
              <a:endParaRPr kumimoji="0" sz="2735" b="0" i="0" u="none" strike="noStrike" kern="0" cap="none" spc="0" normalizeH="0" baseline="0" noProof="0">
                <a:ln>
                  <a:noFill/>
                </a:ln>
                <a:solidFill>
                  <a:srgbClr val="D4C394"/>
                </a:solidFill>
                <a:effectLst/>
                <a:uLnTx/>
                <a:uFillTx/>
                <a:latin typeface="Work Sans"/>
                <a:ea typeface="Work Sans"/>
                <a:cs typeface="Work Sans"/>
                <a:sym typeface="Work Sans"/>
              </a:endParaRPr>
            </a:p>
          </p:txBody>
        </p:sp>
        <p:sp>
          <p:nvSpPr>
            <p:cNvPr id="2507" name="Google Shape;2507;p74"/>
            <p:cNvSpPr/>
            <p:nvPr/>
          </p:nvSpPr>
          <p:spPr>
            <a:xfrm rot="288045">
              <a:off x="35683" y="35938"/>
              <a:ext cx="896151" cy="890294"/>
            </a:xfrm>
            <a:custGeom>
              <a:avLst/>
              <a:gdLst/>
              <a:ahLst/>
              <a:cxnLst/>
              <a:rect l="l" t="t" r="r" b="b"/>
              <a:pathLst>
                <a:path w="896151" h="890294" extrusionOk="0">
                  <a:moveTo>
                    <a:pt x="0" y="0"/>
                  </a:moveTo>
                  <a:lnTo>
                    <a:pt x="896151" y="0"/>
                  </a:lnTo>
                  <a:lnTo>
                    <a:pt x="896151" y="890294"/>
                  </a:lnTo>
                  <a:lnTo>
                    <a:pt x="0" y="890294"/>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2508" name="Google Shape;2508;p74"/>
          <p:cNvGrpSpPr/>
          <p:nvPr/>
        </p:nvGrpSpPr>
        <p:grpSpPr>
          <a:xfrm>
            <a:off x="4433996" y="6429128"/>
            <a:ext cx="10004769" cy="971354"/>
            <a:chOff x="0" y="0"/>
            <a:chExt cx="13339691" cy="1295139"/>
          </a:xfrm>
        </p:grpSpPr>
        <p:sp>
          <p:nvSpPr>
            <p:cNvPr id="2509" name="Google Shape;2509;p74"/>
            <p:cNvSpPr txBox="1"/>
            <p:nvPr/>
          </p:nvSpPr>
          <p:spPr>
            <a:xfrm>
              <a:off x="1440260" y="422014"/>
              <a:ext cx="11899431" cy="873125"/>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2735" b="0" i="0" u="none" strike="noStrike" kern="0" cap="none" spc="0" normalizeH="0" baseline="0" noProof="0">
                  <a:ln>
                    <a:noFill/>
                  </a:ln>
                  <a:solidFill>
                    <a:srgbClr val="D4C394"/>
                  </a:solidFill>
                  <a:effectLst/>
                  <a:uLnTx/>
                  <a:uFillTx/>
                  <a:latin typeface="Work Sans"/>
                  <a:ea typeface="Work Sans"/>
                  <a:cs typeface="Work Sans"/>
                  <a:sym typeface="Work Sans"/>
                </a:rPr>
                <a:t>Starka lösenord och smarta vanor gör stor skillnad</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288770" marR="0" lvl="1" indent="-144385" algn="l" defTabSz="914400" rtl="0" eaLnBrk="1" fontAlgn="auto" latinLnBrk="0" hangingPunct="1">
                <a:lnSpc>
                  <a:spcPct val="69981"/>
                </a:lnSpc>
                <a:spcBef>
                  <a:spcPts val="0"/>
                </a:spcBef>
                <a:spcAft>
                  <a:spcPts val="0"/>
                </a:spcAft>
                <a:buClr>
                  <a:srgbClr val="000000"/>
                </a:buClr>
                <a:buSzTx/>
                <a:buFont typeface="Arial"/>
                <a:buNone/>
                <a:tabLst/>
                <a:defRPr/>
              </a:pPr>
              <a:endParaRPr kumimoji="0" sz="2735" b="0" i="0" u="none" strike="noStrike" kern="0" cap="none" spc="0" normalizeH="0" baseline="0" noProof="0">
                <a:ln>
                  <a:noFill/>
                </a:ln>
                <a:solidFill>
                  <a:srgbClr val="D4C394"/>
                </a:solidFill>
                <a:effectLst/>
                <a:uLnTx/>
                <a:uFillTx/>
                <a:latin typeface="Work Sans"/>
                <a:ea typeface="Work Sans"/>
                <a:cs typeface="Work Sans"/>
                <a:sym typeface="Work Sans"/>
              </a:endParaRPr>
            </a:p>
          </p:txBody>
        </p:sp>
        <p:sp>
          <p:nvSpPr>
            <p:cNvPr id="2510" name="Google Shape;2510;p74"/>
            <p:cNvSpPr/>
            <p:nvPr/>
          </p:nvSpPr>
          <p:spPr>
            <a:xfrm rot="-247824">
              <a:off x="412760" y="240759"/>
              <a:ext cx="714679" cy="791050"/>
            </a:xfrm>
            <a:custGeom>
              <a:avLst/>
              <a:gdLst/>
              <a:ahLst/>
              <a:cxnLst/>
              <a:rect l="l" t="t" r="r" b="b"/>
              <a:pathLst>
                <a:path w="714679" h="791050" extrusionOk="0">
                  <a:moveTo>
                    <a:pt x="0" y="0"/>
                  </a:moveTo>
                  <a:lnTo>
                    <a:pt x="714680" y="0"/>
                  </a:lnTo>
                  <a:lnTo>
                    <a:pt x="714680" y="791050"/>
                  </a:lnTo>
                  <a:lnTo>
                    <a:pt x="0" y="791050"/>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1" name="Google Shape;2511;p74"/>
            <p:cNvSpPr/>
            <p:nvPr/>
          </p:nvSpPr>
          <p:spPr>
            <a:xfrm>
              <a:off x="0" y="0"/>
              <a:ext cx="605346" cy="636284"/>
            </a:xfrm>
            <a:custGeom>
              <a:avLst/>
              <a:gdLst/>
              <a:ahLst/>
              <a:cxnLst/>
              <a:rect l="l" t="t" r="r" b="b"/>
              <a:pathLst>
                <a:path w="605346" h="636284" extrusionOk="0">
                  <a:moveTo>
                    <a:pt x="0" y="0"/>
                  </a:moveTo>
                  <a:lnTo>
                    <a:pt x="605346" y="0"/>
                  </a:lnTo>
                  <a:lnTo>
                    <a:pt x="605346" y="636284"/>
                  </a:lnTo>
                  <a:lnTo>
                    <a:pt x="0" y="636284"/>
                  </a:lnTo>
                  <a:lnTo>
                    <a:pt x="0" y="0"/>
                  </a:lnTo>
                  <a:close/>
                </a:path>
              </a:pathLst>
            </a:custGeom>
            <a:blipFill rotWithShape="1">
              <a:blip r:embed="rId10"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grpSp>
        <p:nvGrpSpPr>
          <p:cNvPr id="2512" name="Google Shape;2512;p74"/>
          <p:cNvGrpSpPr/>
          <p:nvPr/>
        </p:nvGrpSpPr>
        <p:grpSpPr>
          <a:xfrm>
            <a:off x="4558030" y="7848157"/>
            <a:ext cx="9756700" cy="852598"/>
            <a:chOff x="0" y="0"/>
            <a:chExt cx="13008934" cy="1136798"/>
          </a:xfrm>
        </p:grpSpPr>
        <p:sp>
          <p:nvSpPr>
            <p:cNvPr id="2513" name="Google Shape;2513;p74"/>
            <p:cNvSpPr txBox="1"/>
            <p:nvPr/>
          </p:nvSpPr>
          <p:spPr>
            <a:xfrm>
              <a:off x="1109503" y="263673"/>
              <a:ext cx="11899431" cy="873125"/>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2735" b="0" i="0" u="none" strike="noStrike" kern="0" cap="none" spc="0" normalizeH="0" baseline="0" noProof="0">
                  <a:ln>
                    <a:noFill/>
                  </a:ln>
                  <a:solidFill>
                    <a:srgbClr val="D4C394"/>
                  </a:solidFill>
                  <a:effectLst/>
                  <a:uLnTx/>
                  <a:uFillTx/>
                  <a:latin typeface="Work Sans"/>
                  <a:ea typeface="Work Sans"/>
                  <a:cs typeface="Work Sans"/>
                  <a:sym typeface="Work Sans"/>
                </a:rPr>
                <a:t>Om du blir utsatt: agera direkt och be om hjälp</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288770" marR="0" lvl="1" indent="-144385" algn="l" defTabSz="914400" rtl="0" eaLnBrk="1" fontAlgn="auto" latinLnBrk="0" hangingPunct="1">
                <a:lnSpc>
                  <a:spcPct val="69981"/>
                </a:lnSpc>
                <a:spcBef>
                  <a:spcPts val="0"/>
                </a:spcBef>
                <a:spcAft>
                  <a:spcPts val="0"/>
                </a:spcAft>
                <a:buClr>
                  <a:srgbClr val="000000"/>
                </a:buClr>
                <a:buSzTx/>
                <a:buFont typeface="Arial"/>
                <a:buNone/>
                <a:tabLst/>
                <a:defRPr/>
              </a:pPr>
              <a:endParaRPr kumimoji="0" sz="2735" b="0" i="0" u="none" strike="noStrike" kern="0" cap="none" spc="0" normalizeH="0" baseline="0" noProof="0">
                <a:ln>
                  <a:noFill/>
                </a:ln>
                <a:solidFill>
                  <a:srgbClr val="D4C394"/>
                </a:solidFill>
                <a:effectLst/>
                <a:uLnTx/>
                <a:uFillTx/>
                <a:latin typeface="Work Sans"/>
                <a:ea typeface="Work Sans"/>
                <a:cs typeface="Work Sans"/>
                <a:sym typeface="Work Sans"/>
              </a:endParaRPr>
            </a:p>
          </p:txBody>
        </p:sp>
        <p:sp>
          <p:nvSpPr>
            <p:cNvPr id="2514" name="Google Shape;2514;p74"/>
            <p:cNvSpPr/>
            <p:nvPr/>
          </p:nvSpPr>
          <p:spPr>
            <a:xfrm rot="-386397">
              <a:off x="54443" y="40427"/>
              <a:ext cx="777941" cy="1014566"/>
            </a:xfrm>
            <a:custGeom>
              <a:avLst/>
              <a:gdLst/>
              <a:ahLst/>
              <a:cxnLst/>
              <a:rect l="l" t="t" r="r" b="b"/>
              <a:pathLst>
                <a:path w="777941" h="1014566" extrusionOk="0">
                  <a:moveTo>
                    <a:pt x="0" y="0"/>
                  </a:moveTo>
                  <a:lnTo>
                    <a:pt x="777942" y="0"/>
                  </a:lnTo>
                  <a:lnTo>
                    <a:pt x="777942" y="1014565"/>
                  </a:lnTo>
                  <a:lnTo>
                    <a:pt x="0" y="1014565"/>
                  </a:lnTo>
                  <a:lnTo>
                    <a:pt x="0" y="0"/>
                  </a:lnTo>
                  <a:close/>
                </a:path>
              </a:pathLst>
            </a:custGeom>
            <a:blipFill rotWithShape="1">
              <a:blip r:embed="rId11"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15" name="Google Shape;2515;p74"/>
          <p:cNvSpPr/>
          <p:nvPr/>
        </p:nvSpPr>
        <p:spPr>
          <a:xfrm rot="-960535">
            <a:off x="14233252" y="7302860"/>
            <a:ext cx="982620" cy="852632"/>
          </a:xfrm>
          <a:custGeom>
            <a:avLst/>
            <a:gdLst/>
            <a:ahLst/>
            <a:cxnLst/>
            <a:rect l="l" t="t" r="r" b="b"/>
            <a:pathLst>
              <a:path w="982620" h="852632" extrusionOk="0">
                <a:moveTo>
                  <a:pt x="0" y="0"/>
                </a:moveTo>
                <a:lnTo>
                  <a:pt x="982620" y="0"/>
                </a:lnTo>
                <a:lnTo>
                  <a:pt x="982620" y="852633"/>
                </a:lnTo>
                <a:lnTo>
                  <a:pt x="0" y="852633"/>
                </a:lnTo>
                <a:lnTo>
                  <a:pt x="0" y="0"/>
                </a:lnTo>
                <a:close/>
              </a:path>
            </a:pathLst>
          </a:custGeom>
          <a:blipFill rotWithShape="1">
            <a:blip r:embed="rId12"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16" name="Google Shape;2516;p74"/>
          <p:cNvSpPr/>
          <p:nvPr/>
        </p:nvSpPr>
        <p:spPr>
          <a:xfrm rot="191464">
            <a:off x="3165087" y="3831805"/>
            <a:ext cx="1163590" cy="951034"/>
          </a:xfrm>
          <a:custGeom>
            <a:avLst/>
            <a:gdLst/>
            <a:ahLst/>
            <a:cxnLst/>
            <a:rect l="l" t="t" r="r" b="b"/>
            <a:pathLst>
              <a:path w="1163590" h="951034" extrusionOk="0">
                <a:moveTo>
                  <a:pt x="0" y="0"/>
                </a:moveTo>
                <a:lnTo>
                  <a:pt x="1163591" y="0"/>
                </a:lnTo>
                <a:lnTo>
                  <a:pt x="1163591" y="951034"/>
                </a:lnTo>
                <a:lnTo>
                  <a:pt x="0" y="951034"/>
                </a:lnTo>
                <a:lnTo>
                  <a:pt x="0" y="0"/>
                </a:lnTo>
                <a:close/>
              </a:path>
            </a:pathLst>
          </a:custGeom>
          <a:blipFill rotWithShape="1">
            <a:blip r:embed="rId13"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2B5165"/>
        </a:solidFill>
        <a:effectLst/>
      </p:bgPr>
    </p:bg>
    <p:spTree>
      <p:nvGrpSpPr>
        <p:cNvPr id="1" name="Shape 2524"/>
        <p:cNvGrpSpPr/>
        <p:nvPr/>
      </p:nvGrpSpPr>
      <p:grpSpPr>
        <a:xfrm>
          <a:off x="0" y="0"/>
          <a:ext cx="0" cy="0"/>
          <a:chOff x="0" y="0"/>
          <a:chExt cx="0" cy="0"/>
        </a:xfrm>
      </p:grpSpPr>
      <p:grpSp>
        <p:nvGrpSpPr>
          <p:cNvPr id="2525" name="Google Shape;2525;p75"/>
          <p:cNvGrpSpPr/>
          <p:nvPr/>
        </p:nvGrpSpPr>
        <p:grpSpPr>
          <a:xfrm rot="-5400000">
            <a:off x="10903585" y="2887471"/>
            <a:ext cx="5131631" cy="9799151"/>
            <a:chOff x="0" y="0"/>
            <a:chExt cx="534486" cy="1020633"/>
          </a:xfrm>
        </p:grpSpPr>
        <p:sp>
          <p:nvSpPr>
            <p:cNvPr id="2526" name="Google Shape;2526;p75"/>
            <p:cNvSpPr/>
            <p:nvPr/>
          </p:nvSpPr>
          <p:spPr>
            <a:xfrm>
              <a:off x="0" y="0"/>
              <a:ext cx="534486" cy="1020633"/>
            </a:xfrm>
            <a:custGeom>
              <a:avLst/>
              <a:gdLst/>
              <a:ahLst/>
              <a:cxnLst/>
              <a:rect l="l" t="t" r="r" b="b"/>
              <a:pathLst>
                <a:path w="534486" h="1020633" extrusionOk="0">
                  <a:moveTo>
                    <a:pt x="534486" y="1020633"/>
                  </a:moveTo>
                  <a:lnTo>
                    <a:pt x="0" y="1020633"/>
                  </a:lnTo>
                  <a:lnTo>
                    <a:pt x="0" y="0"/>
                  </a:lnTo>
                  <a:lnTo>
                    <a:pt x="534486" y="1020633"/>
                  </a:lnTo>
                  <a:close/>
                </a:path>
              </a:pathLst>
            </a:custGeom>
            <a:solidFill>
              <a:srgbClr val="2B4D6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27" name="Google Shape;2527;p75"/>
            <p:cNvSpPr txBox="1"/>
            <p:nvPr/>
          </p:nvSpPr>
          <p:spPr>
            <a:xfrm>
              <a:off x="0" y="500791"/>
              <a:ext cx="267243" cy="517670"/>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528" name="Google Shape;2528;p75" descr="En bild som visar mönster, Grafik, pixel, design  Automatiskt genererad beskrivning"/>
          <p:cNvSpPr/>
          <p:nvPr/>
        </p:nvSpPr>
        <p:spPr>
          <a:xfrm>
            <a:off x="1476658" y="1551128"/>
            <a:ext cx="7184708" cy="7184708"/>
          </a:xfrm>
          <a:custGeom>
            <a:avLst/>
            <a:gdLst/>
            <a:ahLst/>
            <a:cxnLst/>
            <a:rect l="l" t="t" r="r" b="b"/>
            <a:pathLst>
              <a:path w="9579610" h="9579610" extrusionOk="0">
                <a:moveTo>
                  <a:pt x="0" y="0"/>
                </a:moveTo>
                <a:lnTo>
                  <a:pt x="9579610" y="0"/>
                </a:lnTo>
                <a:lnTo>
                  <a:pt x="9579610" y="9579610"/>
                </a:lnTo>
                <a:lnTo>
                  <a:pt x="0" y="957961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cxnSp>
        <p:nvCxnSpPr>
          <p:cNvPr id="2529" name="Google Shape;2529;p75"/>
          <p:cNvCxnSpPr/>
          <p:nvPr/>
        </p:nvCxnSpPr>
        <p:spPr>
          <a:xfrm rot="5385735">
            <a:off x="5700683" y="5133973"/>
            <a:ext cx="6886634" cy="0"/>
          </a:xfrm>
          <a:prstGeom prst="straightConnector1">
            <a:avLst/>
          </a:prstGeom>
          <a:noFill/>
          <a:ln w="19050" cap="rnd" cmpd="sng">
            <a:solidFill>
              <a:srgbClr val="AEC2D3"/>
            </a:solidFill>
            <a:prstDash val="solid"/>
            <a:round/>
            <a:headEnd type="none" w="sm" len="sm"/>
            <a:tailEnd type="none" w="sm" len="sm"/>
          </a:ln>
        </p:spPr>
      </p:cxnSp>
      <p:sp>
        <p:nvSpPr>
          <p:cNvPr id="2530" name="Google Shape;2530;p75" descr="En bild som visar text, Teckensnitt, Grafik, grafisk design  Automatiskt genererad beskrivning"/>
          <p:cNvSpPr/>
          <p:nvPr/>
        </p:nvSpPr>
        <p:spPr>
          <a:xfrm>
            <a:off x="11541040" y="6349473"/>
            <a:ext cx="4707350" cy="1741741"/>
          </a:xfrm>
          <a:custGeom>
            <a:avLst/>
            <a:gdLst/>
            <a:ahLst/>
            <a:cxnLst/>
            <a:rect l="l" t="t" r="r" b="b"/>
            <a:pathLst>
              <a:path w="6276467" h="2322322" extrusionOk="0">
                <a:moveTo>
                  <a:pt x="0" y="0"/>
                </a:moveTo>
                <a:lnTo>
                  <a:pt x="6276467" y="0"/>
                </a:lnTo>
                <a:lnTo>
                  <a:pt x="6276467" y="2322322"/>
                </a:lnTo>
                <a:lnTo>
                  <a:pt x="0" y="2322322"/>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r="-74"/>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31" name="Google Shape;2531;p75"/>
          <p:cNvSpPr txBox="1"/>
          <p:nvPr/>
        </p:nvSpPr>
        <p:spPr>
          <a:xfrm>
            <a:off x="10156962" y="2318953"/>
            <a:ext cx="7475528" cy="3237147"/>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20000"/>
              </a:lnSpc>
              <a:spcBef>
                <a:spcPts val="0"/>
              </a:spcBef>
              <a:spcAft>
                <a:spcPts val="0"/>
              </a:spcAft>
              <a:buClr>
                <a:srgbClr val="000000"/>
              </a:buClr>
              <a:buSzTx/>
              <a:buFont typeface="Arial"/>
              <a:buNone/>
              <a:tabLst/>
              <a:defRPr/>
            </a:pPr>
            <a:r>
              <a:rPr kumimoji="0" lang="en-US" sz="9000" b="1" i="0" u="none" strike="noStrike" kern="0" cap="none" spc="0" normalizeH="0" baseline="0" noProof="0">
                <a:ln>
                  <a:noFill/>
                </a:ln>
                <a:solidFill>
                  <a:srgbClr val="FFFFFF"/>
                </a:solidFill>
                <a:effectLst/>
                <a:uLnTx/>
                <a:uFillTx/>
                <a:latin typeface="Open Sans"/>
                <a:ea typeface="Open Sans"/>
                <a:cs typeface="Open Sans"/>
                <a:sym typeface="Open Sans"/>
              </a:rPr>
              <a:t>GÅ MED I NÄTVERKET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text, skärmbild, Teckensnitt, Grafik&#10;&#10;AI-genererat innehåll kan vara felaktigt.">
            <a:extLst>
              <a:ext uri="{FF2B5EF4-FFF2-40B4-BE49-F238E27FC236}">
                <a16:creationId xmlns:a16="http://schemas.microsoft.com/office/drawing/2014/main" id="{8B253EB2-194A-0657-AB5D-E15EA49BB551}"/>
              </a:ext>
            </a:extLst>
          </p:cNvPr>
          <p:cNvPicPr>
            <a:picLocks noChangeAspect="1"/>
          </p:cNvPicPr>
          <p:nvPr/>
        </p:nvPicPr>
        <p:blipFill>
          <a:blip r:embed="rId2"/>
          <a:stretch>
            <a:fillRect/>
          </a:stretch>
        </p:blipFill>
        <p:spPr>
          <a:xfrm>
            <a:off x="-152400" y="-9072"/>
            <a:ext cx="18424301" cy="10381947"/>
          </a:xfrm>
          <a:prstGeom prst="rect">
            <a:avLst/>
          </a:prstGeom>
        </p:spPr>
      </p:pic>
    </p:spTree>
    <p:extLst>
      <p:ext uri="{BB962C8B-B14F-4D97-AF65-F5344CB8AC3E}">
        <p14:creationId xmlns:p14="http://schemas.microsoft.com/office/powerpoint/2010/main" val="35906897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2539"/>
        <p:cNvGrpSpPr/>
        <p:nvPr/>
      </p:nvGrpSpPr>
      <p:grpSpPr>
        <a:xfrm>
          <a:off x="0" y="0"/>
          <a:ext cx="0" cy="0"/>
          <a:chOff x="0" y="0"/>
          <a:chExt cx="0" cy="0"/>
        </a:xfrm>
      </p:grpSpPr>
      <p:sp>
        <p:nvSpPr>
          <p:cNvPr id="2540" name="Google Shape;2540;p76"/>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1" name="Google Shape;2541;p76"/>
          <p:cNvSpPr/>
          <p:nvPr/>
        </p:nvSpPr>
        <p:spPr>
          <a:xfrm>
            <a:off x="1893093" y="2833312"/>
            <a:ext cx="7673150" cy="4620387"/>
          </a:xfrm>
          <a:custGeom>
            <a:avLst/>
            <a:gdLst/>
            <a:ahLst/>
            <a:cxnLst/>
            <a:rect l="l" t="t" r="r" b="b"/>
            <a:pathLst>
              <a:path w="10230866" h="6160516" extrusionOk="0">
                <a:moveTo>
                  <a:pt x="0" y="0"/>
                </a:moveTo>
                <a:lnTo>
                  <a:pt x="10230866" y="0"/>
                </a:lnTo>
                <a:lnTo>
                  <a:pt x="10230866" y="6160516"/>
                </a:lnTo>
                <a:lnTo>
                  <a:pt x="0" y="616051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2" name="Google Shape;2542;p76" descr="En bild som visar text  Automatiskt genererad beskrivning"/>
          <p:cNvSpPr/>
          <p:nvPr/>
        </p:nvSpPr>
        <p:spPr>
          <a:xfrm>
            <a:off x="12083232" y="1764045"/>
            <a:ext cx="5438490" cy="1144619"/>
          </a:xfrm>
          <a:custGeom>
            <a:avLst/>
            <a:gdLst/>
            <a:ahLst/>
            <a:cxnLst/>
            <a:rect l="l" t="t" r="r" b="b"/>
            <a:pathLst>
              <a:path w="7251319" h="1526159" extrusionOk="0">
                <a:moveTo>
                  <a:pt x="0" y="0"/>
                </a:moveTo>
                <a:lnTo>
                  <a:pt x="7251319" y="0"/>
                </a:lnTo>
                <a:lnTo>
                  <a:pt x="7251319" y="1526159"/>
                </a:lnTo>
                <a:lnTo>
                  <a:pt x="0" y="1526159"/>
                </a:lnTo>
                <a:lnTo>
                  <a:pt x="0" y="0"/>
                </a:lnTo>
                <a:close/>
              </a:path>
            </a:pathLst>
          </a:custGeom>
          <a:blipFill rotWithShape="1">
            <a:blip r:embed="rId5" cstate="screen">
              <a:alphaModFix/>
              <a:extLst>
                <a:ext uri="{28A0092B-C50C-407E-A947-70E740481C1C}">
                  <a14:useLocalDpi xmlns:a14="http://schemas.microsoft.com/office/drawing/2010/main"/>
                </a:ext>
              </a:extLst>
            </a:blip>
            <a:stretch>
              <a:fillRect b="-1"/>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3" name="Google Shape;2543;p76"/>
          <p:cNvSpPr/>
          <p:nvPr/>
        </p:nvSpPr>
        <p:spPr>
          <a:xfrm>
            <a:off x="13193938" y="4317608"/>
            <a:ext cx="2956655" cy="1201675"/>
          </a:xfrm>
          <a:custGeom>
            <a:avLst/>
            <a:gdLst/>
            <a:ahLst/>
            <a:cxnLst/>
            <a:rect l="l" t="t" r="r" b="b"/>
            <a:pathLst>
              <a:path w="3942207" h="1602232" extrusionOk="0">
                <a:moveTo>
                  <a:pt x="0" y="0"/>
                </a:moveTo>
                <a:lnTo>
                  <a:pt x="3942207" y="0"/>
                </a:lnTo>
                <a:lnTo>
                  <a:pt x="3942207" y="1602232"/>
                </a:lnTo>
                <a:lnTo>
                  <a:pt x="0" y="160223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4" name="Google Shape;2544;p76"/>
          <p:cNvSpPr/>
          <p:nvPr/>
        </p:nvSpPr>
        <p:spPr>
          <a:xfrm>
            <a:off x="12083232" y="6613211"/>
            <a:ext cx="1080785" cy="1994252"/>
          </a:xfrm>
          <a:custGeom>
            <a:avLst/>
            <a:gdLst/>
            <a:ahLst/>
            <a:cxnLst/>
            <a:rect l="l" t="t" r="r" b="b"/>
            <a:pathLst>
              <a:path w="1080785" h="1994252" extrusionOk="0">
                <a:moveTo>
                  <a:pt x="0" y="0"/>
                </a:moveTo>
                <a:lnTo>
                  <a:pt x="1080785" y="0"/>
                </a:lnTo>
                <a:lnTo>
                  <a:pt x="1080785" y="1994252"/>
                </a:lnTo>
                <a:lnTo>
                  <a:pt x="0" y="1994252"/>
                </a:lnTo>
                <a:lnTo>
                  <a:pt x="0" y="0"/>
                </a:lnTo>
                <a:close/>
              </a:path>
            </a:pathLst>
          </a:cu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5" name="Google Shape;2545;p76"/>
          <p:cNvSpPr/>
          <p:nvPr/>
        </p:nvSpPr>
        <p:spPr>
          <a:xfrm>
            <a:off x="13237494" y="6796842"/>
            <a:ext cx="4230009" cy="922459"/>
          </a:xfrm>
          <a:custGeom>
            <a:avLst/>
            <a:gdLst/>
            <a:ahLst/>
            <a:cxnLst/>
            <a:rect l="l" t="t" r="r" b="b"/>
            <a:pathLst>
              <a:path w="4230009" h="922459" extrusionOk="0">
                <a:moveTo>
                  <a:pt x="0" y="0"/>
                </a:moveTo>
                <a:lnTo>
                  <a:pt x="4230008" y="0"/>
                </a:lnTo>
                <a:lnTo>
                  <a:pt x="4230008" y="922459"/>
                </a:lnTo>
                <a:lnTo>
                  <a:pt x="0" y="922459"/>
                </a:lnTo>
                <a:lnTo>
                  <a:pt x="0" y="0"/>
                </a:lnTo>
                <a:close/>
              </a:path>
            </a:pathLst>
          </a:cu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6" name="Google Shape;2546;p76"/>
          <p:cNvSpPr/>
          <p:nvPr/>
        </p:nvSpPr>
        <p:spPr>
          <a:xfrm>
            <a:off x="13237494" y="7561695"/>
            <a:ext cx="3127462" cy="922459"/>
          </a:xfrm>
          <a:custGeom>
            <a:avLst/>
            <a:gdLst/>
            <a:ahLst/>
            <a:cxnLst/>
            <a:rect l="l" t="t" r="r" b="b"/>
            <a:pathLst>
              <a:path w="3127462" h="922459" extrusionOk="0">
                <a:moveTo>
                  <a:pt x="0" y="0"/>
                </a:moveTo>
                <a:lnTo>
                  <a:pt x="3127462" y="0"/>
                </a:lnTo>
                <a:lnTo>
                  <a:pt x="3127462" y="922459"/>
                </a:lnTo>
                <a:lnTo>
                  <a:pt x="0" y="922459"/>
                </a:lnTo>
                <a:lnTo>
                  <a:pt x="0" y="0"/>
                </a:lnTo>
                <a:close/>
              </a:path>
            </a:pathLst>
          </a:cu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2547" name="Google Shape;2547;p76"/>
          <p:cNvGrpSpPr/>
          <p:nvPr/>
        </p:nvGrpSpPr>
        <p:grpSpPr>
          <a:xfrm rot="-5400000">
            <a:off x="13376598" y="5404386"/>
            <a:ext cx="2845091" cy="6977713"/>
            <a:chOff x="0" y="0"/>
            <a:chExt cx="489039" cy="1199389"/>
          </a:xfrm>
        </p:grpSpPr>
        <p:sp>
          <p:nvSpPr>
            <p:cNvPr id="2548" name="Google Shape;2548;p76"/>
            <p:cNvSpPr/>
            <p:nvPr/>
          </p:nvSpPr>
          <p:spPr>
            <a:xfrm>
              <a:off x="0" y="0"/>
              <a:ext cx="489039" cy="1199389"/>
            </a:xfrm>
            <a:custGeom>
              <a:avLst/>
              <a:gdLst/>
              <a:ahLst/>
              <a:cxnLst/>
              <a:rect l="l" t="t" r="r" b="b"/>
              <a:pathLst>
                <a:path w="489039" h="1199389" extrusionOk="0">
                  <a:moveTo>
                    <a:pt x="489039" y="1199389"/>
                  </a:moveTo>
                  <a:lnTo>
                    <a:pt x="0" y="1199389"/>
                  </a:lnTo>
                  <a:lnTo>
                    <a:pt x="0" y="0"/>
                  </a:lnTo>
                  <a:lnTo>
                    <a:pt x="489039" y="1199389"/>
                  </a:lnTo>
                  <a:close/>
                </a:path>
              </a:pathLst>
            </a:custGeom>
            <a:solidFill>
              <a:srgbClr val="2B4D60"/>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549" name="Google Shape;2549;p76"/>
            <p:cNvSpPr txBox="1"/>
            <p:nvPr/>
          </p:nvSpPr>
          <p:spPr>
            <a:xfrm>
              <a:off x="0" y="590169"/>
              <a:ext cx="244519" cy="606668"/>
            </a:xfrm>
            <a:prstGeom prst="rect">
              <a:avLst/>
            </a:prstGeom>
            <a:noFill/>
            <a:ln>
              <a:noFill/>
            </a:ln>
          </p:spPr>
          <p:txBody>
            <a:bodyPr spcFirstLastPara="1" wrap="square" lIns="48800" tIns="48800" rIns="48800" bIns="48800" anchor="ctr" anchorCtr="0">
              <a:noAutofit/>
            </a:bodyPr>
            <a:lstStyle/>
            <a:p>
              <a:pPr marL="0" marR="0" lvl="0" indent="0" algn="ctr" defTabSz="914400" rtl="0" eaLnBrk="1" fontAlgn="auto" latinLnBrk="0" hangingPunct="1">
                <a:lnSpc>
                  <a:spcPct val="126111"/>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2bf4a64-6aa3-458c-aa08-8b0f5a39a430" xsi:nil="true"/>
    <lcf76f155ced4ddcb4097134ff3c332f xmlns="25806b8c-0817-40f8-9b44-cee3d4bb6c0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11E502A17FBC9143A91EBDACEB479DB6" ma:contentTypeVersion="15" ma:contentTypeDescription="Skapa ett nytt dokument." ma:contentTypeScope="" ma:versionID="e2fab5550e7387818ffdad74745c3829">
  <xsd:schema xmlns:xsd="http://www.w3.org/2001/XMLSchema" xmlns:xs="http://www.w3.org/2001/XMLSchema" xmlns:p="http://schemas.microsoft.com/office/2006/metadata/properties" xmlns:ns2="25806b8c-0817-40f8-9b44-cee3d4bb6c05" xmlns:ns3="02bf4a64-6aa3-458c-aa08-8b0f5a39a430" targetNamespace="http://schemas.microsoft.com/office/2006/metadata/properties" ma:root="true" ma:fieldsID="199741d4465249c7b4d29de7ac0c86ad" ns2:_="" ns3:_="">
    <xsd:import namespace="25806b8c-0817-40f8-9b44-cee3d4bb6c05"/>
    <xsd:import namespace="02bf4a64-6aa3-458c-aa08-8b0f5a39a43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element ref="ns3:MigrationSource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806b8c-0817-40f8-9b44-cee3d4bb6c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eringar" ma:readOnly="false" ma:fieldId="{5cf76f15-5ced-4ddc-b409-7134ff3c332f}" ma:taxonomyMulti="true" ma:sspId="e338d291-7395-4225-a51e-3261c92484e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bf4a64-6aa3-458c-aa08-8b0f5a39a43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eeafedf-00ae-4b7e-b9e8-103a1c4f1eaf}" ma:internalName="TaxCatchAll" ma:showField="CatchAllData" ma:web="02bf4a64-6aa3-458c-aa08-8b0f5a39a430">
      <xsd:complexType>
        <xsd:complexContent>
          <xsd:extension base="dms:MultiChoiceLookup">
            <xsd:sequence>
              <xsd:element name="Value" type="dms:Lookup" maxOccurs="unbounded" minOccurs="0" nillable="true"/>
            </xsd:sequence>
          </xsd:extension>
        </xsd:complexContent>
      </xsd:complexType>
    </xsd:element>
    <xsd:element name="MigrationSourceID" ma:index="22" nillable="true" ma:displayName="MigrationSourceID" ma:internalName="MigrationSourceID"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E520E8B-B5F8-4AC7-A0DE-816BC743654E}">
  <ds:schemaRefs>
    <ds:schemaRef ds:uri="http://schemas.microsoft.com/office/2006/metadata/properties"/>
    <ds:schemaRef ds:uri="http://schemas.microsoft.com/office/infopath/2007/PartnerControls"/>
    <ds:schemaRef ds:uri="02bf4a64-6aa3-458c-aa08-8b0f5a39a430"/>
    <ds:schemaRef ds:uri="25806b8c-0817-40f8-9b44-cee3d4bb6c05"/>
    <ds:schemaRef ds:uri="0cbd405f-b6aa-46e3-8daf-4c6eb670c4cf"/>
    <ds:schemaRef ds:uri="ab5666f1-f400-4fd1-8be7-4e873e63de06"/>
  </ds:schemaRefs>
</ds:datastoreItem>
</file>

<file path=customXml/itemProps2.xml><?xml version="1.0" encoding="utf-8"?>
<ds:datastoreItem xmlns:ds="http://schemas.openxmlformats.org/officeDocument/2006/customXml" ds:itemID="{699244F1-7022-4E34-A30B-7EDE8C46AD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5806b8c-0817-40f8-9b44-cee3d4bb6c05"/>
    <ds:schemaRef ds:uri="02bf4a64-6aa3-458c-aa08-8b0f5a39a4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EA972DC-15D2-4B1A-A325-67D9C35A543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1201</TotalTime>
  <Words>8501</Words>
  <Application>Microsoft Office PowerPoint</Application>
  <PresentationFormat>Anpassad</PresentationFormat>
  <Paragraphs>1086</Paragraphs>
  <Slides>82</Slides>
  <Notes>81</Notes>
  <HiddenSlides>0</HiddenSlides>
  <MMClips>1</MMClips>
  <ScaleCrop>false</ScaleCrop>
  <HeadingPairs>
    <vt:vector size="6" baseType="variant">
      <vt:variant>
        <vt:lpstr>Använt teckensnitt</vt:lpstr>
      </vt:variant>
      <vt:variant>
        <vt:i4>10</vt:i4>
      </vt:variant>
      <vt:variant>
        <vt:lpstr>Tema</vt:lpstr>
      </vt:variant>
      <vt:variant>
        <vt:i4>2</vt:i4>
      </vt:variant>
      <vt:variant>
        <vt:lpstr>Bildrubriker</vt:lpstr>
      </vt:variant>
      <vt:variant>
        <vt:i4>82</vt:i4>
      </vt:variant>
    </vt:vector>
  </HeadingPairs>
  <TitlesOfParts>
    <vt:vector size="94" baseType="lpstr">
      <vt:lpstr>Open Sans</vt:lpstr>
      <vt:lpstr>Work Sans</vt:lpstr>
      <vt:lpstr>Bryndan Write</vt:lpstr>
      <vt:lpstr>Arial</vt:lpstr>
      <vt:lpstr>Arimo</vt:lpstr>
      <vt:lpstr>Work Sans Bold</vt:lpstr>
      <vt:lpstr>Noto Sans Symbols</vt:lpstr>
      <vt:lpstr>Calibri</vt:lpstr>
      <vt:lpstr>Wingdings</vt:lpstr>
      <vt:lpstr>Gill Sans Light</vt:lpstr>
      <vt:lpstr>Office Theme</vt:lpstr>
      <vt:lpstr>1_Office Theme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HS Final</dc:title>
  <dc:creator>Judith Maiers</dc:creator>
  <cp:lastModifiedBy>Judith Maiers</cp:lastModifiedBy>
  <cp:revision>55</cp:revision>
  <dcterms:created xsi:type="dcterms:W3CDTF">2006-08-16T00:00:00Z</dcterms:created>
  <dcterms:modified xsi:type="dcterms:W3CDTF">2026-09-16T08:56:38Z</dcterms:modified>
  <dc:identifier>DAG63CBoLn0</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0x01010011E502A17FBC9143A91EBDACEB479DB6</vt:lpwstr>
  </property>
  <property fmtid="{D5CDD505-2E9C-101B-9397-08002B2CF9AE}" pid="3" name="MediaServiceImageTags">
    <vt:lpwstr/>
  </property>
  <property fmtid="{D5CDD505-2E9C-101B-9397-08002B2CF9AE}" pid="4" name="Order">
    <vt:lpwstr>23956800.0000000</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ies>
</file>